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57" r:id="rId3"/>
    <p:sldId id="259" r:id="rId4"/>
    <p:sldId id="263" r:id="rId5"/>
    <p:sldId id="261" r:id="rId6"/>
    <p:sldId id="273" r:id="rId7"/>
    <p:sldId id="275" r:id="rId8"/>
    <p:sldId id="271" r:id="rId9"/>
    <p:sldId id="272" r:id="rId10"/>
    <p:sldId id="276" r:id="rId11"/>
    <p:sldId id="277" r:id="rId12"/>
    <p:sldId id="303" r:id="rId13"/>
    <p:sldId id="274" r:id="rId14"/>
    <p:sldId id="269" r:id="rId15"/>
    <p:sldId id="264" r:id="rId16"/>
    <p:sldId id="266" r:id="rId17"/>
    <p:sldId id="267" r:id="rId18"/>
    <p:sldId id="268" r:id="rId19"/>
    <p:sldId id="262" r:id="rId20"/>
    <p:sldId id="265" r:id="rId21"/>
    <p:sldId id="282" r:id="rId22"/>
    <p:sldId id="280" r:id="rId23"/>
    <p:sldId id="281" r:id="rId24"/>
    <p:sldId id="279" r:id="rId25"/>
    <p:sldId id="278" r:id="rId26"/>
    <p:sldId id="302" r:id="rId27"/>
    <p:sldId id="283" r:id="rId28"/>
    <p:sldId id="295" r:id="rId29"/>
    <p:sldId id="284" r:id="rId30"/>
    <p:sldId id="285" r:id="rId31"/>
    <p:sldId id="286" r:id="rId32"/>
    <p:sldId id="287" r:id="rId33"/>
    <p:sldId id="288" r:id="rId34"/>
    <p:sldId id="289" r:id="rId35"/>
    <p:sldId id="290" r:id="rId36"/>
    <p:sldId id="291" r:id="rId37"/>
    <p:sldId id="293" r:id="rId38"/>
    <p:sldId id="292" r:id="rId39"/>
    <p:sldId id="294" r:id="rId40"/>
    <p:sldId id="296" r:id="rId41"/>
    <p:sldId id="297" r:id="rId42"/>
    <p:sldId id="298" r:id="rId43"/>
    <p:sldId id="299" r:id="rId44"/>
    <p:sldId id="300" r:id="rId45"/>
    <p:sldId id="301" r:id="rId4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EC1B"/>
    <a:srgbClr val="292A5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7" d="100"/>
          <a:sy n="127" d="100"/>
        </p:scale>
        <p:origin x="1012"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9" name="Gruppieren 8"/>
          <p:cNvGrpSpPr/>
          <p:nvPr userDrawn="1"/>
        </p:nvGrpSpPr>
        <p:grpSpPr>
          <a:xfrm>
            <a:off x="-1" y="-93264"/>
            <a:ext cx="9134375" cy="6998399"/>
            <a:chOff x="-1" y="-93264"/>
            <a:chExt cx="9134375" cy="6998399"/>
          </a:xfrm>
        </p:grpSpPr>
        <p:pic>
          <p:nvPicPr>
            <p:cNvPr id="8" name="Grafik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341" t="29310" r="38171"/>
            <a:stretch/>
          </p:blipFill>
          <p:spPr>
            <a:xfrm flipH="1">
              <a:off x="4543123" y="-93264"/>
              <a:ext cx="4591251" cy="6951264"/>
            </a:xfrm>
            <a:prstGeom prst="rect">
              <a:avLst/>
            </a:prstGeom>
          </p:spPr>
        </p:pic>
        <p:pic>
          <p:nvPicPr>
            <p:cNvPr id="7"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24977"/>
            <a:stretch/>
          </p:blipFill>
          <p:spPr bwMode="auto">
            <a:xfrm>
              <a:off x="-1" y="-55047"/>
              <a:ext cx="6920565" cy="696018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2" name="Title 1"/>
          <p:cNvSpPr>
            <a:spLocks noGrp="1"/>
          </p:cNvSpPr>
          <p:nvPr>
            <p:ph type="ctrTitle"/>
          </p:nvPr>
        </p:nvSpPr>
        <p:spPr>
          <a:xfrm>
            <a:off x="279134" y="1858993"/>
            <a:ext cx="4620126" cy="2387600"/>
          </a:xfrm>
        </p:spPr>
        <p:txBody>
          <a:bodyPr anchor="b">
            <a:normAutofit/>
          </a:bodyPr>
          <a:lstStyle>
            <a:lvl1pPr algn="l">
              <a:defRPr sz="4000" cap="small" baseline="0">
                <a:solidFill>
                  <a:schemeClr val="bg1"/>
                </a:solidFill>
                <a:latin typeface="Century Gothic" panose="020B0502020202020204" pitchFamily="34" charset="0"/>
              </a:defRPr>
            </a:lvl1pPr>
          </a:lstStyle>
          <a:p>
            <a:r>
              <a:rPr lang="de-DE" dirty="0"/>
              <a:t>Titelmasterformat durch Klicken bearbeiten</a:t>
            </a:r>
            <a:endParaRPr lang="en-US" dirty="0"/>
          </a:p>
        </p:txBody>
      </p:sp>
      <p:sp>
        <p:nvSpPr>
          <p:cNvPr id="3" name="Subtitle 2"/>
          <p:cNvSpPr>
            <a:spLocks noGrp="1"/>
          </p:cNvSpPr>
          <p:nvPr>
            <p:ph type="subTitle" idx="1"/>
          </p:nvPr>
        </p:nvSpPr>
        <p:spPr>
          <a:xfrm>
            <a:off x="279134" y="4397925"/>
            <a:ext cx="4620126" cy="1655762"/>
          </a:xfrm>
        </p:spPr>
        <p:txBody>
          <a:bodyPr/>
          <a:lstStyle>
            <a:lvl1pPr marL="0" indent="0" algn="l">
              <a:buNone/>
              <a:defRPr sz="24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endParaRPr lang="en-US" dirty="0"/>
          </a:p>
        </p:txBody>
      </p:sp>
      <p:pic>
        <p:nvPicPr>
          <p:cNvPr id="10" name="Grafik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058" y="183300"/>
            <a:ext cx="3457792" cy="1666622"/>
          </a:xfrm>
          <a:prstGeom prst="rect">
            <a:avLst/>
          </a:prstGeom>
        </p:spPr>
      </p:pic>
      <p:pic>
        <p:nvPicPr>
          <p:cNvPr id="12" name="Grafik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50506" y="6350901"/>
            <a:ext cx="1797114" cy="389291"/>
          </a:xfrm>
          <a:prstGeom prst="rect">
            <a:avLst/>
          </a:prstGeom>
        </p:spPr>
      </p:pic>
    </p:spTree>
    <p:extLst>
      <p:ext uri="{BB962C8B-B14F-4D97-AF65-F5344CB8AC3E}">
        <p14:creationId xmlns:p14="http://schemas.microsoft.com/office/powerpoint/2010/main" val="199812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grpSp>
        <p:nvGrpSpPr>
          <p:cNvPr id="11" name="Gruppieren 10"/>
          <p:cNvGrpSpPr/>
          <p:nvPr userDrawn="1"/>
        </p:nvGrpSpPr>
        <p:grpSpPr>
          <a:xfrm>
            <a:off x="0" y="0"/>
            <a:ext cx="9144000" cy="1690689"/>
            <a:chOff x="0" y="0"/>
            <a:chExt cx="9144000" cy="1690689"/>
          </a:xfrm>
        </p:grpSpPr>
        <p:sp>
          <p:nvSpPr>
            <p:cNvPr id="10" name="Rechteck 9"/>
            <p:cNvSpPr/>
            <p:nvPr userDrawn="1"/>
          </p:nvSpPr>
          <p:spPr>
            <a:xfrm>
              <a:off x="0" y="0"/>
              <a:ext cx="9144000" cy="1690689"/>
            </a:xfrm>
            <a:prstGeom prst="rect">
              <a:avLst/>
            </a:prstGeom>
            <a:solidFill>
              <a:srgbClr val="292A5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Rechteck 7"/>
            <p:cNvSpPr/>
            <p:nvPr userDrawn="1"/>
          </p:nvSpPr>
          <p:spPr>
            <a:xfrm rot="16200000" flipH="1">
              <a:off x="4549140" y="-2904170"/>
              <a:ext cx="45719" cy="9144000"/>
            </a:xfrm>
            <a:prstGeom prst="rect">
              <a:avLst/>
            </a:prstGeom>
            <a:solidFill>
              <a:srgbClr val="0CEC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2" name="Title 1"/>
          <p:cNvSpPr>
            <a:spLocks noGrp="1"/>
          </p:cNvSpPr>
          <p:nvPr>
            <p:ph type="title"/>
          </p:nvPr>
        </p:nvSpPr>
        <p:spPr/>
        <p:txBody>
          <a:bodyPr/>
          <a:lstStyle>
            <a:lvl1pPr>
              <a:defRPr>
                <a:solidFill>
                  <a:schemeClr val="bg1"/>
                </a:solidFill>
                <a:latin typeface="Century Gothic" panose="020B0502020202020204" pitchFamily="34" charset="0"/>
              </a:defRPr>
            </a:lvl1pPr>
          </a:lstStyle>
          <a:p>
            <a:r>
              <a:rPr lang="de-DE" dirty="0"/>
              <a:t>Titelmasterformat durch Klicken bearbeiten</a:t>
            </a:r>
            <a:endParaRPr lang="en-US" dirty="0"/>
          </a:p>
        </p:txBody>
      </p:sp>
      <p:sp>
        <p:nvSpPr>
          <p:cNvPr id="3" name="Content Placeholder 2"/>
          <p:cNvSpPr>
            <a:spLocks noGrp="1"/>
          </p:cNvSpPr>
          <p:nvPr>
            <p:ph idx="1"/>
          </p:nvPr>
        </p:nvSpPr>
        <p:spPr/>
        <p:txBody>
          <a:bodyPr/>
          <a:lstStyle>
            <a:lvl1pPr marL="228600" indent="-228600">
              <a:buClr>
                <a:srgbClr val="0CEC1B"/>
              </a:buClr>
              <a:buFont typeface="Wingdings 3" panose="05040102010807070707" pitchFamily="18" charset="2"/>
              <a:buChar char=""/>
              <a:defRPr/>
            </a:lvl1pPr>
            <a:lvl2pPr marL="685800" indent="-228600">
              <a:buClr>
                <a:srgbClr val="0CEC1B"/>
              </a:buClr>
              <a:buFont typeface="Wingdings" panose="05000000000000000000" pitchFamily="2" charset="2"/>
              <a:buChar char="§"/>
              <a:defRPr/>
            </a:lvl2pPr>
            <a:lvl3pPr>
              <a:buClr>
                <a:srgbClr val="0CEC1B"/>
              </a:buClr>
              <a:defRPr/>
            </a:lvl3pPr>
            <a:lvl4pPr>
              <a:buClr>
                <a:srgbClr val="0CEC1B"/>
              </a:buClr>
              <a:defRPr/>
            </a:lvl4pPr>
            <a:lvl5pPr>
              <a:buClr>
                <a:srgbClr val="0CEC1B"/>
              </a:buClr>
              <a:defRPr/>
            </a:lvl5pPr>
          </a:lstStyle>
          <a:p>
            <a:pPr lvl="0"/>
            <a:r>
              <a:rPr lang="de-DE" dirty="0"/>
              <a:t>Textmasterformat bearbeiten</a:t>
            </a:r>
          </a:p>
          <a:p>
            <a:pPr lvl="1"/>
            <a:r>
              <a:rPr lang="de-DE" dirty="0"/>
              <a:t>Zweite Ebene</a:t>
            </a:r>
          </a:p>
          <a:p>
            <a:pPr lvl="2"/>
            <a:r>
              <a:rPr lang="de-DE" dirty="0"/>
              <a:t>Dritte Ebene</a:t>
            </a:r>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56" y="6176963"/>
            <a:ext cx="1264720" cy="609583"/>
          </a:xfrm>
          <a:prstGeom prst="rect">
            <a:avLst/>
          </a:prstGeom>
        </p:spPr>
      </p:pic>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0506" y="6350901"/>
            <a:ext cx="1797114" cy="389291"/>
          </a:xfrm>
          <a:prstGeom prst="rect">
            <a:avLst/>
          </a:prstGeom>
        </p:spPr>
      </p:pic>
    </p:spTree>
    <p:extLst>
      <p:ext uri="{BB962C8B-B14F-4D97-AF65-F5344CB8AC3E}">
        <p14:creationId xmlns:p14="http://schemas.microsoft.com/office/powerpoint/2010/main" val="197439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pic>
        <p:nvPicPr>
          <p:cNvPr id="22" name="Grafik 21"/>
          <p:cNvPicPr>
            <a:picLocks noChangeAspect="1"/>
          </p:cNvPicPr>
          <p:nvPr userDrawn="1"/>
        </p:nvPicPr>
        <p:blipFill rotWithShape="1">
          <a:blip r:embed="rId2" cstate="print">
            <a:extLst>
              <a:ext uri="{28A0092B-C50C-407E-A947-70E740481C1C}">
                <a14:useLocalDpi xmlns:a14="http://schemas.microsoft.com/office/drawing/2010/main" val="0"/>
              </a:ext>
            </a:extLst>
          </a:blip>
          <a:srcRect l="11203"/>
          <a:stretch/>
        </p:blipFill>
        <p:spPr>
          <a:xfrm>
            <a:off x="9426" y="0"/>
            <a:ext cx="9134573" cy="6858000"/>
          </a:xfrm>
          <a:prstGeom prst="rect">
            <a:avLst/>
          </a:prstGeom>
        </p:spPr>
      </p:pic>
      <p:sp>
        <p:nvSpPr>
          <p:cNvPr id="23" name="Rechteck 22"/>
          <p:cNvSpPr/>
          <p:nvPr userDrawn="1"/>
        </p:nvSpPr>
        <p:spPr>
          <a:xfrm>
            <a:off x="481627" y="1373956"/>
            <a:ext cx="8180747" cy="4619134"/>
          </a:xfrm>
          <a:prstGeom prst="rect">
            <a:avLst/>
          </a:prstGeom>
          <a:solidFill>
            <a:schemeClr val="bg1"/>
          </a:solidFill>
          <a:ln w="28575">
            <a:solidFill>
              <a:srgbClr val="0CEC1B"/>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le 1"/>
          <p:cNvSpPr>
            <a:spLocks noGrp="1"/>
          </p:cNvSpPr>
          <p:nvPr>
            <p:ph type="title"/>
          </p:nvPr>
        </p:nvSpPr>
        <p:spPr>
          <a:xfrm>
            <a:off x="623888" y="1925864"/>
            <a:ext cx="7770812" cy="1703769"/>
          </a:xfrm>
        </p:spPr>
        <p:txBody>
          <a:bodyPr anchor="b">
            <a:normAutofit/>
          </a:bodyPr>
          <a:lstStyle>
            <a:lvl1pPr algn="ctr">
              <a:defRPr sz="4400" cap="small" baseline="0">
                <a:solidFill>
                  <a:srgbClr val="292A5A"/>
                </a:solidFill>
                <a:effectLst>
                  <a:outerShdw blurRad="50800" dist="38100" dir="2700000" algn="tl" rotWithShape="0">
                    <a:prstClr val="black">
                      <a:alpha val="40000"/>
                    </a:prstClr>
                  </a:outerShdw>
                </a:effectLst>
              </a:defRPr>
            </a:lvl1pPr>
          </a:lstStyle>
          <a:p>
            <a:r>
              <a:rPr lang="de-DE" dirty="0"/>
              <a:t>Titelmasterformat durch Klicken bearbeiten</a:t>
            </a:r>
            <a:endParaRPr lang="en-US" dirty="0"/>
          </a:p>
        </p:txBody>
      </p:sp>
      <p:sp>
        <p:nvSpPr>
          <p:cNvPr id="3" name="Text Placeholder 2"/>
          <p:cNvSpPr>
            <a:spLocks noGrp="1"/>
          </p:cNvSpPr>
          <p:nvPr>
            <p:ph type="body" idx="1"/>
          </p:nvPr>
        </p:nvSpPr>
        <p:spPr>
          <a:xfrm>
            <a:off x="623888" y="3817019"/>
            <a:ext cx="7770812" cy="1500187"/>
          </a:xfrm>
        </p:spPr>
        <p:txBody>
          <a:bodyPr/>
          <a:lstStyle>
            <a:lvl1pPr marL="0" indent="0" algn="ctr">
              <a:buNone/>
              <a:defRPr sz="2400">
                <a:solidFill>
                  <a:srgbClr val="292A5A"/>
                </a:solidFill>
                <a:effectLst>
                  <a:outerShdw blurRad="50800" dist="38100" dir="2700000" algn="tl" rotWithShape="0">
                    <a:prstClr val="black">
                      <a:alpha val="40000"/>
                    </a:prst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Textmasterformat bearbeiten</a:t>
            </a:r>
          </a:p>
        </p:txBody>
      </p:sp>
      <p:pic>
        <p:nvPicPr>
          <p:cNvPr id="24" name="Grafik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1627" y="69197"/>
            <a:ext cx="2035392" cy="981039"/>
          </a:xfrm>
          <a:prstGeom prst="rect">
            <a:avLst/>
          </a:prstGeom>
        </p:spPr>
      </p:pic>
      <p:pic>
        <p:nvPicPr>
          <p:cNvPr id="25" name="Grafik 2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39847" y="5482957"/>
            <a:ext cx="1797114" cy="389291"/>
          </a:xfrm>
          <a:prstGeom prst="rect">
            <a:avLst/>
          </a:prstGeom>
        </p:spPr>
      </p:pic>
      <p:sp>
        <p:nvSpPr>
          <p:cNvPr id="26" name="Rechteck 25"/>
          <p:cNvSpPr/>
          <p:nvPr userDrawn="1"/>
        </p:nvSpPr>
        <p:spPr>
          <a:xfrm rot="16200000">
            <a:off x="4549141" y="306134"/>
            <a:ext cx="45719" cy="6840000"/>
          </a:xfrm>
          <a:prstGeom prst="rect">
            <a:avLst/>
          </a:prstGeom>
          <a:solidFill>
            <a:srgbClr val="0CEC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832602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grpSp>
        <p:nvGrpSpPr>
          <p:cNvPr id="8" name="Gruppieren 7"/>
          <p:cNvGrpSpPr/>
          <p:nvPr userDrawn="1"/>
        </p:nvGrpSpPr>
        <p:grpSpPr>
          <a:xfrm>
            <a:off x="0" y="0"/>
            <a:ext cx="9144000" cy="6786546"/>
            <a:chOff x="0" y="0"/>
            <a:chExt cx="9144000" cy="6786546"/>
          </a:xfrm>
        </p:grpSpPr>
        <p:grpSp>
          <p:nvGrpSpPr>
            <p:cNvPr id="9" name="Gruppieren 8"/>
            <p:cNvGrpSpPr/>
            <p:nvPr userDrawn="1"/>
          </p:nvGrpSpPr>
          <p:grpSpPr>
            <a:xfrm>
              <a:off x="0" y="0"/>
              <a:ext cx="9144000" cy="1690689"/>
              <a:chOff x="0" y="0"/>
              <a:chExt cx="9144000" cy="1690689"/>
            </a:xfrm>
          </p:grpSpPr>
          <p:sp>
            <p:nvSpPr>
              <p:cNvPr id="12" name="Rechteck 11"/>
              <p:cNvSpPr/>
              <p:nvPr userDrawn="1"/>
            </p:nvSpPr>
            <p:spPr>
              <a:xfrm>
                <a:off x="0" y="0"/>
                <a:ext cx="9144000" cy="1690689"/>
              </a:xfrm>
              <a:prstGeom prst="rect">
                <a:avLst/>
              </a:prstGeom>
              <a:solidFill>
                <a:srgbClr val="292A5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Rechteck 12"/>
              <p:cNvSpPr/>
              <p:nvPr userDrawn="1"/>
            </p:nvSpPr>
            <p:spPr>
              <a:xfrm rot="16200000" flipH="1">
                <a:off x="4549140" y="-2904170"/>
                <a:ext cx="45719" cy="9144000"/>
              </a:xfrm>
              <a:prstGeom prst="rect">
                <a:avLst/>
              </a:prstGeom>
              <a:solidFill>
                <a:srgbClr val="0CEC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56" y="6176963"/>
              <a:ext cx="1264720" cy="609583"/>
            </a:xfrm>
            <a:prstGeom prst="rect">
              <a:avLst/>
            </a:prstGeom>
          </p:spPr>
        </p:pic>
        <p:pic>
          <p:nvPicPr>
            <p:cNvPr id="11" name="Grafi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0506" y="6350901"/>
              <a:ext cx="1797114" cy="389291"/>
            </a:xfrm>
            <a:prstGeom prst="rect">
              <a:avLst/>
            </a:prstGeom>
          </p:spPr>
        </p:pic>
      </p:grpSp>
      <p:sp>
        <p:nvSpPr>
          <p:cNvPr id="2" name="Title 1"/>
          <p:cNvSpPr>
            <a:spLocks noGrp="1"/>
          </p:cNvSpPr>
          <p:nvPr>
            <p:ph type="title"/>
          </p:nvPr>
        </p:nvSpPr>
        <p:spPr/>
        <p:txBody>
          <a:bodyPr/>
          <a:lstStyle>
            <a:lvl1pPr>
              <a:defRPr>
                <a:solidFill>
                  <a:schemeClr val="bg1"/>
                </a:solidFill>
              </a:defRPr>
            </a:lvl1pPr>
          </a:lstStyle>
          <a:p>
            <a:r>
              <a:rPr lang="de-DE" dirty="0"/>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de-DE" sz="2800" kern="1200" noProof="0" dirty="0" smtClean="0">
                <a:solidFill>
                  <a:schemeClr val="tx1"/>
                </a:solidFill>
                <a:latin typeface="Century Gothic" panose="020B0502020202020204" pitchFamily="34" charset="0"/>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de-DE" sz="2400" kern="1200" noProof="0" dirty="0" smtClean="0">
                <a:solidFill>
                  <a:schemeClr val="tx1"/>
                </a:solidFill>
                <a:latin typeface="Century Gothic" panose="020B0502020202020204" pitchFamily="34" charset="0"/>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de-DE" sz="2000" kern="1200" noProof="0" dirty="0" smtClean="0">
                <a:solidFill>
                  <a:schemeClr val="tx1"/>
                </a:solidFill>
                <a:latin typeface="Century Gothic" panose="020B0502020202020204" pitchFamily="34" charset="0"/>
                <a:ea typeface="+mn-ea"/>
                <a:cs typeface="+mn-cs"/>
              </a:defRPr>
            </a:lvl3pPr>
          </a:lstStyle>
          <a:p>
            <a:pPr marL="228600" marR="0" lvl="0" indent="-228600" algn="l" defTabSz="914400" rtl="0" eaLnBrk="1" fontAlgn="auto" latinLnBrk="0" hangingPunct="1">
              <a:lnSpc>
                <a:spcPct val="90000"/>
              </a:lnSpc>
              <a:spcBef>
                <a:spcPts val="1000"/>
              </a:spcBef>
              <a:spcAft>
                <a:spcPts val="0"/>
              </a:spcAft>
              <a:buClr>
                <a:srgbClr val="0CEC1B"/>
              </a:buClr>
              <a:buSzTx/>
              <a:buFont typeface="Wingdings 3" panose="05040102010807070707" pitchFamily="18" charset="2"/>
              <a:buChar char=""/>
              <a:tabLst/>
              <a:defRPr/>
            </a:pPr>
            <a:r>
              <a:rPr kumimoji="0" lang="de-DE"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Textmasterformat bearbeiten</a:t>
            </a:r>
          </a:p>
          <a:p>
            <a:pPr marL="685800" marR="0" lvl="1" indent="-228600" algn="l" defTabSz="914400" rtl="0" eaLnBrk="1" fontAlgn="auto" latinLnBrk="0" hangingPunct="1">
              <a:lnSpc>
                <a:spcPct val="90000"/>
              </a:lnSpc>
              <a:spcBef>
                <a:spcPts val="500"/>
              </a:spcBef>
              <a:spcAft>
                <a:spcPts val="0"/>
              </a:spcAft>
              <a:buClr>
                <a:srgbClr val="0CEC1B"/>
              </a:buClr>
              <a:buSzTx/>
              <a:buFont typeface="Wingdings" panose="05000000000000000000" pitchFamily="2" charset="2"/>
              <a:buChar char="§"/>
              <a:tabLst/>
              <a:defRPr/>
            </a:pPr>
            <a:r>
              <a:rPr kumimoji="0" lang="de-DE"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Zweite Ebene</a:t>
            </a:r>
          </a:p>
          <a:p>
            <a:pPr marL="1143000" marR="0" lvl="2" indent="-228600" algn="l" defTabSz="914400" rtl="0" eaLnBrk="1" fontAlgn="auto" latinLnBrk="0" hangingPunct="1">
              <a:lnSpc>
                <a:spcPct val="90000"/>
              </a:lnSpc>
              <a:spcBef>
                <a:spcPts val="500"/>
              </a:spcBef>
              <a:spcAft>
                <a:spcPts val="0"/>
              </a:spcAft>
              <a:buClr>
                <a:srgbClr val="0CEC1B"/>
              </a:buClr>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Dritte Ebene</a:t>
            </a:r>
          </a:p>
        </p:txBody>
      </p:sp>
      <p:sp>
        <p:nvSpPr>
          <p:cNvPr id="4" name="Content Placeholder 3"/>
          <p:cNvSpPr>
            <a:spLocks noGrp="1"/>
          </p:cNvSpPr>
          <p:nvPr>
            <p:ph sz="half" idx="2"/>
          </p:nvPr>
        </p:nvSpPr>
        <p:spPr>
          <a:xfrm>
            <a:off x="4629150" y="1825625"/>
            <a:ext cx="3886200" cy="4351338"/>
          </a:xfrm>
        </p:spPr>
        <p:txBody>
          <a:bodyPr/>
          <a:lstStyle>
            <a:lvl1pPr marL="228600" indent="-228600">
              <a:defRPr kumimoji="0" lang="de-DE" sz="28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defRPr>
            </a:lvl1pPr>
            <a:lvl2pPr marL="685800" indent="-228600">
              <a:defRPr kumimoji="0" lang="de-DE" sz="24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defRPr>
            </a:lvl2pPr>
            <a:lvl3pPr marL="1143000" indent="-228600">
              <a:defRPr kumimoji="0" lang="de-DE" sz="20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defRPr>
            </a:lvl3pPr>
          </a:lstStyle>
          <a:p>
            <a:pPr marL="228600" marR="0" lvl="0" indent="-228600" algn="l" defTabSz="914400" rtl="0" eaLnBrk="1" fontAlgn="auto" latinLnBrk="0" hangingPunct="1">
              <a:lnSpc>
                <a:spcPct val="90000"/>
              </a:lnSpc>
              <a:spcBef>
                <a:spcPts val="1000"/>
              </a:spcBef>
              <a:spcAft>
                <a:spcPts val="0"/>
              </a:spcAft>
              <a:buClr>
                <a:srgbClr val="0CEC1B"/>
              </a:buClr>
              <a:buSzTx/>
              <a:buFont typeface="Wingdings 3" panose="05040102010807070707" pitchFamily="18" charset="2"/>
              <a:buChar char=""/>
              <a:tabLst/>
              <a:defRPr/>
            </a:pPr>
            <a:r>
              <a:rPr lang="de-DE" dirty="0"/>
              <a:t>Textmasterformat bearbeiten</a:t>
            </a:r>
          </a:p>
          <a:p>
            <a:pPr marL="685800" marR="0" lvl="1" indent="-228600" algn="l" defTabSz="914400" rtl="0" eaLnBrk="1" fontAlgn="auto" latinLnBrk="0" hangingPunct="1">
              <a:lnSpc>
                <a:spcPct val="90000"/>
              </a:lnSpc>
              <a:spcBef>
                <a:spcPts val="500"/>
              </a:spcBef>
              <a:spcAft>
                <a:spcPts val="0"/>
              </a:spcAft>
              <a:buClr>
                <a:srgbClr val="0CEC1B"/>
              </a:buClr>
              <a:buSzTx/>
              <a:buFont typeface="Wingdings" panose="05000000000000000000" pitchFamily="2" charset="2"/>
              <a:buChar char="§"/>
              <a:tabLst/>
              <a:defRPr/>
            </a:pPr>
            <a:r>
              <a:rPr lang="de-DE" dirty="0"/>
              <a:t>Zweite Ebene</a:t>
            </a:r>
          </a:p>
          <a:p>
            <a:pPr marL="1143000" marR="0" lvl="2" indent="-228600" algn="l" defTabSz="914400" rtl="0" eaLnBrk="1" fontAlgn="auto" latinLnBrk="0" hangingPunct="1">
              <a:lnSpc>
                <a:spcPct val="90000"/>
              </a:lnSpc>
              <a:spcBef>
                <a:spcPts val="500"/>
              </a:spcBef>
              <a:spcAft>
                <a:spcPts val="0"/>
              </a:spcAft>
              <a:buClr>
                <a:srgbClr val="0CEC1B"/>
              </a:buClr>
              <a:buSzTx/>
              <a:buFont typeface="Arial" panose="020B0604020202020204" pitchFamily="34" charset="0"/>
              <a:buChar char="•"/>
              <a:tabLst/>
              <a:defRPr/>
            </a:pPr>
            <a:r>
              <a:rPr lang="de-DE" dirty="0"/>
              <a:t>Dritte Ebene</a:t>
            </a:r>
          </a:p>
        </p:txBody>
      </p:sp>
    </p:spTree>
    <p:extLst>
      <p:ext uri="{BB962C8B-B14F-4D97-AF65-F5344CB8AC3E}">
        <p14:creationId xmlns:p14="http://schemas.microsoft.com/office/powerpoint/2010/main" val="1274731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grpSp>
        <p:nvGrpSpPr>
          <p:cNvPr id="10" name="Gruppieren 9"/>
          <p:cNvGrpSpPr/>
          <p:nvPr userDrawn="1"/>
        </p:nvGrpSpPr>
        <p:grpSpPr>
          <a:xfrm>
            <a:off x="0" y="0"/>
            <a:ext cx="9144000" cy="6786546"/>
            <a:chOff x="0" y="0"/>
            <a:chExt cx="9144000" cy="6786546"/>
          </a:xfrm>
        </p:grpSpPr>
        <p:grpSp>
          <p:nvGrpSpPr>
            <p:cNvPr id="11" name="Gruppieren 10"/>
            <p:cNvGrpSpPr/>
            <p:nvPr userDrawn="1"/>
          </p:nvGrpSpPr>
          <p:grpSpPr>
            <a:xfrm>
              <a:off x="0" y="0"/>
              <a:ext cx="9144000" cy="1690689"/>
              <a:chOff x="0" y="0"/>
              <a:chExt cx="9144000" cy="1690689"/>
            </a:xfrm>
          </p:grpSpPr>
          <p:sp>
            <p:nvSpPr>
              <p:cNvPr id="14" name="Rechteck 13"/>
              <p:cNvSpPr/>
              <p:nvPr userDrawn="1"/>
            </p:nvSpPr>
            <p:spPr>
              <a:xfrm>
                <a:off x="0" y="0"/>
                <a:ext cx="9144000" cy="1690689"/>
              </a:xfrm>
              <a:prstGeom prst="rect">
                <a:avLst/>
              </a:prstGeom>
              <a:solidFill>
                <a:srgbClr val="292A5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5" name="Rechteck 14"/>
              <p:cNvSpPr/>
              <p:nvPr userDrawn="1"/>
            </p:nvSpPr>
            <p:spPr>
              <a:xfrm rot="16200000" flipH="1">
                <a:off x="4549140" y="-2904170"/>
                <a:ext cx="45719" cy="9144000"/>
              </a:xfrm>
              <a:prstGeom prst="rect">
                <a:avLst/>
              </a:prstGeom>
              <a:solidFill>
                <a:srgbClr val="0CEC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56" y="6176963"/>
              <a:ext cx="1264720" cy="609583"/>
            </a:xfrm>
            <a:prstGeom prst="rect">
              <a:avLst/>
            </a:prstGeom>
          </p:spPr>
        </p:pic>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0506" y="6350901"/>
              <a:ext cx="1797114" cy="389291"/>
            </a:xfrm>
            <a:prstGeom prst="rect">
              <a:avLst/>
            </a:prstGeom>
          </p:spPr>
        </p:pic>
      </p:grpSp>
      <p:sp>
        <p:nvSpPr>
          <p:cNvPr id="2" name="Title 1"/>
          <p:cNvSpPr>
            <a:spLocks noGrp="1"/>
          </p:cNvSpPr>
          <p:nvPr>
            <p:ph type="title"/>
          </p:nvPr>
        </p:nvSpPr>
        <p:spPr>
          <a:xfrm>
            <a:off x="629841" y="365126"/>
            <a:ext cx="7886700" cy="1325563"/>
          </a:xfrm>
        </p:spPr>
        <p:txBody>
          <a:bodyPr/>
          <a:lstStyle>
            <a:lvl1pPr>
              <a:defRPr>
                <a:solidFill>
                  <a:schemeClr val="bg1"/>
                </a:solidFill>
              </a:defRPr>
            </a:lvl1pPr>
          </a:lstStyle>
          <a:p>
            <a:r>
              <a:rPr lang="de-DE" dirty="0"/>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629842" y="2505075"/>
            <a:ext cx="3868340" cy="3684588"/>
          </a:xfrm>
        </p:spPr>
        <p:txBody>
          <a:bodyPr/>
          <a:lstStyle>
            <a:lvl1pPr marL="228600" indent="-228600">
              <a:defRPr kumimoji="0" lang="de-DE" sz="28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defRPr>
            </a:lvl1pPr>
            <a:lvl2pPr marL="685800" indent="-228600">
              <a:defRPr kumimoji="0" lang="de-DE" sz="24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defRPr>
            </a:lvl2pPr>
            <a:lvl3pPr>
              <a:buClr>
                <a:srgbClr val="0CEC1B"/>
              </a:buClr>
              <a:defRPr/>
            </a:lvl3pPr>
          </a:lstStyle>
          <a:p>
            <a:pPr marL="228600" marR="0" lvl="0" indent="-228600" algn="l" defTabSz="914400" rtl="0" eaLnBrk="1" fontAlgn="auto" latinLnBrk="0" hangingPunct="1">
              <a:lnSpc>
                <a:spcPct val="90000"/>
              </a:lnSpc>
              <a:spcBef>
                <a:spcPts val="1000"/>
              </a:spcBef>
              <a:spcAft>
                <a:spcPts val="0"/>
              </a:spcAft>
              <a:buClr>
                <a:srgbClr val="0CEC1B"/>
              </a:buClr>
              <a:buSzTx/>
              <a:buFont typeface="Wingdings 3" panose="05040102010807070707" pitchFamily="18" charset="2"/>
              <a:buChar char=""/>
              <a:tabLst/>
              <a:defRPr/>
            </a:pPr>
            <a:r>
              <a:rPr lang="de-DE" dirty="0"/>
              <a:t>Textmasterformat bearbeiten</a:t>
            </a:r>
          </a:p>
          <a:p>
            <a:pPr marL="685800" marR="0" lvl="1" indent="-228600" algn="l" defTabSz="914400" rtl="0" eaLnBrk="1" fontAlgn="auto" latinLnBrk="0" hangingPunct="1">
              <a:lnSpc>
                <a:spcPct val="90000"/>
              </a:lnSpc>
              <a:spcBef>
                <a:spcPts val="500"/>
              </a:spcBef>
              <a:spcAft>
                <a:spcPts val="0"/>
              </a:spcAft>
              <a:buClr>
                <a:srgbClr val="0CEC1B"/>
              </a:buClr>
              <a:buSzTx/>
              <a:buFont typeface="Wingdings" panose="05000000000000000000" pitchFamily="2" charset="2"/>
              <a:buChar char="§"/>
              <a:tabLst/>
              <a:defRPr/>
            </a:pPr>
            <a:r>
              <a:rPr lang="de-DE" dirty="0"/>
              <a:t>Zweite Ebene</a:t>
            </a:r>
          </a:p>
          <a:p>
            <a:pPr lvl="2"/>
            <a:r>
              <a:rPr lang="de-DE" dirty="0"/>
              <a:t>Dritte Ebene</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4629150" y="2505075"/>
            <a:ext cx="3887391" cy="3684588"/>
          </a:xfrm>
        </p:spPr>
        <p:txBody>
          <a:bodyPr/>
          <a:lstStyle>
            <a:lvl1pPr marL="228600" indent="-228600">
              <a:defRPr kumimoji="0" lang="de-DE" sz="28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defRPr>
            </a:lvl1pPr>
            <a:lvl2pPr marL="685800" indent="-228600">
              <a:defRPr kumimoji="0" lang="de-DE" sz="24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defRPr>
            </a:lvl2pPr>
            <a:lvl3pPr>
              <a:buClr>
                <a:srgbClr val="0CEC1B"/>
              </a:buClr>
              <a:defRPr/>
            </a:lvl3pPr>
          </a:lstStyle>
          <a:p>
            <a:pPr marL="228600" marR="0" lvl="0" indent="-228600" algn="l" defTabSz="914400" rtl="0" eaLnBrk="1" fontAlgn="auto" latinLnBrk="0" hangingPunct="1">
              <a:lnSpc>
                <a:spcPct val="90000"/>
              </a:lnSpc>
              <a:spcBef>
                <a:spcPts val="1000"/>
              </a:spcBef>
              <a:spcAft>
                <a:spcPts val="0"/>
              </a:spcAft>
              <a:buClr>
                <a:srgbClr val="0CEC1B"/>
              </a:buClr>
              <a:buSzTx/>
              <a:buFont typeface="Wingdings 3" panose="05040102010807070707" pitchFamily="18" charset="2"/>
              <a:buChar char=""/>
              <a:tabLst/>
              <a:defRPr/>
            </a:pPr>
            <a:r>
              <a:rPr lang="de-DE" dirty="0"/>
              <a:t>Textmasterformat bearbeiten</a:t>
            </a:r>
          </a:p>
          <a:p>
            <a:pPr marL="685800" marR="0" lvl="1" indent="-228600" algn="l" defTabSz="914400" rtl="0" eaLnBrk="1" fontAlgn="auto" latinLnBrk="0" hangingPunct="1">
              <a:lnSpc>
                <a:spcPct val="90000"/>
              </a:lnSpc>
              <a:spcBef>
                <a:spcPts val="500"/>
              </a:spcBef>
              <a:spcAft>
                <a:spcPts val="0"/>
              </a:spcAft>
              <a:buClr>
                <a:srgbClr val="0CEC1B"/>
              </a:buClr>
              <a:buSzTx/>
              <a:buFont typeface="Wingdings" panose="05000000000000000000" pitchFamily="2" charset="2"/>
              <a:buChar char="§"/>
              <a:tabLst/>
              <a:defRPr/>
            </a:pPr>
            <a:r>
              <a:rPr lang="de-DE" dirty="0"/>
              <a:t>Zweite Ebene</a:t>
            </a:r>
          </a:p>
          <a:p>
            <a:pPr lvl="2"/>
            <a:r>
              <a:rPr lang="de-DE" dirty="0"/>
              <a:t>Dritte Ebene</a:t>
            </a:r>
          </a:p>
        </p:txBody>
      </p:sp>
      <p:sp>
        <p:nvSpPr>
          <p:cNvPr id="7" name="Date Placeholder 6"/>
          <p:cNvSpPr>
            <a:spLocks noGrp="1"/>
          </p:cNvSpPr>
          <p:nvPr>
            <p:ph type="dt" sz="half" idx="10"/>
          </p:nvPr>
        </p:nvSpPr>
        <p:spPr/>
        <p:txBody>
          <a:bodyPr/>
          <a:lstStyle/>
          <a:p>
            <a:fld id="{603DCEF7-0501-4C68-B66C-2A281A54E9E3}" type="datetimeFigureOut">
              <a:rPr lang="de-AT" smtClean="0"/>
              <a:t>16.03.2021</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6A2E9329-9F0E-4136-A9A5-B88995E104F0}" type="slidenum">
              <a:rPr lang="de-AT" smtClean="0"/>
              <a:t>‹Nr.›</a:t>
            </a:fld>
            <a:endParaRPr lang="de-AT"/>
          </a:p>
        </p:txBody>
      </p:sp>
    </p:spTree>
    <p:extLst>
      <p:ext uri="{BB962C8B-B14F-4D97-AF65-F5344CB8AC3E}">
        <p14:creationId xmlns:p14="http://schemas.microsoft.com/office/powerpoint/2010/main" val="427729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grpSp>
        <p:nvGrpSpPr>
          <p:cNvPr id="6" name="Gruppieren 5"/>
          <p:cNvGrpSpPr/>
          <p:nvPr userDrawn="1"/>
        </p:nvGrpSpPr>
        <p:grpSpPr>
          <a:xfrm>
            <a:off x="0" y="0"/>
            <a:ext cx="9144000" cy="6786546"/>
            <a:chOff x="0" y="0"/>
            <a:chExt cx="9144000" cy="6786546"/>
          </a:xfrm>
        </p:grpSpPr>
        <p:grpSp>
          <p:nvGrpSpPr>
            <p:cNvPr id="7" name="Gruppieren 6"/>
            <p:cNvGrpSpPr/>
            <p:nvPr userDrawn="1"/>
          </p:nvGrpSpPr>
          <p:grpSpPr>
            <a:xfrm>
              <a:off x="0" y="0"/>
              <a:ext cx="9144000" cy="1690689"/>
              <a:chOff x="0" y="0"/>
              <a:chExt cx="9144000" cy="1690689"/>
            </a:xfrm>
          </p:grpSpPr>
          <p:sp>
            <p:nvSpPr>
              <p:cNvPr id="10" name="Rechteck 9"/>
              <p:cNvSpPr/>
              <p:nvPr userDrawn="1"/>
            </p:nvSpPr>
            <p:spPr>
              <a:xfrm>
                <a:off x="0" y="0"/>
                <a:ext cx="9144000" cy="1690689"/>
              </a:xfrm>
              <a:prstGeom prst="rect">
                <a:avLst/>
              </a:prstGeom>
              <a:solidFill>
                <a:srgbClr val="292A5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p:cNvSpPr/>
              <p:nvPr userDrawn="1"/>
            </p:nvSpPr>
            <p:spPr>
              <a:xfrm rot="16200000" flipH="1">
                <a:off x="4549140" y="-2904170"/>
                <a:ext cx="45719" cy="9144000"/>
              </a:xfrm>
              <a:prstGeom prst="rect">
                <a:avLst/>
              </a:prstGeom>
              <a:solidFill>
                <a:srgbClr val="0CEC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56" y="6176963"/>
              <a:ext cx="1264720" cy="609583"/>
            </a:xfrm>
            <a:prstGeom prst="rect">
              <a:avLst/>
            </a:prstGeom>
          </p:spPr>
        </p:pic>
        <p:pic>
          <p:nvPicPr>
            <p:cNvPr id="9" name="Grafi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0506" y="6350901"/>
              <a:ext cx="1797114" cy="389291"/>
            </a:xfrm>
            <a:prstGeom prst="rect">
              <a:avLst/>
            </a:prstGeom>
          </p:spPr>
        </p:pic>
      </p:grpSp>
      <p:sp>
        <p:nvSpPr>
          <p:cNvPr id="2" name="Title 1"/>
          <p:cNvSpPr>
            <a:spLocks noGrp="1"/>
          </p:cNvSpPr>
          <p:nvPr>
            <p:ph type="title"/>
          </p:nvPr>
        </p:nvSpPr>
        <p:spPr/>
        <p:txBody>
          <a:bodyPr/>
          <a:lstStyle>
            <a:lvl1pPr>
              <a:defRPr>
                <a:solidFill>
                  <a:schemeClr val="bg1"/>
                </a:solidFill>
              </a:defRPr>
            </a:lvl1pPr>
          </a:lstStyle>
          <a:p>
            <a:r>
              <a:rPr lang="de-DE" dirty="0"/>
              <a:t>Titelmasterformat durch Klicken bearbeiten</a:t>
            </a:r>
            <a:endParaRPr lang="en-US" dirty="0"/>
          </a:p>
        </p:txBody>
      </p:sp>
      <p:sp>
        <p:nvSpPr>
          <p:cNvPr id="3" name="Date Placeholder 2"/>
          <p:cNvSpPr>
            <a:spLocks noGrp="1"/>
          </p:cNvSpPr>
          <p:nvPr>
            <p:ph type="dt" sz="half" idx="10"/>
          </p:nvPr>
        </p:nvSpPr>
        <p:spPr/>
        <p:txBody>
          <a:bodyPr/>
          <a:lstStyle/>
          <a:p>
            <a:fld id="{603DCEF7-0501-4C68-B66C-2A281A54E9E3}" type="datetimeFigureOut">
              <a:rPr lang="de-AT" smtClean="0"/>
              <a:t>16.03.2021</a:t>
            </a:fld>
            <a:endParaRPr lang="de-AT"/>
          </a:p>
        </p:txBody>
      </p:sp>
      <p:sp>
        <p:nvSpPr>
          <p:cNvPr id="4" name="Footer Placeholder 3"/>
          <p:cNvSpPr>
            <a:spLocks noGrp="1"/>
          </p:cNvSpPr>
          <p:nvPr>
            <p:ph type="ftr" sz="quarter" idx="11"/>
          </p:nvPr>
        </p:nvSpPr>
        <p:spPr/>
        <p:txBody>
          <a:bodyPr/>
          <a:lstStyle/>
          <a:p>
            <a:endParaRPr lang="de-AT"/>
          </a:p>
        </p:txBody>
      </p:sp>
      <p:sp>
        <p:nvSpPr>
          <p:cNvPr id="5" name="Slide Number Placeholder 4"/>
          <p:cNvSpPr>
            <a:spLocks noGrp="1"/>
          </p:cNvSpPr>
          <p:nvPr>
            <p:ph type="sldNum" sz="quarter" idx="12"/>
          </p:nvPr>
        </p:nvSpPr>
        <p:spPr/>
        <p:txBody>
          <a:bodyPr/>
          <a:lstStyle/>
          <a:p>
            <a:fld id="{6A2E9329-9F0E-4136-A9A5-B88995E104F0}" type="slidenum">
              <a:rPr lang="de-AT" smtClean="0"/>
              <a:t>‹Nr.›</a:t>
            </a:fld>
            <a:endParaRPr lang="de-AT"/>
          </a:p>
        </p:txBody>
      </p:sp>
    </p:spTree>
    <p:extLst>
      <p:ext uri="{BB962C8B-B14F-4D97-AF65-F5344CB8AC3E}">
        <p14:creationId xmlns:p14="http://schemas.microsoft.com/office/powerpoint/2010/main" val="372642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56" y="6176963"/>
            <a:ext cx="1264720" cy="609583"/>
          </a:xfrm>
          <a:prstGeom prst="rect">
            <a:avLst/>
          </a:prstGeom>
        </p:spPr>
      </p:pic>
      <p:pic>
        <p:nvPicPr>
          <p:cNvPr id="6" name="Grafik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0506" y="6350901"/>
            <a:ext cx="1797114" cy="389291"/>
          </a:xfrm>
          <a:prstGeom prst="rect">
            <a:avLst/>
          </a:prstGeom>
        </p:spPr>
      </p:pic>
    </p:spTree>
    <p:extLst>
      <p:ext uri="{BB962C8B-B14F-4D97-AF65-F5344CB8AC3E}">
        <p14:creationId xmlns:p14="http://schemas.microsoft.com/office/powerpoint/2010/main" val="2667053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DCEF7-0501-4C68-B66C-2A281A54E9E3}" type="datetimeFigureOut">
              <a:rPr lang="de-AT" smtClean="0"/>
              <a:t>16.03.2021</a:t>
            </a:fld>
            <a:endParaRPr lang="de-A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2E9329-9F0E-4136-A9A5-B88995E104F0}" type="slidenum">
              <a:rPr lang="de-AT" smtClean="0"/>
              <a:t>‹Nr.›</a:t>
            </a:fld>
            <a:endParaRPr lang="de-AT"/>
          </a:p>
        </p:txBody>
      </p:sp>
    </p:spTree>
    <p:extLst>
      <p:ext uri="{BB962C8B-B14F-4D97-AF65-F5344CB8AC3E}">
        <p14:creationId xmlns:p14="http://schemas.microsoft.com/office/powerpoint/2010/main" val="1269094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jpg"/></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_ftn1"/><Relationship Id="rId1" Type="http://schemas.openxmlformats.org/officeDocument/2006/relationships/slideLayout" Target="../slideLayouts/slideLayout5.xml"/><Relationship Id="rId4" Type="http://schemas.openxmlformats.org/officeDocument/2006/relationships/hyperlink" Target="#_ftnref1"/></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b="1" dirty="0">
                <a:ea typeface="Calibri" panose="020F0502020204030204" pitchFamily="34" charset="0"/>
                <a:cs typeface="Times New Roman" panose="02020603050405020304" pitchFamily="18" charset="0"/>
              </a:rPr>
              <a:t>Introduction to Virtual Reality</a:t>
            </a:r>
            <a:endParaRPr lang="de-AT" dirty="0"/>
          </a:p>
        </p:txBody>
      </p:sp>
    </p:spTree>
    <p:extLst>
      <p:ext uri="{BB962C8B-B14F-4D97-AF65-F5344CB8AC3E}">
        <p14:creationId xmlns:p14="http://schemas.microsoft.com/office/powerpoint/2010/main" val="415927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Virtual Reality</a:t>
            </a:r>
          </a:p>
        </p:txBody>
      </p:sp>
      <p:sp>
        <p:nvSpPr>
          <p:cNvPr id="4" name="Inhaltsplatzhalter 3"/>
          <p:cNvSpPr>
            <a:spLocks noGrp="1"/>
          </p:cNvSpPr>
          <p:nvPr>
            <p:ph sz="half" idx="2"/>
          </p:nvPr>
        </p:nvSpPr>
        <p:spPr>
          <a:xfrm>
            <a:off x="567318" y="1997076"/>
            <a:ext cx="8123389" cy="3684588"/>
          </a:xfrm>
        </p:spPr>
        <p:txBody>
          <a:bodyPr>
            <a:normAutofit/>
          </a:bodyPr>
          <a:lstStyle/>
          <a:p>
            <a:pPr>
              <a:buClr>
                <a:srgbClr val="0CEC1B"/>
              </a:buClr>
              <a:buFont typeface="Century Gothic" panose="020B0502020202020204" pitchFamily="34" charset="0"/>
              <a:buChar char="►"/>
            </a:pPr>
            <a:r>
              <a:rPr lang="en-GB" sz="1800" dirty="0">
                <a:ea typeface="Trebuchet MS" panose="020B0603020202020204" pitchFamily="34" charset="0"/>
                <a:cs typeface="Calibri Light" panose="020F0302020204030204" pitchFamily="34" charset="0"/>
              </a:rPr>
              <a:t>….experts report, that users are still interested if the software allows </a:t>
            </a:r>
            <a:r>
              <a:rPr lang="en-GB" sz="1800" b="1" dirty="0">
                <a:solidFill>
                  <a:srgbClr val="FF0000"/>
                </a:solidFill>
                <a:ea typeface="Trebuchet MS" panose="020B0603020202020204" pitchFamily="34" charset="0"/>
                <a:cs typeface="Calibri Light" panose="020F0302020204030204" pitchFamily="34" charset="0"/>
              </a:rPr>
              <a:t>high personal involvement</a:t>
            </a:r>
            <a:r>
              <a:rPr lang="en-GB" sz="1800" dirty="0">
                <a:ea typeface="Trebuchet MS" panose="020B0603020202020204" pitchFamily="34" charset="0"/>
                <a:cs typeface="Calibri Light" panose="020F0302020204030204" pitchFamily="34" charset="0"/>
              </a:rPr>
              <a:t>. </a:t>
            </a:r>
          </a:p>
          <a:p>
            <a:pPr>
              <a:buClr>
                <a:srgbClr val="0CEC1B"/>
              </a:buClr>
              <a:buFont typeface="Century Gothic" panose="020B0502020202020204" pitchFamily="34" charset="0"/>
              <a:buChar char="►"/>
            </a:pPr>
            <a:r>
              <a:rPr lang="en-GB" sz="1800" dirty="0"/>
              <a:t>Here, 6DoF (Six degrees of freedom), describing the freedom of movement of a rigid body in three-dimensional space, is regarded as essential for delivering a superior immersive experience</a:t>
            </a:r>
          </a:p>
          <a:p>
            <a:pPr>
              <a:buClr>
                <a:srgbClr val="0CEC1B"/>
              </a:buClr>
              <a:buFont typeface="Century Gothic" panose="020B0502020202020204" pitchFamily="34" charset="0"/>
              <a:buChar char="►"/>
            </a:pPr>
            <a:endParaRPr lang="en-GB" dirty="0"/>
          </a:p>
          <a:p>
            <a:pPr>
              <a:buClr>
                <a:srgbClr val="0CEC1B"/>
              </a:buClr>
              <a:buFont typeface="Century Gothic" panose="020B0502020202020204" pitchFamily="34" charset="0"/>
              <a:buChar char="►"/>
            </a:pPr>
            <a:endParaRPr lang="en-GB" dirty="0"/>
          </a:p>
          <a:p>
            <a:pPr>
              <a:buClr>
                <a:srgbClr val="0CEC1B"/>
              </a:buClr>
              <a:buFont typeface="Century Gothic" panose="020B0502020202020204" pitchFamily="34" charset="0"/>
              <a:buChar char="►"/>
            </a:pPr>
            <a:endParaRPr lang="en-GB" dirty="0"/>
          </a:p>
          <a:p>
            <a:pPr>
              <a:buClr>
                <a:srgbClr val="0CEC1B"/>
              </a:buClr>
              <a:buFont typeface="Century Gothic" panose="020B0502020202020204" pitchFamily="34" charset="0"/>
              <a:buChar char="►"/>
            </a:pPr>
            <a:endParaRPr lang="en-GB" dirty="0"/>
          </a:p>
          <a:p>
            <a:pPr>
              <a:buClr>
                <a:srgbClr val="0CEC1B"/>
              </a:buClr>
              <a:buFont typeface="Century Gothic" panose="020B0502020202020204" pitchFamily="34" charset="0"/>
              <a:buChar char="►"/>
            </a:pPr>
            <a:endParaRPr lang="en-GB" dirty="0"/>
          </a:p>
          <a:p>
            <a:pPr>
              <a:buClr>
                <a:srgbClr val="0CEC1B"/>
              </a:buClr>
              <a:buFont typeface="Century Gothic" panose="020B0502020202020204" pitchFamily="34" charset="0"/>
              <a:buChar char="►"/>
            </a:pPr>
            <a:endParaRPr lang="en-GB" dirty="0"/>
          </a:p>
          <a:p>
            <a:pPr>
              <a:buClr>
                <a:srgbClr val="0CEC1B"/>
              </a:buClr>
              <a:buFont typeface="Century Gothic" panose="020B0502020202020204" pitchFamily="34" charset="0"/>
              <a:buChar char="►"/>
            </a:pPr>
            <a:endParaRPr lang="de-DE" dirty="0"/>
          </a:p>
          <a:p>
            <a:pPr marL="0" indent="0">
              <a:buNone/>
            </a:pPr>
            <a:endParaRPr lang="en-US" dirty="0"/>
          </a:p>
          <a:p>
            <a:pPr>
              <a:buClr>
                <a:srgbClr val="0CEC1B"/>
              </a:buClr>
              <a:buFont typeface="Wingdings 3" panose="05040102010807070707" pitchFamily="18" charset="2"/>
              <a:buChar char=""/>
            </a:pPr>
            <a:endParaRPr lang="de-AT" sz="2000" dirty="0"/>
          </a:p>
        </p:txBody>
      </p:sp>
      <p:sp>
        <p:nvSpPr>
          <p:cNvPr id="5" name="Rechteck 4">
            <a:extLst>
              <a:ext uri="{FF2B5EF4-FFF2-40B4-BE49-F238E27FC236}">
                <a16:creationId xmlns="" xmlns:a16="http://schemas.microsoft.com/office/drawing/2014/main" id="{634316E4-F5EE-4045-B8B5-41B36F43625F}"/>
              </a:ext>
            </a:extLst>
          </p:cNvPr>
          <p:cNvSpPr/>
          <p:nvPr/>
        </p:nvSpPr>
        <p:spPr>
          <a:xfrm>
            <a:off x="1649046" y="3665423"/>
            <a:ext cx="5924062" cy="22899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 xmlns:a16="http://schemas.microsoft.com/office/drawing/2014/main" id="{ECB19D0F-1F82-480C-A084-C1140D73D6CF}"/>
              </a:ext>
            </a:extLst>
          </p:cNvPr>
          <p:cNvSpPr txBox="1"/>
          <p:nvPr/>
        </p:nvSpPr>
        <p:spPr>
          <a:xfrm>
            <a:off x="1649046" y="3806096"/>
            <a:ext cx="5884985" cy="2308324"/>
          </a:xfrm>
          <a:prstGeom prst="rect">
            <a:avLst/>
          </a:prstGeom>
          <a:noFill/>
        </p:spPr>
        <p:txBody>
          <a:bodyPr wrap="square" rtlCol="0">
            <a:spAutoFit/>
          </a:bodyPr>
          <a:lstStyle/>
          <a:p>
            <a:pPr algn="ctr"/>
            <a:r>
              <a:rPr lang="en-GB" sz="1400" i="1" dirty="0"/>
              <a:t>‘</a:t>
            </a:r>
            <a:r>
              <a:rPr lang="en-GB" sz="1400" b="1" i="1" dirty="0">
                <a:solidFill>
                  <a:schemeClr val="bg1">
                    <a:lumMod val="95000"/>
                  </a:schemeClr>
                </a:solidFill>
              </a:rPr>
              <a:t>Degrees of freedom (</a:t>
            </a:r>
            <a:r>
              <a:rPr lang="en-GB" sz="1400" b="1" i="1" dirty="0" err="1">
                <a:solidFill>
                  <a:schemeClr val="bg1">
                    <a:lumMod val="95000"/>
                  </a:schemeClr>
                </a:solidFill>
              </a:rPr>
              <a:t>DoF</a:t>
            </a:r>
            <a:r>
              <a:rPr lang="en-GB" sz="1400" b="1" i="1" dirty="0">
                <a:solidFill>
                  <a:schemeClr val="bg1">
                    <a:lumMod val="95000"/>
                  </a:schemeClr>
                </a:solidFill>
              </a:rPr>
              <a:t>)</a:t>
            </a:r>
            <a:r>
              <a:rPr lang="en-GB" sz="1400" i="1" dirty="0">
                <a:solidFill>
                  <a:schemeClr val="bg1">
                    <a:lumMod val="95000"/>
                  </a:schemeClr>
                </a:solidFill>
              </a:rPr>
              <a:t> refer to the number of basic ways a rigid object can move through 3D space. There are six total degrees of freedom. Three correspond to rotational movement around the x, y, and z axes, commonly termed pitch, yaw, and roll. The other three correspond to translational movement along those axes, which can be thought of as moving forward or backward, moving left or right, and moving up or down. Besides an extensive educational training and the necessary technical instructions, the interview experts emphasise that trainers and learners should be creative in nature and generally be interested in evolving technologies.’</a:t>
            </a:r>
            <a:endParaRPr lang="de-DE" sz="1400" dirty="0">
              <a:solidFill>
                <a:schemeClr val="bg1">
                  <a:lumMod val="95000"/>
                </a:schemeClr>
              </a:solidFill>
            </a:endParaRPr>
          </a:p>
          <a:p>
            <a:endParaRPr lang="de-DE" dirty="0"/>
          </a:p>
        </p:txBody>
      </p:sp>
    </p:spTree>
    <p:extLst>
      <p:ext uri="{BB962C8B-B14F-4D97-AF65-F5344CB8AC3E}">
        <p14:creationId xmlns:p14="http://schemas.microsoft.com/office/powerpoint/2010/main" val="379652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Virtual Reality</a:t>
            </a:r>
          </a:p>
        </p:txBody>
      </p:sp>
      <p:pic>
        <p:nvPicPr>
          <p:cNvPr id="8" name="Grafik 7">
            <a:extLst>
              <a:ext uri="{FF2B5EF4-FFF2-40B4-BE49-F238E27FC236}">
                <a16:creationId xmlns="" xmlns:a16="http://schemas.microsoft.com/office/drawing/2014/main" id="{67770482-F866-4240-B0DC-A51EFCAA2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85" y="3057113"/>
            <a:ext cx="3083918" cy="1993099"/>
          </a:xfrm>
          <a:prstGeom prst="rect">
            <a:avLst/>
          </a:prstGeom>
        </p:spPr>
      </p:pic>
      <p:pic>
        <p:nvPicPr>
          <p:cNvPr id="10" name="Grafik 9">
            <a:extLst>
              <a:ext uri="{FF2B5EF4-FFF2-40B4-BE49-F238E27FC236}">
                <a16:creationId xmlns="" xmlns:a16="http://schemas.microsoft.com/office/drawing/2014/main" id="{642F480D-8959-4BAB-BA32-B4F226AAE6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89" y="2598738"/>
            <a:ext cx="4972116" cy="2796815"/>
          </a:xfrm>
          <a:prstGeom prst="rect">
            <a:avLst/>
          </a:prstGeom>
        </p:spPr>
      </p:pic>
    </p:spTree>
    <p:extLst>
      <p:ext uri="{BB962C8B-B14F-4D97-AF65-F5344CB8AC3E}">
        <p14:creationId xmlns:p14="http://schemas.microsoft.com/office/powerpoint/2010/main" val="1209888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Virtual Reality</a:t>
            </a:r>
          </a:p>
        </p:txBody>
      </p:sp>
      <p:pic>
        <p:nvPicPr>
          <p:cNvPr id="4" name="Grafik 3" descr="Ein Bild, das Tasse, sitzend, Tisch, schließen enthält.&#10;&#10;Automatisch generierte Beschreibung">
            <a:extLst>
              <a:ext uri="{FF2B5EF4-FFF2-40B4-BE49-F238E27FC236}">
                <a16:creationId xmlns="" xmlns:a16="http://schemas.microsoft.com/office/drawing/2014/main" id="{9BF0DFC2-2BFF-4236-8356-1D4603EFAF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36277"/>
            <a:ext cx="9144000" cy="2286000"/>
          </a:xfrm>
          <a:prstGeom prst="rect">
            <a:avLst/>
          </a:prstGeom>
        </p:spPr>
      </p:pic>
      <p:sp>
        <p:nvSpPr>
          <p:cNvPr id="5" name="Textfeld 4">
            <a:extLst>
              <a:ext uri="{FF2B5EF4-FFF2-40B4-BE49-F238E27FC236}">
                <a16:creationId xmlns="" xmlns:a16="http://schemas.microsoft.com/office/drawing/2014/main" id="{F0D0F2A6-82E2-404C-B2DE-2C5F220BE7FA}"/>
              </a:ext>
            </a:extLst>
          </p:cNvPr>
          <p:cNvSpPr txBox="1"/>
          <p:nvPr/>
        </p:nvSpPr>
        <p:spPr>
          <a:xfrm>
            <a:off x="789354" y="1860062"/>
            <a:ext cx="7432431" cy="923330"/>
          </a:xfrm>
          <a:prstGeom prst="rect">
            <a:avLst/>
          </a:prstGeom>
          <a:noFill/>
        </p:spPr>
        <p:txBody>
          <a:bodyPr wrap="square" rtlCol="0">
            <a:spAutoFit/>
          </a:bodyPr>
          <a:lstStyle/>
          <a:p>
            <a:pPr algn="ctr"/>
            <a:r>
              <a:rPr lang="de-DE" dirty="0">
                <a:latin typeface="Century Gothic" panose="020B0502020202020204" pitchFamily="34" charset="0"/>
              </a:rPr>
              <a:t>FIELD OF VIEW</a:t>
            </a:r>
          </a:p>
          <a:p>
            <a:pPr algn="ctr"/>
            <a:r>
              <a:rPr lang="de-DE" dirty="0">
                <a:latin typeface="Century Gothic" panose="020B0502020202020204" pitchFamily="34" charset="0"/>
              </a:rPr>
              <a:t>Oculus Rift &amp; HTC </a:t>
            </a:r>
            <a:r>
              <a:rPr lang="de-DE" dirty="0" err="1">
                <a:latin typeface="Century Gothic" panose="020B0502020202020204" pitchFamily="34" charset="0"/>
              </a:rPr>
              <a:t>almost</a:t>
            </a:r>
            <a:r>
              <a:rPr lang="de-DE" dirty="0">
                <a:latin typeface="Century Gothic" panose="020B0502020202020204" pitchFamily="34" charset="0"/>
              </a:rPr>
              <a:t> same </a:t>
            </a:r>
            <a:r>
              <a:rPr lang="de-DE" dirty="0" err="1">
                <a:latin typeface="Century Gothic" panose="020B0502020202020204" pitchFamily="34" charset="0"/>
              </a:rPr>
              <a:t>resolution</a:t>
            </a:r>
            <a:r>
              <a:rPr lang="de-DE" dirty="0">
                <a:latin typeface="Century Gothic" panose="020B0502020202020204" pitchFamily="34" charset="0"/>
              </a:rPr>
              <a:t>; still different </a:t>
            </a:r>
            <a:r>
              <a:rPr lang="de-DE" dirty="0" err="1">
                <a:latin typeface="Century Gothic" panose="020B0502020202020204" pitchFamily="34" charset="0"/>
              </a:rPr>
              <a:t>picture</a:t>
            </a:r>
            <a:r>
              <a:rPr lang="de-DE" dirty="0">
                <a:latin typeface="Century Gothic" panose="020B0502020202020204" pitchFamily="34" charset="0"/>
              </a:rPr>
              <a:t>?</a:t>
            </a:r>
          </a:p>
          <a:p>
            <a:pPr algn="ctr"/>
            <a:endParaRPr lang="de-DE" dirty="0">
              <a:latin typeface="Century Gothic" panose="020B0502020202020204" pitchFamily="34" charset="0"/>
            </a:endParaRPr>
          </a:p>
        </p:txBody>
      </p:sp>
    </p:spTree>
    <p:extLst>
      <p:ext uri="{BB962C8B-B14F-4D97-AF65-F5344CB8AC3E}">
        <p14:creationId xmlns:p14="http://schemas.microsoft.com/office/powerpoint/2010/main" val="111533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Virtual Reality</a:t>
            </a:r>
          </a:p>
        </p:txBody>
      </p:sp>
      <p:pic>
        <p:nvPicPr>
          <p:cNvPr id="5" name="Grafik 4">
            <a:extLst>
              <a:ext uri="{FF2B5EF4-FFF2-40B4-BE49-F238E27FC236}">
                <a16:creationId xmlns="" xmlns:a16="http://schemas.microsoft.com/office/drawing/2014/main" id="{824B28F1-3D8F-4506-9B11-A56EFAE2539D}"/>
              </a:ext>
            </a:extLst>
          </p:cNvPr>
          <p:cNvPicPr>
            <a:picLocks noChangeAspect="1"/>
          </p:cNvPicPr>
          <p:nvPr/>
        </p:nvPicPr>
        <p:blipFill>
          <a:blip r:embed="rId2"/>
          <a:stretch>
            <a:fillRect/>
          </a:stretch>
        </p:blipFill>
        <p:spPr>
          <a:xfrm>
            <a:off x="1969477" y="2024185"/>
            <a:ext cx="3321538" cy="3562997"/>
          </a:xfrm>
          <a:prstGeom prst="rect">
            <a:avLst/>
          </a:prstGeom>
        </p:spPr>
      </p:pic>
      <p:sp>
        <p:nvSpPr>
          <p:cNvPr id="10" name="Textfeld 9">
            <a:extLst>
              <a:ext uri="{FF2B5EF4-FFF2-40B4-BE49-F238E27FC236}">
                <a16:creationId xmlns="" xmlns:a16="http://schemas.microsoft.com/office/drawing/2014/main" id="{1197A2E7-2574-4DD1-B608-3262F73E864C}"/>
              </a:ext>
            </a:extLst>
          </p:cNvPr>
          <p:cNvSpPr txBox="1"/>
          <p:nvPr/>
        </p:nvSpPr>
        <p:spPr>
          <a:xfrm>
            <a:off x="5932353" y="2024185"/>
            <a:ext cx="2051436" cy="584775"/>
          </a:xfrm>
          <a:prstGeom prst="rect">
            <a:avLst/>
          </a:prstGeom>
          <a:noFill/>
        </p:spPr>
        <p:txBody>
          <a:bodyPr wrap="square" rtlCol="0">
            <a:spAutoFit/>
          </a:bodyPr>
          <a:lstStyle/>
          <a:p>
            <a:r>
              <a:rPr lang="en-GB" sz="800" dirty="0" err="1">
                <a:latin typeface="Century Gothic" panose="020B0502020202020204" pitchFamily="34" charset="0"/>
                <a:ea typeface="Calibri" panose="020F0502020204030204" pitchFamily="34" charset="0"/>
                <a:cs typeface="Times New Roman" panose="02020603050405020304" pitchFamily="18" charset="0"/>
              </a:rPr>
              <a:t>Bezegova</a:t>
            </a:r>
            <a:r>
              <a:rPr lang="en-GB" sz="800" dirty="0">
                <a:latin typeface="Century Gothic" panose="020B0502020202020204" pitchFamily="34" charset="0"/>
                <a:ea typeface="Calibri" panose="020F0502020204030204" pitchFamily="34" charset="0"/>
                <a:cs typeface="Times New Roman" panose="02020603050405020304" pitchFamily="18" charset="0"/>
              </a:rPr>
              <a:t>, B., </a:t>
            </a:r>
            <a:r>
              <a:rPr lang="en-GB" sz="800" dirty="0" err="1">
                <a:latin typeface="Century Gothic" panose="020B0502020202020204" pitchFamily="34" charset="0"/>
                <a:ea typeface="Calibri" panose="020F0502020204030204" pitchFamily="34" charset="0"/>
                <a:cs typeface="Times New Roman" panose="02020603050405020304" pitchFamily="18" charset="0"/>
              </a:rPr>
              <a:t>Ledgard</a:t>
            </a:r>
            <a:r>
              <a:rPr lang="en-GB" sz="800" dirty="0">
                <a:latin typeface="Century Gothic" panose="020B0502020202020204" pitchFamily="34" charset="0"/>
                <a:ea typeface="Calibri" panose="020F0502020204030204" pitchFamily="34" charset="0"/>
                <a:cs typeface="Times New Roman" panose="02020603050405020304" pitchFamily="18" charset="0"/>
              </a:rPr>
              <a:t>, M., </a:t>
            </a:r>
            <a:r>
              <a:rPr lang="en-GB" sz="800" dirty="0" err="1">
                <a:latin typeface="Century Gothic" panose="020B0502020202020204" pitchFamily="34" charset="0"/>
                <a:ea typeface="Calibri" panose="020F0502020204030204" pitchFamily="34" charset="0"/>
                <a:cs typeface="Times New Roman" panose="02020603050405020304" pitchFamily="18" charset="0"/>
              </a:rPr>
              <a:t>Molemaker</a:t>
            </a:r>
            <a:r>
              <a:rPr lang="en-GB" sz="800" dirty="0">
                <a:latin typeface="Century Gothic" panose="020B0502020202020204" pitchFamily="34" charset="0"/>
                <a:ea typeface="Calibri" panose="020F0502020204030204" pitchFamily="34" charset="0"/>
                <a:cs typeface="Times New Roman" panose="02020603050405020304" pitchFamily="18" charset="0"/>
              </a:rPr>
              <a:t>, R., </a:t>
            </a:r>
            <a:r>
              <a:rPr lang="en-GB" sz="800" dirty="0" err="1">
                <a:latin typeface="Century Gothic" panose="020B0502020202020204" pitchFamily="34" charset="0"/>
                <a:ea typeface="Calibri" panose="020F0502020204030204" pitchFamily="34" charset="0"/>
                <a:cs typeface="Times New Roman" panose="02020603050405020304" pitchFamily="18" charset="0"/>
              </a:rPr>
              <a:t>Oberc</a:t>
            </a:r>
            <a:r>
              <a:rPr lang="en-GB" sz="800" dirty="0">
                <a:latin typeface="Century Gothic" panose="020B0502020202020204" pitchFamily="34" charset="0"/>
                <a:ea typeface="Calibri" panose="020F0502020204030204" pitchFamily="34" charset="0"/>
                <a:cs typeface="Times New Roman" panose="02020603050405020304" pitchFamily="18" charset="0"/>
              </a:rPr>
              <a:t>, B., </a:t>
            </a:r>
            <a:r>
              <a:rPr lang="en-GB" sz="800" dirty="0" err="1">
                <a:latin typeface="Century Gothic" panose="020B0502020202020204" pitchFamily="34" charset="0"/>
                <a:ea typeface="Calibri" panose="020F0502020204030204" pitchFamily="34" charset="0"/>
                <a:cs typeface="Times New Roman" panose="02020603050405020304" pitchFamily="18" charset="0"/>
              </a:rPr>
              <a:t>Vikos</a:t>
            </a:r>
            <a:r>
              <a:rPr lang="en-GB" sz="800" dirty="0">
                <a:latin typeface="Century Gothic" panose="020B0502020202020204" pitchFamily="34" charset="0"/>
                <a:ea typeface="Calibri" panose="020F0502020204030204" pitchFamily="34" charset="0"/>
                <a:cs typeface="Times New Roman" panose="02020603050405020304" pitchFamily="18" charset="0"/>
              </a:rPr>
              <a:t>, A. (2019), </a:t>
            </a:r>
            <a:r>
              <a:rPr lang="en-GB" sz="800" i="1" dirty="0">
                <a:latin typeface="Century Gothic" panose="020B0502020202020204" pitchFamily="34" charset="0"/>
                <a:ea typeface="Calibri" panose="020F0502020204030204" pitchFamily="34" charset="0"/>
                <a:cs typeface="Times New Roman" panose="02020603050405020304" pitchFamily="18" charset="0"/>
              </a:rPr>
              <a:t>Virtual Reality and its potential for Europe</a:t>
            </a:r>
            <a:r>
              <a:rPr lang="en-GB" sz="800" dirty="0">
                <a:latin typeface="Century Gothic" panose="020B0502020202020204" pitchFamily="34" charset="0"/>
                <a:ea typeface="Calibri" panose="020F0502020204030204" pitchFamily="34" charset="0"/>
                <a:cs typeface="Times New Roman" panose="02020603050405020304" pitchFamily="18" charset="0"/>
              </a:rPr>
              <a:t>, </a:t>
            </a:r>
            <a:r>
              <a:rPr lang="en-GB" sz="800" dirty="0" err="1">
                <a:latin typeface="Century Gothic" panose="020B0502020202020204" pitchFamily="34" charset="0"/>
                <a:ea typeface="Calibri" panose="020F0502020204030204" pitchFamily="34" charset="0"/>
                <a:cs typeface="Times New Roman" panose="02020603050405020304" pitchFamily="18" charset="0"/>
              </a:rPr>
              <a:t>Ecorys</a:t>
            </a:r>
            <a:r>
              <a:rPr lang="en-GB" sz="800" dirty="0">
                <a:latin typeface="Century Gothic" panose="020B0502020202020204" pitchFamily="34" charset="0"/>
                <a:ea typeface="Calibri" panose="020F0502020204030204" pitchFamily="34" charset="0"/>
                <a:cs typeface="Times New Roman" panose="02020603050405020304" pitchFamily="18" charset="0"/>
              </a:rPr>
              <a:t>.</a:t>
            </a:r>
            <a:endParaRPr lang="de-DE" sz="800" dirty="0"/>
          </a:p>
        </p:txBody>
      </p:sp>
      <p:sp>
        <p:nvSpPr>
          <p:cNvPr id="11" name="Textfeld 10">
            <a:extLst>
              <a:ext uri="{FF2B5EF4-FFF2-40B4-BE49-F238E27FC236}">
                <a16:creationId xmlns="" xmlns:a16="http://schemas.microsoft.com/office/drawing/2014/main" id="{D775CECD-7FA1-4B50-BE50-4C466A714C8D}"/>
              </a:ext>
            </a:extLst>
          </p:cNvPr>
          <p:cNvSpPr txBox="1"/>
          <p:nvPr/>
        </p:nvSpPr>
        <p:spPr>
          <a:xfrm>
            <a:off x="156308" y="2024185"/>
            <a:ext cx="1813169" cy="2613023"/>
          </a:xfrm>
          <a:prstGeom prst="rect">
            <a:avLst/>
          </a:prstGeom>
          <a:noFill/>
        </p:spPr>
        <p:txBody>
          <a:bodyPr wrap="square" rtlCol="0">
            <a:spAutoFit/>
          </a:bodyPr>
          <a:lstStyle/>
          <a:p>
            <a:pPr marL="228600" lvl="0" indent="-228600">
              <a:lnSpc>
                <a:spcPct val="90000"/>
              </a:lnSpc>
              <a:spcBef>
                <a:spcPts val="1000"/>
              </a:spcBef>
              <a:buClr>
                <a:srgbClr val="0CEC1B"/>
              </a:buClr>
              <a:buFont typeface="Wingdings 3" panose="05040102010807070707" pitchFamily="18" charset="2"/>
              <a:buChar char=""/>
            </a:pPr>
            <a:r>
              <a:rPr lang="en-US" sz="1400" dirty="0">
                <a:solidFill>
                  <a:prstClr val="black"/>
                </a:solidFill>
                <a:latin typeface="Century Gothic" panose="020B0502020202020204" pitchFamily="34" charset="0"/>
              </a:rPr>
              <a:t>Nepal and Tang (2017) “today the Virtual Reality technology   is applied to advance fields of medicine, engineering, education, design, training, and </a:t>
            </a:r>
            <a:r>
              <a:rPr lang="en-US" sz="1400" u="sng" dirty="0">
                <a:solidFill>
                  <a:srgbClr val="FF0000"/>
                </a:solidFill>
                <a:latin typeface="Century Gothic" panose="020B0502020202020204" pitchFamily="34" charset="0"/>
              </a:rPr>
              <a:t>entertainment</a:t>
            </a:r>
            <a:r>
              <a:rPr lang="en-US" sz="1400" dirty="0">
                <a:solidFill>
                  <a:prstClr val="black"/>
                </a:solidFill>
                <a:latin typeface="Century Gothic" panose="020B0502020202020204" pitchFamily="34" charset="0"/>
              </a:rPr>
              <a:t>. </a:t>
            </a:r>
          </a:p>
        </p:txBody>
      </p:sp>
      <p:pic>
        <p:nvPicPr>
          <p:cNvPr id="12" name="Grafik 11">
            <a:extLst>
              <a:ext uri="{FF2B5EF4-FFF2-40B4-BE49-F238E27FC236}">
                <a16:creationId xmlns="" xmlns:a16="http://schemas.microsoft.com/office/drawing/2014/main" id="{3E56186D-5B79-45CC-865E-52BBA5514321}"/>
              </a:ext>
            </a:extLst>
          </p:cNvPr>
          <p:cNvPicPr>
            <a:picLocks noChangeAspect="1"/>
          </p:cNvPicPr>
          <p:nvPr/>
        </p:nvPicPr>
        <p:blipFill>
          <a:blip r:embed="rId3"/>
          <a:stretch>
            <a:fillRect/>
          </a:stretch>
        </p:blipFill>
        <p:spPr>
          <a:xfrm>
            <a:off x="5459016" y="2707772"/>
            <a:ext cx="3262953" cy="3522159"/>
          </a:xfrm>
          <a:prstGeom prst="rect">
            <a:avLst/>
          </a:prstGeom>
        </p:spPr>
      </p:pic>
    </p:spTree>
    <p:extLst>
      <p:ext uri="{BB962C8B-B14F-4D97-AF65-F5344CB8AC3E}">
        <p14:creationId xmlns:p14="http://schemas.microsoft.com/office/powerpoint/2010/main" val="3183816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Virtual Reality</a:t>
            </a:r>
          </a:p>
        </p:txBody>
      </p:sp>
      <p:pic>
        <p:nvPicPr>
          <p:cNvPr id="10" name="Grafik 9" descr="Ein Bild, das Gebäude, Person, Mann, haltend enthält.&#10;&#10;Automatisch generierte Beschreibung">
            <a:extLst>
              <a:ext uri="{FF2B5EF4-FFF2-40B4-BE49-F238E27FC236}">
                <a16:creationId xmlns="" xmlns:a16="http://schemas.microsoft.com/office/drawing/2014/main" id="{24AFA8A2-3586-4B50-9439-FA90EF7BD83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471"/>
          <a:stretch/>
        </p:blipFill>
        <p:spPr>
          <a:xfrm>
            <a:off x="429877" y="2426732"/>
            <a:ext cx="1792364" cy="3487341"/>
          </a:xfrm>
          <a:prstGeom prst="rect">
            <a:avLst/>
          </a:prstGeom>
        </p:spPr>
      </p:pic>
      <p:pic>
        <p:nvPicPr>
          <p:cNvPr id="12" name="Grafik 11" descr="Ein Bild, das Person, drinnen, Mann, Gras enthält.&#10;&#10;Automatisch generierte Beschreibung">
            <a:extLst>
              <a:ext uri="{FF2B5EF4-FFF2-40B4-BE49-F238E27FC236}">
                <a16:creationId xmlns="" xmlns:a16="http://schemas.microsoft.com/office/drawing/2014/main" id="{DA64A42B-19F1-45BF-8817-C96A55AE7A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1797" y="2422422"/>
            <a:ext cx="3107552" cy="2330664"/>
          </a:xfrm>
          <a:prstGeom prst="rect">
            <a:avLst/>
          </a:prstGeom>
        </p:spPr>
      </p:pic>
      <p:pic>
        <p:nvPicPr>
          <p:cNvPr id="14" name="Grafik 13" descr="Ein Bild, das drinnen, Gepäck, Mann, Koffer enthält.&#10;&#10;Automatisch generierte Beschreibung">
            <a:extLst>
              <a:ext uri="{FF2B5EF4-FFF2-40B4-BE49-F238E27FC236}">
                <a16:creationId xmlns="" xmlns:a16="http://schemas.microsoft.com/office/drawing/2014/main" id="{F8A054A4-85B0-4913-AAA2-D7E2257019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8905" y="2426732"/>
            <a:ext cx="2615505" cy="3487341"/>
          </a:xfrm>
          <a:prstGeom prst="rect">
            <a:avLst/>
          </a:prstGeom>
        </p:spPr>
      </p:pic>
      <p:sp>
        <p:nvSpPr>
          <p:cNvPr id="15" name="Textfeld 14">
            <a:extLst>
              <a:ext uri="{FF2B5EF4-FFF2-40B4-BE49-F238E27FC236}">
                <a16:creationId xmlns="" xmlns:a16="http://schemas.microsoft.com/office/drawing/2014/main" id="{A0D62374-8070-453B-8C1A-FD10D8DD1A56}"/>
              </a:ext>
            </a:extLst>
          </p:cNvPr>
          <p:cNvSpPr txBox="1"/>
          <p:nvPr/>
        </p:nvSpPr>
        <p:spPr>
          <a:xfrm>
            <a:off x="2151655" y="1825723"/>
            <a:ext cx="5077576" cy="461665"/>
          </a:xfrm>
          <a:prstGeom prst="rect">
            <a:avLst/>
          </a:prstGeom>
          <a:noFill/>
        </p:spPr>
        <p:txBody>
          <a:bodyPr wrap="square" rtlCol="0">
            <a:spAutoFit/>
          </a:bodyPr>
          <a:lstStyle/>
          <a:p>
            <a:r>
              <a:rPr lang="de-DE" sz="2400" dirty="0">
                <a:latin typeface="Century Gothic" panose="020B0502020202020204" pitchFamily="34" charset="0"/>
              </a:rPr>
              <a:t>ENTERTAINMENT &amp; SIDE EFFECTS</a:t>
            </a:r>
          </a:p>
        </p:txBody>
      </p:sp>
    </p:spTree>
    <p:extLst>
      <p:ext uri="{BB962C8B-B14F-4D97-AF65-F5344CB8AC3E}">
        <p14:creationId xmlns:p14="http://schemas.microsoft.com/office/powerpoint/2010/main" val="17706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80758"/>
            <a:ext cx="7886700" cy="1325563"/>
          </a:xfrm>
        </p:spPr>
        <p:txBody>
          <a:bodyPr>
            <a:normAutofit/>
          </a:bodyPr>
          <a:lstStyle/>
          <a:p>
            <a:pPr algn="ctr"/>
            <a:r>
              <a:rPr lang="de-AT" sz="2800" dirty="0"/>
              <a:t>Smartphone-</a:t>
            </a:r>
            <a:r>
              <a:rPr lang="de-AT" sz="2800" dirty="0" err="1"/>
              <a:t>Based</a:t>
            </a:r>
            <a:r>
              <a:rPr lang="de-AT" sz="2800" dirty="0"/>
              <a:t> Hard- and Software</a:t>
            </a:r>
            <a:br>
              <a:rPr lang="de-AT" sz="2800" dirty="0"/>
            </a:br>
            <a:r>
              <a:rPr lang="de-AT" sz="2800" dirty="0"/>
              <a:t>Samsung Gear VR</a:t>
            </a:r>
            <a:br>
              <a:rPr lang="de-AT" sz="2800" dirty="0"/>
            </a:br>
            <a:endParaRPr lang="de-AT" sz="2800" dirty="0"/>
          </a:p>
        </p:txBody>
      </p:sp>
      <p:pic>
        <p:nvPicPr>
          <p:cNvPr id="6" name="Grafik 5" descr="Ein Bild, das drinnen, Tisch, sitzend, schwarz enthält.&#10;&#10;Automatisch generierte Beschreibung">
            <a:extLst>
              <a:ext uri="{FF2B5EF4-FFF2-40B4-BE49-F238E27FC236}">
                <a16:creationId xmlns="" xmlns:a16="http://schemas.microsoft.com/office/drawing/2014/main" id="{A51412D0-51D1-4230-9BAF-67E071BF90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3067" y="2257975"/>
            <a:ext cx="2639766" cy="1478269"/>
          </a:xfrm>
          <a:prstGeom prst="rect">
            <a:avLst/>
          </a:prstGeom>
        </p:spPr>
      </p:pic>
      <p:pic>
        <p:nvPicPr>
          <p:cNvPr id="9" name="Grafik 8" descr="Ein Bild, das Elektronik, Computer, Mobiltelefon enthält.&#10;&#10;Automatisch generierte Beschreibung">
            <a:extLst>
              <a:ext uri="{FF2B5EF4-FFF2-40B4-BE49-F238E27FC236}">
                <a16:creationId xmlns="" xmlns:a16="http://schemas.microsoft.com/office/drawing/2014/main" id="{E2AD19E2-C29F-4A86-8C2F-4649E34980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351" y="4147225"/>
            <a:ext cx="3155033" cy="1577517"/>
          </a:xfrm>
          <a:prstGeom prst="rect">
            <a:avLst/>
          </a:prstGeom>
        </p:spPr>
      </p:pic>
      <p:pic>
        <p:nvPicPr>
          <p:cNvPr id="10" name="Grafik 9">
            <a:extLst>
              <a:ext uri="{FF2B5EF4-FFF2-40B4-BE49-F238E27FC236}">
                <a16:creationId xmlns="" xmlns:a16="http://schemas.microsoft.com/office/drawing/2014/main" id="{A3C21506-07FE-46BE-B7FE-D54539EEA308}"/>
              </a:ext>
            </a:extLst>
          </p:cNvPr>
          <p:cNvPicPr>
            <a:picLocks noChangeAspect="1"/>
          </p:cNvPicPr>
          <p:nvPr/>
        </p:nvPicPr>
        <p:blipFill>
          <a:blip r:embed="rId4"/>
          <a:stretch>
            <a:fillRect/>
          </a:stretch>
        </p:blipFill>
        <p:spPr>
          <a:xfrm>
            <a:off x="547076" y="1867632"/>
            <a:ext cx="4280666" cy="4103229"/>
          </a:xfrm>
          <a:prstGeom prst="rect">
            <a:avLst/>
          </a:prstGeom>
        </p:spPr>
      </p:pic>
    </p:spTree>
    <p:extLst>
      <p:ext uri="{BB962C8B-B14F-4D97-AF65-F5344CB8AC3E}">
        <p14:creationId xmlns:p14="http://schemas.microsoft.com/office/powerpoint/2010/main" val="3255041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80758"/>
            <a:ext cx="7886700" cy="1325563"/>
          </a:xfrm>
        </p:spPr>
        <p:txBody>
          <a:bodyPr>
            <a:normAutofit/>
          </a:bodyPr>
          <a:lstStyle/>
          <a:p>
            <a:pPr algn="ctr"/>
            <a:r>
              <a:rPr lang="de-AT" sz="2800" dirty="0"/>
              <a:t>Smartphone-</a:t>
            </a:r>
            <a:r>
              <a:rPr lang="de-AT" sz="2800" dirty="0" err="1"/>
              <a:t>Based</a:t>
            </a:r>
            <a:r>
              <a:rPr lang="de-AT" sz="2800" dirty="0"/>
              <a:t> Hard- and Software</a:t>
            </a:r>
            <a:br>
              <a:rPr lang="de-AT" sz="2800" dirty="0"/>
            </a:br>
            <a:r>
              <a:rPr lang="de-AT" sz="2800" dirty="0"/>
              <a:t>SAMSUNG GEAR VR</a:t>
            </a:r>
            <a:br>
              <a:rPr lang="de-AT" sz="2800" dirty="0"/>
            </a:br>
            <a:endParaRPr lang="de-AT" sz="2800" dirty="0"/>
          </a:p>
        </p:txBody>
      </p:sp>
      <p:pic>
        <p:nvPicPr>
          <p:cNvPr id="4" name="Grafik 3" descr="Ein Bild, das schwarz, drinnen, Tisch, sitzend enthält.&#10;&#10;Automatisch generierte Beschreibung">
            <a:extLst>
              <a:ext uri="{FF2B5EF4-FFF2-40B4-BE49-F238E27FC236}">
                <a16:creationId xmlns="" xmlns:a16="http://schemas.microsoft.com/office/drawing/2014/main" id="{16BC8107-0382-4E86-BD38-DE48011485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8091" y="2695283"/>
            <a:ext cx="3381375" cy="2447925"/>
          </a:xfrm>
          <a:prstGeom prst="rect">
            <a:avLst/>
          </a:prstGeom>
        </p:spPr>
      </p:pic>
      <p:pic>
        <p:nvPicPr>
          <p:cNvPr id="5" name="Grafik 4">
            <a:extLst>
              <a:ext uri="{FF2B5EF4-FFF2-40B4-BE49-F238E27FC236}">
                <a16:creationId xmlns="" xmlns:a16="http://schemas.microsoft.com/office/drawing/2014/main" id="{9DC1D9A7-86D7-4EE3-AD8D-0E0EE27BFDC8}"/>
              </a:ext>
            </a:extLst>
          </p:cNvPr>
          <p:cNvPicPr>
            <a:picLocks noChangeAspect="1"/>
          </p:cNvPicPr>
          <p:nvPr/>
        </p:nvPicPr>
        <p:blipFill>
          <a:blip r:embed="rId3"/>
          <a:stretch>
            <a:fillRect/>
          </a:stretch>
        </p:blipFill>
        <p:spPr>
          <a:xfrm>
            <a:off x="628650" y="2038865"/>
            <a:ext cx="4443535" cy="3918766"/>
          </a:xfrm>
          <a:prstGeom prst="rect">
            <a:avLst/>
          </a:prstGeom>
        </p:spPr>
      </p:pic>
    </p:spTree>
    <p:extLst>
      <p:ext uri="{BB962C8B-B14F-4D97-AF65-F5344CB8AC3E}">
        <p14:creationId xmlns:p14="http://schemas.microsoft.com/office/powerpoint/2010/main" val="793773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80758"/>
            <a:ext cx="7886700" cy="1325563"/>
          </a:xfrm>
        </p:spPr>
        <p:txBody>
          <a:bodyPr>
            <a:normAutofit/>
          </a:bodyPr>
          <a:lstStyle/>
          <a:p>
            <a:pPr algn="ctr"/>
            <a:r>
              <a:rPr lang="de-AT" sz="2800" dirty="0"/>
              <a:t>Smartphone-</a:t>
            </a:r>
            <a:r>
              <a:rPr lang="de-AT" sz="2800" dirty="0" err="1"/>
              <a:t>Based</a:t>
            </a:r>
            <a:r>
              <a:rPr lang="de-AT" sz="2800" dirty="0"/>
              <a:t> Hard- and Software</a:t>
            </a:r>
            <a:br>
              <a:rPr lang="de-AT" sz="2800" dirty="0"/>
            </a:br>
            <a:r>
              <a:rPr lang="de-AT" sz="2800" dirty="0"/>
              <a:t>GOOGLE DAYDREAM VIEW</a:t>
            </a:r>
            <a:br>
              <a:rPr lang="de-AT" sz="2800" dirty="0"/>
            </a:br>
            <a:endParaRPr lang="de-AT" sz="2800" dirty="0"/>
          </a:p>
        </p:txBody>
      </p:sp>
      <p:pic>
        <p:nvPicPr>
          <p:cNvPr id="3" name="Grafik 2">
            <a:extLst>
              <a:ext uri="{FF2B5EF4-FFF2-40B4-BE49-F238E27FC236}">
                <a16:creationId xmlns="" xmlns:a16="http://schemas.microsoft.com/office/drawing/2014/main" id="{A27456FB-DEAE-47F6-94FA-90DF144F25EB}"/>
              </a:ext>
            </a:extLst>
          </p:cNvPr>
          <p:cNvPicPr>
            <a:picLocks noChangeAspect="1"/>
          </p:cNvPicPr>
          <p:nvPr/>
        </p:nvPicPr>
        <p:blipFill>
          <a:blip r:embed="rId2"/>
          <a:stretch>
            <a:fillRect/>
          </a:stretch>
        </p:blipFill>
        <p:spPr>
          <a:xfrm>
            <a:off x="2348096" y="1825749"/>
            <a:ext cx="4150828" cy="4926743"/>
          </a:xfrm>
          <a:prstGeom prst="rect">
            <a:avLst/>
          </a:prstGeom>
        </p:spPr>
      </p:pic>
      <p:pic>
        <p:nvPicPr>
          <p:cNvPr id="5" name="Grafik 4" descr="Ein Bild, das sitzend, schwarz, Fern, haltend enthält.&#10;&#10;Automatisch generierte Beschreibung">
            <a:extLst>
              <a:ext uri="{FF2B5EF4-FFF2-40B4-BE49-F238E27FC236}">
                <a16:creationId xmlns="" xmlns:a16="http://schemas.microsoft.com/office/drawing/2014/main" id="{65131E32-6208-4CBC-89DB-E54E87C3DA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5555" y="3313253"/>
            <a:ext cx="2486848" cy="1383811"/>
          </a:xfrm>
          <a:prstGeom prst="rect">
            <a:avLst/>
          </a:prstGeom>
        </p:spPr>
      </p:pic>
      <p:pic>
        <p:nvPicPr>
          <p:cNvPr id="8" name="Grafik 7" descr="Ein Bild, das Fern, drinnen, Spiel, schwarz enthält.&#10;&#10;Automatisch generierte Beschreibung">
            <a:extLst>
              <a:ext uri="{FF2B5EF4-FFF2-40B4-BE49-F238E27FC236}">
                <a16:creationId xmlns="" xmlns:a16="http://schemas.microsoft.com/office/drawing/2014/main" id="{F4AE910F-F13A-4618-964B-B2FD427CA0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287" y="3133967"/>
            <a:ext cx="1742385" cy="1742385"/>
          </a:xfrm>
          <a:prstGeom prst="rect">
            <a:avLst/>
          </a:prstGeom>
        </p:spPr>
      </p:pic>
    </p:spTree>
    <p:extLst>
      <p:ext uri="{BB962C8B-B14F-4D97-AF65-F5344CB8AC3E}">
        <p14:creationId xmlns:p14="http://schemas.microsoft.com/office/powerpoint/2010/main" val="1460506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80758"/>
            <a:ext cx="7886700" cy="1325563"/>
          </a:xfrm>
        </p:spPr>
        <p:txBody>
          <a:bodyPr>
            <a:normAutofit/>
          </a:bodyPr>
          <a:lstStyle/>
          <a:p>
            <a:pPr algn="ctr"/>
            <a:r>
              <a:rPr lang="de-AT" sz="2800" dirty="0"/>
              <a:t>Smartphone-</a:t>
            </a:r>
            <a:r>
              <a:rPr lang="de-AT" sz="2800" dirty="0" err="1"/>
              <a:t>Based</a:t>
            </a:r>
            <a:r>
              <a:rPr lang="de-AT" sz="2800" dirty="0"/>
              <a:t> Hard- and Software</a:t>
            </a:r>
            <a:br>
              <a:rPr lang="de-AT" sz="2800" dirty="0"/>
            </a:br>
            <a:r>
              <a:rPr lang="de-AT" sz="2800" dirty="0"/>
              <a:t>GOOGLE DAYDREAM VIEW</a:t>
            </a:r>
            <a:br>
              <a:rPr lang="de-AT" sz="2800" dirty="0"/>
            </a:br>
            <a:endParaRPr lang="de-AT" sz="2800" dirty="0"/>
          </a:p>
        </p:txBody>
      </p:sp>
      <p:pic>
        <p:nvPicPr>
          <p:cNvPr id="6" name="Grafik 5" descr="Ein Bild, das Tisch, drinnen, Schreibtisch, sitzend enthält.&#10;&#10;Automatisch generierte Beschreibung">
            <a:extLst>
              <a:ext uri="{FF2B5EF4-FFF2-40B4-BE49-F238E27FC236}">
                <a16:creationId xmlns="" xmlns:a16="http://schemas.microsoft.com/office/drawing/2014/main" id="{29D3109D-20C6-4B9F-8EBF-23E203C089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5815" y="3004619"/>
            <a:ext cx="3071445" cy="2047630"/>
          </a:xfrm>
          <a:prstGeom prst="rect">
            <a:avLst/>
          </a:prstGeom>
        </p:spPr>
      </p:pic>
      <p:pic>
        <p:nvPicPr>
          <p:cNvPr id="9" name="Grafik 8" descr="Ein Bild, das Screenshot enthält.&#10;&#10;Automatisch generierte Beschreibung">
            <a:extLst>
              <a:ext uri="{FF2B5EF4-FFF2-40B4-BE49-F238E27FC236}">
                <a16:creationId xmlns="" xmlns:a16="http://schemas.microsoft.com/office/drawing/2014/main" id="{C1FE0A6B-07F6-4813-821B-BEC3026F7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930400"/>
            <a:ext cx="4710512" cy="4159836"/>
          </a:xfrm>
          <a:prstGeom prst="rect">
            <a:avLst/>
          </a:prstGeom>
        </p:spPr>
      </p:pic>
    </p:spTree>
    <p:extLst>
      <p:ext uri="{BB962C8B-B14F-4D97-AF65-F5344CB8AC3E}">
        <p14:creationId xmlns:p14="http://schemas.microsoft.com/office/powerpoint/2010/main" val="1611096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01006"/>
            <a:ext cx="7886700" cy="1325563"/>
          </a:xfrm>
        </p:spPr>
        <p:txBody>
          <a:bodyPr/>
          <a:lstStyle/>
          <a:p>
            <a:r>
              <a:rPr lang="de-AT" dirty="0"/>
              <a:t>Smartphone-</a:t>
            </a:r>
            <a:r>
              <a:rPr lang="de-AT" dirty="0" err="1"/>
              <a:t>Based</a:t>
            </a:r>
            <a:r>
              <a:rPr lang="de-AT" dirty="0"/>
              <a:t> Hard- and Software - SWOT</a:t>
            </a:r>
          </a:p>
        </p:txBody>
      </p:sp>
      <p:pic>
        <p:nvPicPr>
          <p:cNvPr id="2050" name="Grafik 2">
            <a:extLst>
              <a:ext uri="{FF2B5EF4-FFF2-40B4-BE49-F238E27FC236}">
                <a16:creationId xmlns="" xmlns:a16="http://schemas.microsoft.com/office/drawing/2014/main" id="{55E218AD-418E-444D-BA69-9802D81958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461" y="2036167"/>
            <a:ext cx="5090747" cy="419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2651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4000" b="1" cap="small" dirty="0">
                <a:solidFill>
                  <a:prstClr val="white"/>
                </a:solidFill>
                <a:ea typeface="Calibri" panose="020F0502020204030204" pitchFamily="34" charset="0"/>
                <a:cs typeface="Times New Roman" panose="02020603050405020304" pitchFamily="18" charset="0"/>
              </a:rPr>
              <a:t>Introduction to Virtual Reality</a:t>
            </a:r>
            <a:endParaRPr lang="de-AT" dirty="0"/>
          </a:p>
        </p:txBody>
      </p:sp>
      <p:sp>
        <p:nvSpPr>
          <p:cNvPr id="3" name="Inhaltsplatzhalter 2"/>
          <p:cNvSpPr>
            <a:spLocks noGrp="1"/>
          </p:cNvSpPr>
          <p:nvPr>
            <p:ph idx="1"/>
          </p:nvPr>
        </p:nvSpPr>
        <p:spPr/>
        <p:txBody>
          <a:bodyPr/>
          <a:lstStyle/>
          <a:p>
            <a:r>
              <a:rPr lang="en-GB" dirty="0"/>
              <a:t> Introduction to the field of Virtual Reality</a:t>
            </a:r>
          </a:p>
          <a:p>
            <a:r>
              <a:rPr lang="en-GB" dirty="0"/>
              <a:t> Discussion</a:t>
            </a:r>
          </a:p>
          <a:p>
            <a:r>
              <a:rPr lang="en-GB" dirty="0"/>
              <a:t> Introduction to hard- and software</a:t>
            </a:r>
          </a:p>
          <a:p>
            <a:pPr lvl="1"/>
            <a:r>
              <a:rPr lang="en-GB" dirty="0"/>
              <a:t>Focus – Stand-alone systems</a:t>
            </a:r>
          </a:p>
          <a:p>
            <a:pPr lvl="1"/>
            <a:r>
              <a:rPr lang="en-GB" dirty="0"/>
              <a:t>Focus – PC-based systems</a:t>
            </a:r>
          </a:p>
          <a:p>
            <a:pPr lvl="1"/>
            <a:r>
              <a:rPr lang="en-GB" dirty="0"/>
              <a:t>Focus – Smartphone-based systems</a:t>
            </a:r>
          </a:p>
          <a:p>
            <a:pPr lvl="0"/>
            <a:r>
              <a:rPr lang="en-GB" dirty="0">
                <a:solidFill>
                  <a:prstClr val="black"/>
                </a:solidFill>
              </a:rPr>
              <a:t> Questions </a:t>
            </a:r>
          </a:p>
          <a:p>
            <a:pPr marL="457200" lvl="1" indent="0">
              <a:buNone/>
            </a:pPr>
            <a:endParaRPr lang="de-DE" dirty="0"/>
          </a:p>
        </p:txBody>
      </p:sp>
    </p:spTree>
    <p:extLst>
      <p:ext uri="{BB962C8B-B14F-4D97-AF65-F5344CB8AC3E}">
        <p14:creationId xmlns:p14="http://schemas.microsoft.com/office/powerpoint/2010/main" val="19281767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01006"/>
            <a:ext cx="7886700" cy="1325563"/>
          </a:xfrm>
        </p:spPr>
        <p:txBody>
          <a:bodyPr>
            <a:normAutofit/>
          </a:bodyPr>
          <a:lstStyle/>
          <a:p>
            <a:pPr algn="ctr"/>
            <a:r>
              <a:rPr lang="de-AT" sz="3600" dirty="0"/>
              <a:t>Stand-</a:t>
            </a:r>
            <a:r>
              <a:rPr lang="de-AT" sz="3600" dirty="0" err="1"/>
              <a:t>alone</a:t>
            </a:r>
            <a:r>
              <a:rPr lang="de-AT" sz="3600" dirty="0"/>
              <a:t> Hard- and Software</a:t>
            </a:r>
            <a:br>
              <a:rPr lang="de-AT" sz="3600" dirty="0"/>
            </a:br>
            <a:r>
              <a:rPr lang="de-AT" sz="3600" dirty="0"/>
              <a:t>OCULUS GO</a:t>
            </a:r>
          </a:p>
        </p:txBody>
      </p:sp>
      <p:pic>
        <p:nvPicPr>
          <p:cNvPr id="3" name="Grafik 2">
            <a:extLst>
              <a:ext uri="{FF2B5EF4-FFF2-40B4-BE49-F238E27FC236}">
                <a16:creationId xmlns="" xmlns:a16="http://schemas.microsoft.com/office/drawing/2014/main" id="{760467B0-2D1C-4F91-91F2-4BE627BFF691}"/>
              </a:ext>
            </a:extLst>
          </p:cNvPr>
          <p:cNvPicPr>
            <a:picLocks noChangeAspect="1"/>
          </p:cNvPicPr>
          <p:nvPr/>
        </p:nvPicPr>
        <p:blipFill>
          <a:blip r:embed="rId2"/>
          <a:stretch>
            <a:fillRect/>
          </a:stretch>
        </p:blipFill>
        <p:spPr>
          <a:xfrm>
            <a:off x="2078892" y="1784671"/>
            <a:ext cx="4287356" cy="4995174"/>
          </a:xfrm>
          <a:prstGeom prst="rect">
            <a:avLst/>
          </a:prstGeom>
        </p:spPr>
      </p:pic>
      <p:pic>
        <p:nvPicPr>
          <p:cNvPr id="5" name="Grafik 4" descr="Ein Bild, das Maus enthält.&#10;&#10;Automatisch generierte Beschreibung">
            <a:extLst>
              <a:ext uri="{FF2B5EF4-FFF2-40B4-BE49-F238E27FC236}">
                <a16:creationId xmlns="" xmlns:a16="http://schemas.microsoft.com/office/drawing/2014/main" id="{C438AAFD-AA52-4C4C-B849-096FE867A5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69" y="3429000"/>
            <a:ext cx="1976823" cy="1544393"/>
          </a:xfrm>
          <a:prstGeom prst="rect">
            <a:avLst/>
          </a:prstGeom>
        </p:spPr>
      </p:pic>
      <p:pic>
        <p:nvPicPr>
          <p:cNvPr id="7" name="Grafik 6" descr="Ein Bild, das Licht enthält.&#10;&#10;Automatisch generierte Beschreibung">
            <a:extLst>
              <a:ext uri="{FF2B5EF4-FFF2-40B4-BE49-F238E27FC236}">
                <a16:creationId xmlns="" xmlns:a16="http://schemas.microsoft.com/office/drawing/2014/main" id="{07794147-8CDB-46E3-B856-D75A6E9763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0322" y="3123852"/>
            <a:ext cx="2209801" cy="2209801"/>
          </a:xfrm>
          <a:prstGeom prst="rect">
            <a:avLst/>
          </a:prstGeom>
        </p:spPr>
      </p:pic>
    </p:spTree>
    <p:extLst>
      <p:ext uri="{BB962C8B-B14F-4D97-AF65-F5344CB8AC3E}">
        <p14:creationId xmlns:p14="http://schemas.microsoft.com/office/powerpoint/2010/main" val="1629997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01006"/>
            <a:ext cx="7886700" cy="1325563"/>
          </a:xfrm>
        </p:spPr>
        <p:txBody>
          <a:bodyPr>
            <a:normAutofit/>
          </a:bodyPr>
          <a:lstStyle/>
          <a:p>
            <a:pPr algn="ctr"/>
            <a:r>
              <a:rPr lang="de-AT" sz="3600" dirty="0"/>
              <a:t>Stand-</a:t>
            </a:r>
            <a:r>
              <a:rPr lang="de-AT" sz="3600" dirty="0" err="1"/>
              <a:t>alone</a:t>
            </a:r>
            <a:r>
              <a:rPr lang="de-AT" sz="3600" dirty="0"/>
              <a:t> Hard- and Software</a:t>
            </a:r>
            <a:br>
              <a:rPr lang="de-AT" sz="3600" dirty="0"/>
            </a:br>
            <a:r>
              <a:rPr lang="de-AT" sz="3600" dirty="0"/>
              <a:t>OCULUS GO</a:t>
            </a:r>
          </a:p>
        </p:txBody>
      </p:sp>
      <p:pic>
        <p:nvPicPr>
          <p:cNvPr id="3" name="Grafik 2">
            <a:extLst>
              <a:ext uri="{FF2B5EF4-FFF2-40B4-BE49-F238E27FC236}">
                <a16:creationId xmlns="" xmlns:a16="http://schemas.microsoft.com/office/drawing/2014/main" id="{ADB1BB1D-2935-4E33-900D-324AD1E37BF8}"/>
              </a:ext>
            </a:extLst>
          </p:cNvPr>
          <p:cNvPicPr>
            <a:picLocks noChangeAspect="1"/>
          </p:cNvPicPr>
          <p:nvPr/>
        </p:nvPicPr>
        <p:blipFill>
          <a:blip r:embed="rId2"/>
          <a:stretch>
            <a:fillRect/>
          </a:stretch>
        </p:blipFill>
        <p:spPr>
          <a:xfrm>
            <a:off x="2063262" y="1959605"/>
            <a:ext cx="4746770" cy="4697389"/>
          </a:xfrm>
          <a:prstGeom prst="rect">
            <a:avLst/>
          </a:prstGeom>
        </p:spPr>
      </p:pic>
    </p:spTree>
    <p:extLst>
      <p:ext uri="{BB962C8B-B14F-4D97-AF65-F5344CB8AC3E}">
        <p14:creationId xmlns:p14="http://schemas.microsoft.com/office/powerpoint/2010/main" val="312004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01006"/>
            <a:ext cx="7886700" cy="1325563"/>
          </a:xfrm>
        </p:spPr>
        <p:txBody>
          <a:bodyPr>
            <a:normAutofit/>
          </a:bodyPr>
          <a:lstStyle/>
          <a:p>
            <a:pPr algn="ctr"/>
            <a:r>
              <a:rPr lang="de-AT" sz="3600" dirty="0"/>
              <a:t>Stand-</a:t>
            </a:r>
            <a:r>
              <a:rPr lang="de-AT" sz="3600" dirty="0" err="1"/>
              <a:t>alone</a:t>
            </a:r>
            <a:r>
              <a:rPr lang="de-AT" sz="3600" dirty="0"/>
              <a:t> Hard- and Software</a:t>
            </a:r>
            <a:br>
              <a:rPr lang="de-AT" sz="3600" dirty="0"/>
            </a:br>
            <a:r>
              <a:rPr lang="de-AT" sz="3600" dirty="0"/>
              <a:t>LENOVO MIRAGE</a:t>
            </a:r>
          </a:p>
        </p:txBody>
      </p:sp>
      <p:pic>
        <p:nvPicPr>
          <p:cNvPr id="3" name="Grafik 2">
            <a:extLst>
              <a:ext uri="{FF2B5EF4-FFF2-40B4-BE49-F238E27FC236}">
                <a16:creationId xmlns="" xmlns:a16="http://schemas.microsoft.com/office/drawing/2014/main" id="{DD627483-CC7D-49AE-94F4-7627C7114C84}"/>
              </a:ext>
            </a:extLst>
          </p:cNvPr>
          <p:cNvPicPr>
            <a:picLocks noChangeAspect="1"/>
          </p:cNvPicPr>
          <p:nvPr/>
        </p:nvPicPr>
        <p:blipFill>
          <a:blip r:embed="rId2"/>
          <a:stretch>
            <a:fillRect/>
          </a:stretch>
        </p:blipFill>
        <p:spPr>
          <a:xfrm>
            <a:off x="2399322" y="1826092"/>
            <a:ext cx="4179025" cy="4945938"/>
          </a:xfrm>
          <a:prstGeom prst="rect">
            <a:avLst/>
          </a:prstGeom>
        </p:spPr>
      </p:pic>
      <p:pic>
        <p:nvPicPr>
          <p:cNvPr id="5" name="Grafik 4" descr="Ein Bild, das drinnen, Tisch, sitzend, schwarz enthält.&#10;&#10;Automatisch generierte Beschreibung">
            <a:extLst>
              <a:ext uri="{FF2B5EF4-FFF2-40B4-BE49-F238E27FC236}">
                <a16:creationId xmlns="" xmlns:a16="http://schemas.microsoft.com/office/drawing/2014/main" id="{112D46B5-BBBD-47E2-AED5-FC93B5D6B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09" y="2880621"/>
            <a:ext cx="1952625" cy="2343150"/>
          </a:xfrm>
          <a:prstGeom prst="rect">
            <a:avLst/>
          </a:prstGeom>
        </p:spPr>
      </p:pic>
      <p:pic>
        <p:nvPicPr>
          <p:cNvPr id="7" name="Grafik 6" descr="Ein Bild, das Maus enthält.&#10;&#10;Automatisch generierte Beschreibung">
            <a:extLst>
              <a:ext uri="{FF2B5EF4-FFF2-40B4-BE49-F238E27FC236}">
                <a16:creationId xmlns="" xmlns:a16="http://schemas.microsoft.com/office/drawing/2014/main" id="{541287AE-29FB-4ED9-B9D2-8969A6E3D7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6252" y="2898206"/>
            <a:ext cx="2143125" cy="2143125"/>
          </a:xfrm>
          <a:prstGeom prst="rect">
            <a:avLst/>
          </a:prstGeom>
        </p:spPr>
      </p:pic>
    </p:spTree>
    <p:extLst>
      <p:ext uri="{BB962C8B-B14F-4D97-AF65-F5344CB8AC3E}">
        <p14:creationId xmlns:p14="http://schemas.microsoft.com/office/powerpoint/2010/main" val="2863763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01006"/>
            <a:ext cx="7886700" cy="1325563"/>
          </a:xfrm>
        </p:spPr>
        <p:txBody>
          <a:bodyPr>
            <a:normAutofit/>
          </a:bodyPr>
          <a:lstStyle/>
          <a:p>
            <a:pPr algn="ctr"/>
            <a:r>
              <a:rPr lang="de-AT" sz="3600" dirty="0"/>
              <a:t>Stand-</a:t>
            </a:r>
            <a:r>
              <a:rPr lang="de-AT" sz="3600" dirty="0" err="1"/>
              <a:t>alone</a:t>
            </a:r>
            <a:r>
              <a:rPr lang="de-AT" sz="3600" dirty="0"/>
              <a:t> Hard- and Software</a:t>
            </a:r>
            <a:br>
              <a:rPr lang="de-AT" sz="3600" dirty="0"/>
            </a:br>
            <a:r>
              <a:rPr lang="de-AT" sz="3600" dirty="0"/>
              <a:t>LENOVO MIRAGE</a:t>
            </a:r>
          </a:p>
        </p:txBody>
      </p:sp>
      <p:pic>
        <p:nvPicPr>
          <p:cNvPr id="3" name="Grafik 2">
            <a:extLst>
              <a:ext uri="{FF2B5EF4-FFF2-40B4-BE49-F238E27FC236}">
                <a16:creationId xmlns="" xmlns:a16="http://schemas.microsoft.com/office/drawing/2014/main" id="{CD90242B-6DD4-4237-9531-C38A56535D3B}"/>
              </a:ext>
            </a:extLst>
          </p:cNvPr>
          <p:cNvPicPr>
            <a:picLocks noChangeAspect="1"/>
          </p:cNvPicPr>
          <p:nvPr/>
        </p:nvPicPr>
        <p:blipFill>
          <a:blip r:embed="rId2"/>
          <a:stretch>
            <a:fillRect/>
          </a:stretch>
        </p:blipFill>
        <p:spPr>
          <a:xfrm>
            <a:off x="1930399" y="2014111"/>
            <a:ext cx="4861170" cy="4307558"/>
          </a:xfrm>
          <a:prstGeom prst="rect">
            <a:avLst/>
          </a:prstGeom>
        </p:spPr>
      </p:pic>
    </p:spTree>
    <p:extLst>
      <p:ext uri="{BB962C8B-B14F-4D97-AF65-F5344CB8AC3E}">
        <p14:creationId xmlns:p14="http://schemas.microsoft.com/office/powerpoint/2010/main" val="3801163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01006"/>
            <a:ext cx="7886700" cy="1325563"/>
          </a:xfrm>
        </p:spPr>
        <p:txBody>
          <a:bodyPr>
            <a:normAutofit/>
          </a:bodyPr>
          <a:lstStyle/>
          <a:p>
            <a:pPr algn="ctr"/>
            <a:r>
              <a:rPr lang="de-AT" sz="3600" dirty="0"/>
              <a:t>Stand-</a:t>
            </a:r>
            <a:r>
              <a:rPr lang="de-AT" sz="3600" dirty="0" err="1"/>
              <a:t>alone</a:t>
            </a:r>
            <a:r>
              <a:rPr lang="de-AT" sz="3600" dirty="0"/>
              <a:t> Hard- and Software</a:t>
            </a:r>
            <a:br>
              <a:rPr lang="de-AT" sz="3600" dirty="0"/>
            </a:br>
            <a:r>
              <a:rPr lang="de-AT" sz="3600" dirty="0"/>
              <a:t>HTC VIVE FOCUS</a:t>
            </a:r>
          </a:p>
        </p:txBody>
      </p:sp>
      <p:pic>
        <p:nvPicPr>
          <p:cNvPr id="3" name="Grafik 2">
            <a:extLst>
              <a:ext uri="{FF2B5EF4-FFF2-40B4-BE49-F238E27FC236}">
                <a16:creationId xmlns="" xmlns:a16="http://schemas.microsoft.com/office/drawing/2014/main" id="{17186998-806C-4626-8C90-9140879690A9}"/>
              </a:ext>
            </a:extLst>
          </p:cNvPr>
          <p:cNvPicPr>
            <a:picLocks noChangeAspect="1"/>
          </p:cNvPicPr>
          <p:nvPr/>
        </p:nvPicPr>
        <p:blipFill>
          <a:blip r:embed="rId2"/>
          <a:stretch>
            <a:fillRect/>
          </a:stretch>
        </p:blipFill>
        <p:spPr>
          <a:xfrm>
            <a:off x="2323810" y="1828799"/>
            <a:ext cx="3647144" cy="4947423"/>
          </a:xfrm>
          <a:prstGeom prst="rect">
            <a:avLst/>
          </a:prstGeom>
        </p:spPr>
      </p:pic>
    </p:spTree>
    <p:extLst>
      <p:ext uri="{BB962C8B-B14F-4D97-AF65-F5344CB8AC3E}">
        <p14:creationId xmlns:p14="http://schemas.microsoft.com/office/powerpoint/2010/main" val="3855836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01006"/>
            <a:ext cx="7886700" cy="1325563"/>
          </a:xfrm>
        </p:spPr>
        <p:txBody>
          <a:bodyPr>
            <a:normAutofit/>
          </a:bodyPr>
          <a:lstStyle/>
          <a:p>
            <a:pPr algn="ctr"/>
            <a:r>
              <a:rPr lang="de-AT" sz="3600" dirty="0"/>
              <a:t>Stand-</a:t>
            </a:r>
            <a:r>
              <a:rPr lang="de-AT" sz="3600" dirty="0" err="1"/>
              <a:t>alone</a:t>
            </a:r>
            <a:r>
              <a:rPr lang="de-AT" sz="3600" dirty="0"/>
              <a:t> Hard- and Software</a:t>
            </a:r>
            <a:br>
              <a:rPr lang="de-AT" sz="3600" dirty="0"/>
            </a:br>
            <a:r>
              <a:rPr lang="de-AT" sz="3600" dirty="0"/>
              <a:t>HTC VIVE FOCUS</a:t>
            </a:r>
          </a:p>
        </p:txBody>
      </p:sp>
      <p:pic>
        <p:nvPicPr>
          <p:cNvPr id="4" name="Grafik 3" descr="Ein Bild, das Screenshot enthält.&#10;&#10;Automatisch generierte Beschreibung">
            <a:extLst>
              <a:ext uri="{FF2B5EF4-FFF2-40B4-BE49-F238E27FC236}">
                <a16:creationId xmlns="" xmlns:a16="http://schemas.microsoft.com/office/drawing/2014/main" id="{1769C350-3EA8-4BDB-AA67-8F8E0018A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2776" y="2049828"/>
            <a:ext cx="4995008" cy="4442530"/>
          </a:xfrm>
          <a:prstGeom prst="rect">
            <a:avLst/>
          </a:prstGeom>
        </p:spPr>
      </p:pic>
    </p:spTree>
    <p:extLst>
      <p:ext uri="{BB962C8B-B14F-4D97-AF65-F5344CB8AC3E}">
        <p14:creationId xmlns:p14="http://schemas.microsoft.com/office/powerpoint/2010/main" val="2787590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01006"/>
            <a:ext cx="7886700" cy="1325563"/>
          </a:xfrm>
        </p:spPr>
        <p:txBody>
          <a:bodyPr>
            <a:normAutofit/>
          </a:bodyPr>
          <a:lstStyle/>
          <a:p>
            <a:pPr algn="ctr"/>
            <a:r>
              <a:rPr lang="de-AT" sz="3600" dirty="0"/>
              <a:t>Stand-</a:t>
            </a:r>
            <a:r>
              <a:rPr lang="de-AT" sz="3600" dirty="0" err="1"/>
              <a:t>alone</a:t>
            </a:r>
            <a:r>
              <a:rPr lang="de-AT" sz="3600" dirty="0"/>
              <a:t> Hard- and Software</a:t>
            </a:r>
            <a:br>
              <a:rPr lang="de-AT" sz="3600" dirty="0"/>
            </a:br>
            <a:r>
              <a:rPr lang="de-AT" sz="3600" dirty="0"/>
              <a:t>SWOT</a:t>
            </a:r>
          </a:p>
        </p:txBody>
      </p:sp>
      <p:pic>
        <p:nvPicPr>
          <p:cNvPr id="3" name="Grafik 2">
            <a:extLst>
              <a:ext uri="{FF2B5EF4-FFF2-40B4-BE49-F238E27FC236}">
                <a16:creationId xmlns="" xmlns:a16="http://schemas.microsoft.com/office/drawing/2014/main" id="{8B6FAB25-39ED-4699-9B2A-83B430AE5EA1}"/>
              </a:ext>
            </a:extLst>
          </p:cNvPr>
          <p:cNvPicPr>
            <a:picLocks noChangeAspect="1"/>
          </p:cNvPicPr>
          <p:nvPr/>
        </p:nvPicPr>
        <p:blipFill>
          <a:blip r:embed="rId2"/>
          <a:stretch>
            <a:fillRect/>
          </a:stretch>
        </p:blipFill>
        <p:spPr>
          <a:xfrm>
            <a:off x="885581" y="2033587"/>
            <a:ext cx="7200900" cy="4010025"/>
          </a:xfrm>
          <a:prstGeom prst="rect">
            <a:avLst/>
          </a:prstGeom>
        </p:spPr>
      </p:pic>
    </p:spTree>
    <p:extLst>
      <p:ext uri="{BB962C8B-B14F-4D97-AF65-F5344CB8AC3E}">
        <p14:creationId xmlns:p14="http://schemas.microsoft.com/office/powerpoint/2010/main" val="3537557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01006"/>
            <a:ext cx="7886700" cy="1325563"/>
          </a:xfrm>
        </p:spPr>
        <p:txBody>
          <a:bodyPr>
            <a:normAutofit/>
          </a:bodyPr>
          <a:lstStyle/>
          <a:p>
            <a:pPr algn="ctr"/>
            <a:r>
              <a:rPr lang="de-AT" sz="3600" dirty="0"/>
              <a:t>PC-</a:t>
            </a:r>
            <a:r>
              <a:rPr lang="de-AT" sz="3600" dirty="0" err="1"/>
              <a:t>based</a:t>
            </a:r>
            <a:r>
              <a:rPr lang="de-AT" sz="3600" dirty="0"/>
              <a:t> Hard- and Software</a:t>
            </a:r>
            <a:br>
              <a:rPr lang="de-AT" sz="3600" dirty="0"/>
            </a:br>
            <a:r>
              <a:rPr lang="de-AT" sz="3600" dirty="0"/>
              <a:t>OCULUS RIFT</a:t>
            </a:r>
          </a:p>
        </p:txBody>
      </p:sp>
      <p:pic>
        <p:nvPicPr>
          <p:cNvPr id="8" name="Grafik 7">
            <a:extLst>
              <a:ext uri="{FF2B5EF4-FFF2-40B4-BE49-F238E27FC236}">
                <a16:creationId xmlns="" xmlns:a16="http://schemas.microsoft.com/office/drawing/2014/main" id="{5D83F7C6-AD56-464F-8A5B-7F25F3509079}"/>
              </a:ext>
            </a:extLst>
          </p:cNvPr>
          <p:cNvPicPr>
            <a:picLocks noChangeAspect="1"/>
          </p:cNvPicPr>
          <p:nvPr/>
        </p:nvPicPr>
        <p:blipFill>
          <a:blip r:embed="rId2"/>
          <a:stretch>
            <a:fillRect/>
          </a:stretch>
        </p:blipFill>
        <p:spPr>
          <a:xfrm>
            <a:off x="175846" y="1897615"/>
            <a:ext cx="8792308" cy="4346409"/>
          </a:xfrm>
          <a:prstGeom prst="rect">
            <a:avLst/>
          </a:prstGeom>
        </p:spPr>
      </p:pic>
    </p:spTree>
    <p:extLst>
      <p:ext uri="{BB962C8B-B14F-4D97-AF65-F5344CB8AC3E}">
        <p14:creationId xmlns:p14="http://schemas.microsoft.com/office/powerpoint/2010/main" val="1893698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01006"/>
            <a:ext cx="7886700" cy="1325563"/>
          </a:xfrm>
        </p:spPr>
        <p:txBody>
          <a:bodyPr>
            <a:normAutofit/>
          </a:bodyPr>
          <a:lstStyle/>
          <a:p>
            <a:pPr algn="ctr"/>
            <a:r>
              <a:rPr lang="de-AT" sz="3600" dirty="0"/>
              <a:t>PC-</a:t>
            </a:r>
            <a:r>
              <a:rPr lang="de-AT" sz="3600" dirty="0" err="1"/>
              <a:t>based</a:t>
            </a:r>
            <a:r>
              <a:rPr lang="de-AT" sz="3600" dirty="0"/>
              <a:t> Hard- and Software</a:t>
            </a:r>
            <a:br>
              <a:rPr lang="de-AT" sz="3600" dirty="0"/>
            </a:br>
            <a:r>
              <a:rPr lang="de-AT" sz="3600" dirty="0"/>
              <a:t>OCULUS RIFT</a:t>
            </a:r>
          </a:p>
        </p:txBody>
      </p:sp>
      <p:pic>
        <p:nvPicPr>
          <p:cNvPr id="3" name="Grafik 2">
            <a:extLst>
              <a:ext uri="{FF2B5EF4-FFF2-40B4-BE49-F238E27FC236}">
                <a16:creationId xmlns="" xmlns:a16="http://schemas.microsoft.com/office/drawing/2014/main" id="{FDEF114D-54A9-4742-B5B0-BAC5C6F2EA85}"/>
              </a:ext>
            </a:extLst>
          </p:cNvPr>
          <p:cNvPicPr>
            <a:picLocks noChangeAspect="1"/>
          </p:cNvPicPr>
          <p:nvPr/>
        </p:nvPicPr>
        <p:blipFill>
          <a:blip r:embed="rId2"/>
          <a:stretch>
            <a:fillRect/>
          </a:stretch>
        </p:blipFill>
        <p:spPr>
          <a:xfrm>
            <a:off x="456899" y="2068134"/>
            <a:ext cx="8230201" cy="3737734"/>
          </a:xfrm>
          <a:prstGeom prst="rect">
            <a:avLst/>
          </a:prstGeom>
        </p:spPr>
      </p:pic>
    </p:spTree>
    <p:extLst>
      <p:ext uri="{BB962C8B-B14F-4D97-AF65-F5344CB8AC3E}">
        <p14:creationId xmlns:p14="http://schemas.microsoft.com/office/powerpoint/2010/main" val="3461552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01006"/>
            <a:ext cx="7886700" cy="1325563"/>
          </a:xfrm>
        </p:spPr>
        <p:txBody>
          <a:bodyPr>
            <a:normAutofit/>
          </a:bodyPr>
          <a:lstStyle/>
          <a:p>
            <a:pPr algn="ctr"/>
            <a:r>
              <a:rPr lang="de-AT" sz="3600" dirty="0"/>
              <a:t>PC-</a:t>
            </a:r>
            <a:r>
              <a:rPr lang="de-AT" sz="3600" dirty="0" err="1"/>
              <a:t>based</a:t>
            </a:r>
            <a:r>
              <a:rPr lang="de-AT" sz="3600" dirty="0"/>
              <a:t> Hard- and Software</a:t>
            </a:r>
            <a:br>
              <a:rPr lang="de-AT" sz="3600" dirty="0"/>
            </a:br>
            <a:r>
              <a:rPr lang="de-AT" sz="3600" dirty="0"/>
              <a:t>OCULUS RIFT</a:t>
            </a:r>
          </a:p>
        </p:txBody>
      </p:sp>
      <p:pic>
        <p:nvPicPr>
          <p:cNvPr id="4" name="Grafik 3" descr="Ein Bild, das Screenshot enthält.&#10;&#10;Automatisch generierte Beschreibung">
            <a:extLst>
              <a:ext uri="{FF2B5EF4-FFF2-40B4-BE49-F238E27FC236}">
                <a16:creationId xmlns="" xmlns:a16="http://schemas.microsoft.com/office/drawing/2014/main" id="{04B52C0D-55D2-440D-AAB7-C6E932DC7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964" y="2000738"/>
            <a:ext cx="5070026" cy="4454770"/>
          </a:xfrm>
          <a:prstGeom prst="rect">
            <a:avLst/>
          </a:prstGeom>
        </p:spPr>
      </p:pic>
    </p:spTree>
    <p:extLst>
      <p:ext uri="{BB962C8B-B14F-4D97-AF65-F5344CB8AC3E}">
        <p14:creationId xmlns:p14="http://schemas.microsoft.com/office/powerpoint/2010/main" val="1291617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effectLst/>
              </a:rPr>
              <a:t>Ice breaker game </a:t>
            </a:r>
            <a:br>
              <a:rPr lang="en-GB" dirty="0">
                <a:effectLst/>
              </a:rPr>
            </a:br>
            <a:r>
              <a:rPr lang="en-GB" dirty="0">
                <a:effectLst/>
              </a:rPr>
              <a:t>One Truth and two Tales</a:t>
            </a:r>
            <a:endParaRPr lang="de-DE" dirty="0">
              <a:effectLst/>
            </a:endParaRPr>
          </a:p>
        </p:txBody>
      </p:sp>
      <p:sp>
        <p:nvSpPr>
          <p:cNvPr id="4" name="Textplatzhalter 2">
            <a:extLst>
              <a:ext uri="{FF2B5EF4-FFF2-40B4-BE49-F238E27FC236}">
                <a16:creationId xmlns="" xmlns:a16="http://schemas.microsoft.com/office/drawing/2014/main" id="{ED178489-C60B-4746-AF02-25C221FA531F}"/>
              </a:ext>
            </a:extLst>
          </p:cNvPr>
          <p:cNvSpPr>
            <a:spLocks noGrp="1"/>
          </p:cNvSpPr>
          <p:nvPr>
            <p:ph type="body" idx="1"/>
          </p:nvPr>
        </p:nvSpPr>
        <p:spPr>
          <a:xfrm>
            <a:off x="623888" y="3817019"/>
            <a:ext cx="7770812" cy="1500187"/>
          </a:xfrm>
        </p:spPr>
        <p:txBody>
          <a:bodyPr/>
          <a:lstStyle/>
          <a:p>
            <a:r>
              <a:rPr lang="en-GB" dirty="0"/>
              <a:t>Introduce yourself and makes three statements of which one is true and two are tales</a:t>
            </a:r>
          </a:p>
          <a:p>
            <a:r>
              <a:rPr lang="en-GB" dirty="0"/>
              <a:t>Group: Guess! Which is TRUE? </a:t>
            </a:r>
          </a:p>
        </p:txBody>
      </p:sp>
    </p:spTree>
    <p:extLst>
      <p:ext uri="{BB962C8B-B14F-4D97-AF65-F5344CB8AC3E}">
        <p14:creationId xmlns:p14="http://schemas.microsoft.com/office/powerpoint/2010/main" val="13362889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01006"/>
            <a:ext cx="7886700" cy="1325563"/>
          </a:xfrm>
        </p:spPr>
        <p:txBody>
          <a:bodyPr>
            <a:normAutofit/>
          </a:bodyPr>
          <a:lstStyle/>
          <a:p>
            <a:pPr algn="ctr"/>
            <a:r>
              <a:rPr lang="de-AT" sz="3600" dirty="0"/>
              <a:t>PC-</a:t>
            </a:r>
            <a:r>
              <a:rPr lang="de-AT" sz="3600" dirty="0" err="1"/>
              <a:t>based</a:t>
            </a:r>
            <a:r>
              <a:rPr lang="de-AT" sz="3600" dirty="0"/>
              <a:t> Hard- and Software</a:t>
            </a:r>
            <a:br>
              <a:rPr lang="de-AT" sz="3600" dirty="0"/>
            </a:br>
            <a:r>
              <a:rPr lang="de-AT" sz="3600" dirty="0"/>
              <a:t>HTC VIVE</a:t>
            </a:r>
          </a:p>
        </p:txBody>
      </p:sp>
      <p:pic>
        <p:nvPicPr>
          <p:cNvPr id="3" name="Grafik 2">
            <a:extLst>
              <a:ext uri="{FF2B5EF4-FFF2-40B4-BE49-F238E27FC236}">
                <a16:creationId xmlns="" xmlns:a16="http://schemas.microsoft.com/office/drawing/2014/main" id="{425CBE8A-F7F2-4CAF-9C30-53CC8CDE56A3}"/>
              </a:ext>
            </a:extLst>
          </p:cNvPr>
          <p:cNvPicPr>
            <a:picLocks noChangeAspect="1"/>
          </p:cNvPicPr>
          <p:nvPr/>
        </p:nvPicPr>
        <p:blipFill>
          <a:blip r:embed="rId2"/>
          <a:stretch>
            <a:fillRect/>
          </a:stretch>
        </p:blipFill>
        <p:spPr>
          <a:xfrm>
            <a:off x="2545863" y="1781907"/>
            <a:ext cx="3831552" cy="4958862"/>
          </a:xfrm>
          <a:prstGeom prst="rect">
            <a:avLst/>
          </a:prstGeom>
        </p:spPr>
      </p:pic>
    </p:spTree>
    <p:extLst>
      <p:ext uri="{BB962C8B-B14F-4D97-AF65-F5344CB8AC3E}">
        <p14:creationId xmlns:p14="http://schemas.microsoft.com/office/powerpoint/2010/main" val="2255780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01006"/>
            <a:ext cx="7886700" cy="1325563"/>
          </a:xfrm>
        </p:spPr>
        <p:txBody>
          <a:bodyPr>
            <a:normAutofit/>
          </a:bodyPr>
          <a:lstStyle/>
          <a:p>
            <a:pPr algn="ctr"/>
            <a:r>
              <a:rPr lang="de-AT" sz="3600" dirty="0"/>
              <a:t>PC-</a:t>
            </a:r>
            <a:r>
              <a:rPr lang="de-AT" sz="3600" dirty="0" err="1"/>
              <a:t>based</a:t>
            </a:r>
            <a:r>
              <a:rPr lang="de-AT" sz="3600" dirty="0"/>
              <a:t> Hard- and Software</a:t>
            </a:r>
            <a:br>
              <a:rPr lang="de-AT" sz="3600" dirty="0"/>
            </a:br>
            <a:r>
              <a:rPr lang="de-AT" sz="3600" dirty="0"/>
              <a:t>HTC VIVE</a:t>
            </a:r>
          </a:p>
        </p:txBody>
      </p:sp>
      <p:pic>
        <p:nvPicPr>
          <p:cNvPr id="3" name="Grafik 2">
            <a:extLst>
              <a:ext uri="{FF2B5EF4-FFF2-40B4-BE49-F238E27FC236}">
                <a16:creationId xmlns="" xmlns:a16="http://schemas.microsoft.com/office/drawing/2014/main" id="{0A6429E2-D2E5-4F6F-AAD1-CF6A77EF2B82}"/>
              </a:ext>
            </a:extLst>
          </p:cNvPr>
          <p:cNvPicPr>
            <a:picLocks noChangeAspect="1"/>
          </p:cNvPicPr>
          <p:nvPr/>
        </p:nvPicPr>
        <p:blipFill>
          <a:blip r:embed="rId2"/>
          <a:stretch>
            <a:fillRect/>
          </a:stretch>
        </p:blipFill>
        <p:spPr>
          <a:xfrm>
            <a:off x="2500924" y="2205283"/>
            <a:ext cx="4003552" cy="4120294"/>
          </a:xfrm>
          <a:prstGeom prst="rect">
            <a:avLst/>
          </a:prstGeom>
        </p:spPr>
      </p:pic>
    </p:spTree>
    <p:extLst>
      <p:ext uri="{BB962C8B-B14F-4D97-AF65-F5344CB8AC3E}">
        <p14:creationId xmlns:p14="http://schemas.microsoft.com/office/powerpoint/2010/main" val="1067171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01006"/>
            <a:ext cx="7886700" cy="1325563"/>
          </a:xfrm>
        </p:spPr>
        <p:txBody>
          <a:bodyPr>
            <a:normAutofit/>
          </a:bodyPr>
          <a:lstStyle/>
          <a:p>
            <a:pPr algn="ctr"/>
            <a:r>
              <a:rPr lang="de-AT" sz="3600" dirty="0"/>
              <a:t>PC-</a:t>
            </a:r>
            <a:r>
              <a:rPr lang="de-AT" sz="3600" dirty="0" err="1"/>
              <a:t>based</a:t>
            </a:r>
            <a:r>
              <a:rPr lang="de-AT" sz="3600" dirty="0"/>
              <a:t> Hard- and Software</a:t>
            </a:r>
            <a:br>
              <a:rPr lang="de-AT" sz="3600" dirty="0"/>
            </a:br>
            <a:r>
              <a:rPr lang="de-AT" sz="3600" dirty="0"/>
              <a:t>HTC VIVE</a:t>
            </a:r>
          </a:p>
        </p:txBody>
      </p:sp>
      <p:pic>
        <p:nvPicPr>
          <p:cNvPr id="3" name="Grafik 2">
            <a:extLst>
              <a:ext uri="{FF2B5EF4-FFF2-40B4-BE49-F238E27FC236}">
                <a16:creationId xmlns="" xmlns:a16="http://schemas.microsoft.com/office/drawing/2014/main" id="{0840CC22-F052-4B77-810C-ED35A9EA4640}"/>
              </a:ext>
            </a:extLst>
          </p:cNvPr>
          <p:cNvPicPr>
            <a:picLocks noChangeAspect="1"/>
          </p:cNvPicPr>
          <p:nvPr/>
        </p:nvPicPr>
        <p:blipFill>
          <a:blip r:embed="rId2"/>
          <a:stretch>
            <a:fillRect/>
          </a:stretch>
        </p:blipFill>
        <p:spPr>
          <a:xfrm>
            <a:off x="2104170" y="2075288"/>
            <a:ext cx="4935660" cy="4347003"/>
          </a:xfrm>
          <a:prstGeom prst="rect">
            <a:avLst/>
          </a:prstGeom>
        </p:spPr>
      </p:pic>
    </p:spTree>
    <p:extLst>
      <p:ext uri="{BB962C8B-B14F-4D97-AF65-F5344CB8AC3E}">
        <p14:creationId xmlns:p14="http://schemas.microsoft.com/office/powerpoint/2010/main" val="1963676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01006"/>
            <a:ext cx="7886700" cy="1325563"/>
          </a:xfrm>
        </p:spPr>
        <p:txBody>
          <a:bodyPr>
            <a:normAutofit/>
          </a:bodyPr>
          <a:lstStyle/>
          <a:p>
            <a:pPr algn="ctr"/>
            <a:r>
              <a:rPr lang="de-AT" sz="3600" dirty="0"/>
              <a:t>PC-</a:t>
            </a:r>
            <a:r>
              <a:rPr lang="de-AT" sz="3600" dirty="0" err="1"/>
              <a:t>based</a:t>
            </a:r>
            <a:r>
              <a:rPr lang="de-AT" sz="3600" dirty="0"/>
              <a:t> Hard- and Software</a:t>
            </a:r>
            <a:br>
              <a:rPr lang="de-AT" sz="3600" dirty="0"/>
            </a:br>
            <a:r>
              <a:rPr lang="de-AT" sz="3600" dirty="0"/>
              <a:t>HTC VIVE PRO</a:t>
            </a:r>
          </a:p>
        </p:txBody>
      </p:sp>
      <p:pic>
        <p:nvPicPr>
          <p:cNvPr id="3" name="Grafik 2">
            <a:extLst>
              <a:ext uri="{FF2B5EF4-FFF2-40B4-BE49-F238E27FC236}">
                <a16:creationId xmlns="" xmlns:a16="http://schemas.microsoft.com/office/drawing/2014/main" id="{F122CDEA-0761-4AE7-BEFA-49077DFB00C0}"/>
              </a:ext>
            </a:extLst>
          </p:cNvPr>
          <p:cNvPicPr>
            <a:picLocks noChangeAspect="1"/>
          </p:cNvPicPr>
          <p:nvPr/>
        </p:nvPicPr>
        <p:blipFill>
          <a:blip r:embed="rId2"/>
          <a:stretch>
            <a:fillRect/>
          </a:stretch>
        </p:blipFill>
        <p:spPr>
          <a:xfrm>
            <a:off x="2461845" y="1754125"/>
            <a:ext cx="3825662" cy="5017906"/>
          </a:xfrm>
          <a:prstGeom prst="rect">
            <a:avLst/>
          </a:prstGeom>
        </p:spPr>
      </p:pic>
    </p:spTree>
    <p:extLst>
      <p:ext uri="{BB962C8B-B14F-4D97-AF65-F5344CB8AC3E}">
        <p14:creationId xmlns:p14="http://schemas.microsoft.com/office/powerpoint/2010/main" val="648021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01006"/>
            <a:ext cx="7886700" cy="1325563"/>
          </a:xfrm>
        </p:spPr>
        <p:txBody>
          <a:bodyPr>
            <a:normAutofit/>
          </a:bodyPr>
          <a:lstStyle/>
          <a:p>
            <a:pPr algn="ctr"/>
            <a:r>
              <a:rPr lang="de-AT" sz="3600" dirty="0"/>
              <a:t>PC-</a:t>
            </a:r>
            <a:r>
              <a:rPr lang="de-AT" sz="3600" dirty="0" err="1"/>
              <a:t>based</a:t>
            </a:r>
            <a:r>
              <a:rPr lang="de-AT" sz="3600" dirty="0"/>
              <a:t> Hard- and Software</a:t>
            </a:r>
            <a:br>
              <a:rPr lang="de-AT" sz="3600" dirty="0"/>
            </a:br>
            <a:r>
              <a:rPr lang="de-AT" sz="3600" dirty="0"/>
              <a:t>HTC VIVE PRO</a:t>
            </a:r>
          </a:p>
        </p:txBody>
      </p:sp>
      <p:pic>
        <p:nvPicPr>
          <p:cNvPr id="3" name="Grafik 2">
            <a:extLst>
              <a:ext uri="{FF2B5EF4-FFF2-40B4-BE49-F238E27FC236}">
                <a16:creationId xmlns="" xmlns:a16="http://schemas.microsoft.com/office/drawing/2014/main" id="{30490415-E5F2-42C4-8040-713C11A5D156}"/>
              </a:ext>
            </a:extLst>
          </p:cNvPr>
          <p:cNvPicPr>
            <a:picLocks noChangeAspect="1"/>
          </p:cNvPicPr>
          <p:nvPr/>
        </p:nvPicPr>
        <p:blipFill>
          <a:blip r:embed="rId2"/>
          <a:stretch>
            <a:fillRect/>
          </a:stretch>
        </p:blipFill>
        <p:spPr>
          <a:xfrm>
            <a:off x="2720259" y="1891323"/>
            <a:ext cx="3374642" cy="4861658"/>
          </a:xfrm>
          <a:prstGeom prst="rect">
            <a:avLst/>
          </a:prstGeom>
        </p:spPr>
      </p:pic>
    </p:spTree>
    <p:extLst>
      <p:ext uri="{BB962C8B-B14F-4D97-AF65-F5344CB8AC3E}">
        <p14:creationId xmlns:p14="http://schemas.microsoft.com/office/powerpoint/2010/main" val="655817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01006"/>
            <a:ext cx="7886700" cy="1325563"/>
          </a:xfrm>
        </p:spPr>
        <p:txBody>
          <a:bodyPr>
            <a:normAutofit/>
          </a:bodyPr>
          <a:lstStyle/>
          <a:p>
            <a:pPr algn="ctr"/>
            <a:r>
              <a:rPr lang="de-AT" sz="3600" dirty="0"/>
              <a:t>PC-</a:t>
            </a:r>
            <a:r>
              <a:rPr lang="de-AT" sz="3600" dirty="0" err="1"/>
              <a:t>based</a:t>
            </a:r>
            <a:r>
              <a:rPr lang="de-AT" sz="3600" dirty="0"/>
              <a:t> Hard- and Software</a:t>
            </a:r>
            <a:br>
              <a:rPr lang="de-AT" sz="3600" dirty="0"/>
            </a:br>
            <a:r>
              <a:rPr lang="de-AT" sz="3600" dirty="0"/>
              <a:t>HTC VIVE PRO</a:t>
            </a:r>
          </a:p>
        </p:txBody>
      </p:sp>
      <p:pic>
        <p:nvPicPr>
          <p:cNvPr id="3" name="Grafik 2">
            <a:extLst>
              <a:ext uri="{FF2B5EF4-FFF2-40B4-BE49-F238E27FC236}">
                <a16:creationId xmlns="" xmlns:a16="http://schemas.microsoft.com/office/drawing/2014/main" id="{D50A5488-FC93-4F57-B38E-F9FEF0E856AB}"/>
              </a:ext>
            </a:extLst>
          </p:cNvPr>
          <p:cNvPicPr>
            <a:picLocks noChangeAspect="1"/>
          </p:cNvPicPr>
          <p:nvPr/>
        </p:nvPicPr>
        <p:blipFill>
          <a:blip r:embed="rId2"/>
          <a:stretch>
            <a:fillRect/>
          </a:stretch>
        </p:blipFill>
        <p:spPr>
          <a:xfrm>
            <a:off x="1985107" y="1978504"/>
            <a:ext cx="4832350" cy="4298716"/>
          </a:xfrm>
          <a:prstGeom prst="rect">
            <a:avLst/>
          </a:prstGeom>
        </p:spPr>
      </p:pic>
    </p:spTree>
    <p:extLst>
      <p:ext uri="{BB962C8B-B14F-4D97-AF65-F5344CB8AC3E}">
        <p14:creationId xmlns:p14="http://schemas.microsoft.com/office/powerpoint/2010/main" val="1315615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01006"/>
            <a:ext cx="7886700" cy="1325563"/>
          </a:xfrm>
        </p:spPr>
        <p:txBody>
          <a:bodyPr>
            <a:normAutofit/>
          </a:bodyPr>
          <a:lstStyle/>
          <a:p>
            <a:pPr algn="ctr"/>
            <a:r>
              <a:rPr lang="de-AT" sz="3600" dirty="0"/>
              <a:t>PC-</a:t>
            </a:r>
            <a:r>
              <a:rPr lang="de-AT" sz="3600" dirty="0" err="1"/>
              <a:t>based</a:t>
            </a:r>
            <a:r>
              <a:rPr lang="de-AT" sz="3600" dirty="0"/>
              <a:t> Hard- and Software</a:t>
            </a:r>
            <a:br>
              <a:rPr lang="de-AT" sz="3600" dirty="0"/>
            </a:br>
            <a:r>
              <a:rPr lang="de-AT" sz="3600" dirty="0"/>
              <a:t>SAMSUNG ODYSSEY</a:t>
            </a:r>
          </a:p>
        </p:txBody>
      </p:sp>
      <p:pic>
        <p:nvPicPr>
          <p:cNvPr id="3" name="Grafik 2">
            <a:extLst>
              <a:ext uri="{FF2B5EF4-FFF2-40B4-BE49-F238E27FC236}">
                <a16:creationId xmlns="" xmlns:a16="http://schemas.microsoft.com/office/drawing/2014/main" id="{B8AFABE4-537C-4667-B18A-1EE389C335D7}"/>
              </a:ext>
            </a:extLst>
          </p:cNvPr>
          <p:cNvPicPr>
            <a:picLocks noChangeAspect="1"/>
          </p:cNvPicPr>
          <p:nvPr/>
        </p:nvPicPr>
        <p:blipFill>
          <a:blip r:embed="rId2"/>
          <a:stretch>
            <a:fillRect/>
          </a:stretch>
        </p:blipFill>
        <p:spPr>
          <a:xfrm>
            <a:off x="2110153" y="1944041"/>
            <a:ext cx="4654672" cy="4774747"/>
          </a:xfrm>
          <a:prstGeom prst="rect">
            <a:avLst/>
          </a:prstGeom>
        </p:spPr>
      </p:pic>
    </p:spTree>
    <p:extLst>
      <p:ext uri="{BB962C8B-B14F-4D97-AF65-F5344CB8AC3E}">
        <p14:creationId xmlns:p14="http://schemas.microsoft.com/office/powerpoint/2010/main" val="2639962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01006"/>
            <a:ext cx="7886700" cy="1325563"/>
          </a:xfrm>
        </p:spPr>
        <p:txBody>
          <a:bodyPr>
            <a:normAutofit/>
          </a:bodyPr>
          <a:lstStyle/>
          <a:p>
            <a:pPr algn="ctr"/>
            <a:r>
              <a:rPr lang="de-AT" sz="3600" dirty="0"/>
              <a:t>PC-</a:t>
            </a:r>
            <a:r>
              <a:rPr lang="de-AT" sz="3600" dirty="0" err="1"/>
              <a:t>based</a:t>
            </a:r>
            <a:r>
              <a:rPr lang="de-AT" sz="3600" dirty="0"/>
              <a:t> Hard- and Software</a:t>
            </a:r>
            <a:br>
              <a:rPr lang="de-AT" sz="3600" dirty="0"/>
            </a:br>
            <a:r>
              <a:rPr lang="de-AT" sz="3600" dirty="0"/>
              <a:t>SAMSUNG ODYSSEY</a:t>
            </a:r>
          </a:p>
        </p:txBody>
      </p:sp>
      <p:pic>
        <p:nvPicPr>
          <p:cNvPr id="3" name="Grafik 2">
            <a:extLst>
              <a:ext uri="{FF2B5EF4-FFF2-40B4-BE49-F238E27FC236}">
                <a16:creationId xmlns="" xmlns:a16="http://schemas.microsoft.com/office/drawing/2014/main" id="{BB3E565B-8AF2-49A5-85FB-D19A22FFABA6}"/>
              </a:ext>
            </a:extLst>
          </p:cNvPr>
          <p:cNvPicPr>
            <a:picLocks noChangeAspect="1"/>
          </p:cNvPicPr>
          <p:nvPr/>
        </p:nvPicPr>
        <p:blipFill>
          <a:blip r:embed="rId2"/>
          <a:stretch>
            <a:fillRect/>
          </a:stretch>
        </p:blipFill>
        <p:spPr>
          <a:xfrm>
            <a:off x="2602521" y="1800703"/>
            <a:ext cx="3664839" cy="4994773"/>
          </a:xfrm>
          <a:prstGeom prst="rect">
            <a:avLst/>
          </a:prstGeom>
        </p:spPr>
      </p:pic>
    </p:spTree>
    <p:extLst>
      <p:ext uri="{BB962C8B-B14F-4D97-AF65-F5344CB8AC3E}">
        <p14:creationId xmlns:p14="http://schemas.microsoft.com/office/powerpoint/2010/main" val="3699130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01006"/>
            <a:ext cx="7886700" cy="1325563"/>
          </a:xfrm>
        </p:spPr>
        <p:txBody>
          <a:bodyPr>
            <a:normAutofit/>
          </a:bodyPr>
          <a:lstStyle/>
          <a:p>
            <a:pPr algn="ctr"/>
            <a:r>
              <a:rPr lang="de-AT" sz="3600" dirty="0"/>
              <a:t>PC-</a:t>
            </a:r>
            <a:r>
              <a:rPr lang="de-AT" sz="3600" dirty="0" err="1"/>
              <a:t>based</a:t>
            </a:r>
            <a:r>
              <a:rPr lang="de-AT" sz="3600" dirty="0"/>
              <a:t> Hard- and Software</a:t>
            </a:r>
            <a:br>
              <a:rPr lang="de-AT" sz="3600" dirty="0"/>
            </a:br>
            <a:r>
              <a:rPr lang="de-AT" sz="3600" dirty="0"/>
              <a:t>SAMSUNG ODYSSEY</a:t>
            </a:r>
          </a:p>
        </p:txBody>
      </p:sp>
      <p:pic>
        <p:nvPicPr>
          <p:cNvPr id="3" name="Grafik 2">
            <a:extLst>
              <a:ext uri="{FF2B5EF4-FFF2-40B4-BE49-F238E27FC236}">
                <a16:creationId xmlns="" xmlns:a16="http://schemas.microsoft.com/office/drawing/2014/main" id="{F38A0418-95C2-443D-A0F7-DC87AE3B7967}"/>
              </a:ext>
            </a:extLst>
          </p:cNvPr>
          <p:cNvPicPr>
            <a:picLocks noChangeAspect="1"/>
          </p:cNvPicPr>
          <p:nvPr/>
        </p:nvPicPr>
        <p:blipFill>
          <a:blip r:embed="rId2"/>
          <a:stretch>
            <a:fillRect/>
          </a:stretch>
        </p:blipFill>
        <p:spPr>
          <a:xfrm>
            <a:off x="1820985" y="2008404"/>
            <a:ext cx="5233254" cy="4253550"/>
          </a:xfrm>
          <a:prstGeom prst="rect">
            <a:avLst/>
          </a:prstGeom>
        </p:spPr>
      </p:pic>
    </p:spTree>
    <p:extLst>
      <p:ext uri="{BB962C8B-B14F-4D97-AF65-F5344CB8AC3E}">
        <p14:creationId xmlns:p14="http://schemas.microsoft.com/office/powerpoint/2010/main" val="27027381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01006"/>
            <a:ext cx="7886700" cy="1325563"/>
          </a:xfrm>
        </p:spPr>
        <p:txBody>
          <a:bodyPr>
            <a:normAutofit/>
          </a:bodyPr>
          <a:lstStyle/>
          <a:p>
            <a:pPr algn="ctr"/>
            <a:r>
              <a:rPr lang="de-AT" sz="3600" dirty="0"/>
              <a:t>PC-</a:t>
            </a:r>
            <a:r>
              <a:rPr lang="de-AT" sz="3600" dirty="0" err="1"/>
              <a:t>based</a:t>
            </a:r>
            <a:r>
              <a:rPr lang="de-AT" sz="3600" dirty="0"/>
              <a:t> Hard- and Software</a:t>
            </a:r>
            <a:br>
              <a:rPr lang="de-AT" sz="3600" dirty="0"/>
            </a:br>
            <a:r>
              <a:rPr lang="de-AT" sz="3600" dirty="0"/>
              <a:t>LENOVO EXPLORER</a:t>
            </a:r>
          </a:p>
        </p:txBody>
      </p:sp>
      <p:pic>
        <p:nvPicPr>
          <p:cNvPr id="3" name="Grafik 2">
            <a:extLst>
              <a:ext uri="{FF2B5EF4-FFF2-40B4-BE49-F238E27FC236}">
                <a16:creationId xmlns="" xmlns:a16="http://schemas.microsoft.com/office/drawing/2014/main" id="{F046EA3F-15D1-4EFF-AEFB-6ACB52AE8FF7}"/>
              </a:ext>
            </a:extLst>
          </p:cNvPr>
          <p:cNvPicPr>
            <a:picLocks noChangeAspect="1"/>
          </p:cNvPicPr>
          <p:nvPr/>
        </p:nvPicPr>
        <p:blipFill>
          <a:blip r:embed="rId2"/>
          <a:stretch>
            <a:fillRect/>
          </a:stretch>
        </p:blipFill>
        <p:spPr>
          <a:xfrm>
            <a:off x="2407139" y="1755665"/>
            <a:ext cx="3935373" cy="5055441"/>
          </a:xfrm>
          <a:prstGeom prst="rect">
            <a:avLst/>
          </a:prstGeom>
        </p:spPr>
      </p:pic>
    </p:spTree>
    <p:extLst>
      <p:ext uri="{BB962C8B-B14F-4D97-AF65-F5344CB8AC3E}">
        <p14:creationId xmlns:p14="http://schemas.microsoft.com/office/powerpoint/2010/main" val="3144556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Introdcution </a:t>
            </a:r>
            <a:r>
              <a:rPr lang="de-AT" dirty="0" err="1"/>
              <a:t>to</a:t>
            </a:r>
            <a:r>
              <a:rPr lang="de-AT" dirty="0"/>
              <a:t> </a:t>
            </a:r>
            <a:r>
              <a:rPr lang="de-AT" dirty="0" err="1"/>
              <a:t>the</a:t>
            </a:r>
            <a:r>
              <a:rPr lang="de-AT" dirty="0"/>
              <a:t> </a:t>
            </a:r>
            <a:r>
              <a:rPr lang="de-AT" dirty="0" err="1"/>
              <a:t>field</a:t>
            </a:r>
            <a:r>
              <a:rPr lang="de-AT" dirty="0"/>
              <a:t> </a:t>
            </a:r>
            <a:r>
              <a:rPr lang="de-AT" dirty="0" err="1"/>
              <a:t>of</a:t>
            </a:r>
            <a:r>
              <a:rPr lang="de-AT" dirty="0"/>
              <a:t> virtual </a:t>
            </a:r>
            <a:r>
              <a:rPr lang="de-AT" dirty="0" err="1"/>
              <a:t>reality</a:t>
            </a:r>
            <a:endParaRPr lang="de-AT" dirty="0"/>
          </a:p>
        </p:txBody>
      </p:sp>
    </p:spTree>
    <p:extLst>
      <p:ext uri="{BB962C8B-B14F-4D97-AF65-F5344CB8AC3E}">
        <p14:creationId xmlns:p14="http://schemas.microsoft.com/office/powerpoint/2010/main" val="33856702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01006"/>
            <a:ext cx="7886700" cy="1325563"/>
          </a:xfrm>
        </p:spPr>
        <p:txBody>
          <a:bodyPr>
            <a:normAutofit/>
          </a:bodyPr>
          <a:lstStyle/>
          <a:p>
            <a:pPr algn="ctr"/>
            <a:r>
              <a:rPr lang="de-AT" sz="3600" dirty="0"/>
              <a:t>PC-</a:t>
            </a:r>
            <a:r>
              <a:rPr lang="de-AT" sz="3600" dirty="0" err="1"/>
              <a:t>based</a:t>
            </a:r>
            <a:r>
              <a:rPr lang="de-AT" sz="3600" dirty="0"/>
              <a:t> Hard- and Software</a:t>
            </a:r>
            <a:br>
              <a:rPr lang="de-AT" sz="3600" dirty="0"/>
            </a:br>
            <a:r>
              <a:rPr lang="de-AT" sz="3600" dirty="0"/>
              <a:t>LENOVO EXPLORER</a:t>
            </a:r>
          </a:p>
        </p:txBody>
      </p:sp>
      <p:pic>
        <p:nvPicPr>
          <p:cNvPr id="3" name="Grafik 2">
            <a:extLst>
              <a:ext uri="{FF2B5EF4-FFF2-40B4-BE49-F238E27FC236}">
                <a16:creationId xmlns="" xmlns:a16="http://schemas.microsoft.com/office/drawing/2014/main" id="{4A42050C-B732-4566-9F5F-EC56FEEF548D}"/>
              </a:ext>
            </a:extLst>
          </p:cNvPr>
          <p:cNvPicPr>
            <a:picLocks noChangeAspect="1"/>
          </p:cNvPicPr>
          <p:nvPr/>
        </p:nvPicPr>
        <p:blipFill>
          <a:blip r:embed="rId2"/>
          <a:stretch>
            <a:fillRect/>
          </a:stretch>
        </p:blipFill>
        <p:spPr>
          <a:xfrm>
            <a:off x="2368060" y="1815744"/>
            <a:ext cx="4256165" cy="4971917"/>
          </a:xfrm>
          <a:prstGeom prst="rect">
            <a:avLst/>
          </a:prstGeom>
        </p:spPr>
      </p:pic>
    </p:spTree>
    <p:extLst>
      <p:ext uri="{BB962C8B-B14F-4D97-AF65-F5344CB8AC3E}">
        <p14:creationId xmlns:p14="http://schemas.microsoft.com/office/powerpoint/2010/main" val="505047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01006"/>
            <a:ext cx="7886700" cy="1325563"/>
          </a:xfrm>
        </p:spPr>
        <p:txBody>
          <a:bodyPr>
            <a:normAutofit/>
          </a:bodyPr>
          <a:lstStyle/>
          <a:p>
            <a:pPr algn="ctr"/>
            <a:r>
              <a:rPr lang="de-AT" sz="3600" dirty="0"/>
              <a:t>PC-</a:t>
            </a:r>
            <a:r>
              <a:rPr lang="de-AT" sz="3600" dirty="0" err="1"/>
              <a:t>based</a:t>
            </a:r>
            <a:r>
              <a:rPr lang="de-AT" sz="3600" dirty="0"/>
              <a:t> Hard- and Software</a:t>
            </a:r>
            <a:br>
              <a:rPr lang="de-AT" sz="3600" dirty="0"/>
            </a:br>
            <a:r>
              <a:rPr lang="de-AT" sz="3600" dirty="0"/>
              <a:t>DELL VISOR</a:t>
            </a:r>
          </a:p>
        </p:txBody>
      </p:sp>
      <p:pic>
        <p:nvPicPr>
          <p:cNvPr id="3" name="Grafik 2">
            <a:extLst>
              <a:ext uri="{FF2B5EF4-FFF2-40B4-BE49-F238E27FC236}">
                <a16:creationId xmlns="" xmlns:a16="http://schemas.microsoft.com/office/drawing/2014/main" id="{8AFC87F2-1220-4DAE-8670-E554500EB728}"/>
              </a:ext>
            </a:extLst>
          </p:cNvPr>
          <p:cNvPicPr>
            <a:picLocks noChangeAspect="1"/>
          </p:cNvPicPr>
          <p:nvPr/>
        </p:nvPicPr>
        <p:blipFill>
          <a:blip r:embed="rId2"/>
          <a:stretch>
            <a:fillRect/>
          </a:stretch>
        </p:blipFill>
        <p:spPr>
          <a:xfrm>
            <a:off x="1410236" y="1835769"/>
            <a:ext cx="3870056" cy="4904863"/>
          </a:xfrm>
          <a:prstGeom prst="rect">
            <a:avLst/>
          </a:prstGeom>
        </p:spPr>
      </p:pic>
      <p:pic>
        <p:nvPicPr>
          <p:cNvPr id="4" name="Grafik 3">
            <a:extLst>
              <a:ext uri="{FF2B5EF4-FFF2-40B4-BE49-F238E27FC236}">
                <a16:creationId xmlns="" xmlns:a16="http://schemas.microsoft.com/office/drawing/2014/main" id="{C923D53A-010C-4021-A078-6AFDD73330B6}"/>
              </a:ext>
            </a:extLst>
          </p:cNvPr>
          <p:cNvPicPr>
            <a:picLocks noChangeAspect="1"/>
          </p:cNvPicPr>
          <p:nvPr/>
        </p:nvPicPr>
        <p:blipFill>
          <a:blip r:embed="rId3"/>
          <a:stretch>
            <a:fillRect/>
          </a:stretch>
        </p:blipFill>
        <p:spPr>
          <a:xfrm>
            <a:off x="5351854" y="1835769"/>
            <a:ext cx="3774626" cy="1177775"/>
          </a:xfrm>
          <a:prstGeom prst="rect">
            <a:avLst/>
          </a:prstGeom>
        </p:spPr>
      </p:pic>
    </p:spTree>
    <p:extLst>
      <p:ext uri="{BB962C8B-B14F-4D97-AF65-F5344CB8AC3E}">
        <p14:creationId xmlns:p14="http://schemas.microsoft.com/office/powerpoint/2010/main" val="1121863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01006"/>
            <a:ext cx="7886700" cy="1325563"/>
          </a:xfrm>
        </p:spPr>
        <p:txBody>
          <a:bodyPr>
            <a:normAutofit/>
          </a:bodyPr>
          <a:lstStyle/>
          <a:p>
            <a:pPr algn="ctr"/>
            <a:r>
              <a:rPr lang="de-AT" sz="3600" dirty="0"/>
              <a:t>PC-</a:t>
            </a:r>
            <a:r>
              <a:rPr lang="de-AT" sz="3600" dirty="0" err="1"/>
              <a:t>based</a:t>
            </a:r>
            <a:r>
              <a:rPr lang="de-AT" sz="3600" dirty="0"/>
              <a:t> Hard- and Software</a:t>
            </a:r>
            <a:br>
              <a:rPr lang="de-AT" sz="3600" dirty="0"/>
            </a:br>
            <a:r>
              <a:rPr lang="de-AT" sz="3600" dirty="0"/>
              <a:t>DELL VISOR</a:t>
            </a:r>
          </a:p>
        </p:txBody>
      </p:sp>
      <p:pic>
        <p:nvPicPr>
          <p:cNvPr id="3" name="Grafik 2">
            <a:extLst>
              <a:ext uri="{FF2B5EF4-FFF2-40B4-BE49-F238E27FC236}">
                <a16:creationId xmlns="" xmlns:a16="http://schemas.microsoft.com/office/drawing/2014/main" id="{0B4FACEC-1E42-4B78-936F-A0E0FFE3DAC3}"/>
              </a:ext>
            </a:extLst>
          </p:cNvPr>
          <p:cNvPicPr>
            <a:picLocks noChangeAspect="1"/>
          </p:cNvPicPr>
          <p:nvPr/>
        </p:nvPicPr>
        <p:blipFill>
          <a:blip r:embed="rId2"/>
          <a:stretch>
            <a:fillRect/>
          </a:stretch>
        </p:blipFill>
        <p:spPr>
          <a:xfrm>
            <a:off x="2032001" y="1992854"/>
            <a:ext cx="4917952" cy="4347865"/>
          </a:xfrm>
          <a:prstGeom prst="rect">
            <a:avLst/>
          </a:prstGeom>
        </p:spPr>
      </p:pic>
    </p:spTree>
    <p:extLst>
      <p:ext uri="{BB962C8B-B14F-4D97-AF65-F5344CB8AC3E}">
        <p14:creationId xmlns:p14="http://schemas.microsoft.com/office/powerpoint/2010/main" val="18308893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01006"/>
            <a:ext cx="7886700" cy="1325563"/>
          </a:xfrm>
        </p:spPr>
        <p:txBody>
          <a:bodyPr>
            <a:normAutofit/>
          </a:bodyPr>
          <a:lstStyle/>
          <a:p>
            <a:pPr algn="ctr"/>
            <a:r>
              <a:rPr lang="de-AT" sz="3600" dirty="0"/>
              <a:t>PC-</a:t>
            </a:r>
            <a:r>
              <a:rPr lang="de-AT" sz="3600" dirty="0" err="1"/>
              <a:t>based</a:t>
            </a:r>
            <a:r>
              <a:rPr lang="de-AT" sz="3600" dirty="0"/>
              <a:t> Hard- and Software</a:t>
            </a:r>
            <a:br>
              <a:rPr lang="de-AT" sz="3600" dirty="0"/>
            </a:br>
            <a:r>
              <a:rPr lang="de-AT" sz="3600" dirty="0"/>
              <a:t>ACER AH10</a:t>
            </a:r>
          </a:p>
        </p:txBody>
      </p:sp>
      <p:pic>
        <p:nvPicPr>
          <p:cNvPr id="3" name="Grafik 2">
            <a:extLst>
              <a:ext uri="{FF2B5EF4-FFF2-40B4-BE49-F238E27FC236}">
                <a16:creationId xmlns="" xmlns:a16="http://schemas.microsoft.com/office/drawing/2014/main" id="{1767BA5C-F362-4F2F-865D-2807388794E8}"/>
              </a:ext>
            </a:extLst>
          </p:cNvPr>
          <p:cNvPicPr>
            <a:picLocks noChangeAspect="1"/>
          </p:cNvPicPr>
          <p:nvPr/>
        </p:nvPicPr>
        <p:blipFill>
          <a:blip r:embed="rId2"/>
          <a:stretch>
            <a:fillRect/>
          </a:stretch>
        </p:blipFill>
        <p:spPr>
          <a:xfrm>
            <a:off x="1389998" y="1820849"/>
            <a:ext cx="3989521" cy="5037151"/>
          </a:xfrm>
          <a:prstGeom prst="rect">
            <a:avLst/>
          </a:prstGeom>
        </p:spPr>
      </p:pic>
      <p:pic>
        <p:nvPicPr>
          <p:cNvPr id="4" name="Grafik 3">
            <a:extLst>
              <a:ext uri="{FF2B5EF4-FFF2-40B4-BE49-F238E27FC236}">
                <a16:creationId xmlns="" xmlns:a16="http://schemas.microsoft.com/office/drawing/2014/main" id="{76773513-3319-4EAD-ACC8-5FCF039983D7}"/>
              </a:ext>
            </a:extLst>
          </p:cNvPr>
          <p:cNvPicPr>
            <a:picLocks noChangeAspect="1"/>
          </p:cNvPicPr>
          <p:nvPr/>
        </p:nvPicPr>
        <p:blipFill>
          <a:blip r:embed="rId3"/>
          <a:stretch>
            <a:fillRect/>
          </a:stretch>
        </p:blipFill>
        <p:spPr>
          <a:xfrm>
            <a:off x="5326968" y="1820848"/>
            <a:ext cx="3744830" cy="1168841"/>
          </a:xfrm>
          <a:prstGeom prst="rect">
            <a:avLst/>
          </a:prstGeom>
        </p:spPr>
      </p:pic>
    </p:spTree>
    <p:extLst>
      <p:ext uri="{BB962C8B-B14F-4D97-AF65-F5344CB8AC3E}">
        <p14:creationId xmlns:p14="http://schemas.microsoft.com/office/powerpoint/2010/main" val="198138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01006"/>
            <a:ext cx="7886700" cy="1325563"/>
          </a:xfrm>
        </p:spPr>
        <p:txBody>
          <a:bodyPr>
            <a:normAutofit/>
          </a:bodyPr>
          <a:lstStyle/>
          <a:p>
            <a:pPr algn="ctr"/>
            <a:r>
              <a:rPr lang="de-AT" sz="3600" dirty="0"/>
              <a:t>PC-</a:t>
            </a:r>
            <a:r>
              <a:rPr lang="de-AT" sz="3600" dirty="0" err="1"/>
              <a:t>based</a:t>
            </a:r>
            <a:r>
              <a:rPr lang="de-AT" sz="3600" dirty="0"/>
              <a:t> Hard- and Software</a:t>
            </a:r>
            <a:br>
              <a:rPr lang="de-AT" sz="3600" dirty="0"/>
            </a:br>
            <a:r>
              <a:rPr lang="de-AT" sz="3600" dirty="0"/>
              <a:t>ACER AH10</a:t>
            </a:r>
          </a:p>
        </p:txBody>
      </p:sp>
      <p:pic>
        <p:nvPicPr>
          <p:cNvPr id="5" name="Grafik 4">
            <a:extLst>
              <a:ext uri="{FF2B5EF4-FFF2-40B4-BE49-F238E27FC236}">
                <a16:creationId xmlns="" xmlns:a16="http://schemas.microsoft.com/office/drawing/2014/main" id="{0AB886D7-0574-4FED-9C54-2EA2EC5670B8}"/>
              </a:ext>
            </a:extLst>
          </p:cNvPr>
          <p:cNvPicPr>
            <a:picLocks noChangeAspect="1"/>
          </p:cNvPicPr>
          <p:nvPr/>
        </p:nvPicPr>
        <p:blipFill>
          <a:blip r:embed="rId2"/>
          <a:stretch>
            <a:fillRect/>
          </a:stretch>
        </p:blipFill>
        <p:spPr>
          <a:xfrm>
            <a:off x="1805352" y="1931376"/>
            <a:ext cx="5110285" cy="4471499"/>
          </a:xfrm>
          <a:prstGeom prst="rect">
            <a:avLst/>
          </a:prstGeom>
        </p:spPr>
      </p:pic>
    </p:spTree>
    <p:extLst>
      <p:ext uri="{BB962C8B-B14F-4D97-AF65-F5344CB8AC3E}">
        <p14:creationId xmlns:p14="http://schemas.microsoft.com/office/powerpoint/2010/main" val="16197800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01006"/>
            <a:ext cx="7886700" cy="1325563"/>
          </a:xfrm>
        </p:spPr>
        <p:txBody>
          <a:bodyPr>
            <a:normAutofit/>
          </a:bodyPr>
          <a:lstStyle/>
          <a:p>
            <a:pPr algn="ctr"/>
            <a:r>
              <a:rPr lang="de-AT" sz="3600" dirty="0"/>
              <a:t>PC-</a:t>
            </a:r>
            <a:r>
              <a:rPr lang="de-AT" sz="3600" dirty="0" err="1"/>
              <a:t>based</a:t>
            </a:r>
            <a:r>
              <a:rPr lang="de-AT" sz="3600" dirty="0"/>
              <a:t> Hard- and Software</a:t>
            </a:r>
            <a:br>
              <a:rPr lang="de-AT" sz="3600" dirty="0"/>
            </a:br>
            <a:r>
              <a:rPr lang="de-AT" sz="3600" dirty="0"/>
              <a:t>SWOT</a:t>
            </a:r>
          </a:p>
        </p:txBody>
      </p:sp>
      <p:pic>
        <p:nvPicPr>
          <p:cNvPr id="3" name="Grafik 2">
            <a:extLst>
              <a:ext uri="{FF2B5EF4-FFF2-40B4-BE49-F238E27FC236}">
                <a16:creationId xmlns="" xmlns:a16="http://schemas.microsoft.com/office/drawing/2014/main" id="{E4A83D84-B4CE-4D96-80ED-58C1C85E6489}"/>
              </a:ext>
            </a:extLst>
          </p:cNvPr>
          <p:cNvPicPr>
            <a:picLocks noChangeAspect="1"/>
          </p:cNvPicPr>
          <p:nvPr/>
        </p:nvPicPr>
        <p:blipFill>
          <a:blip r:embed="rId2"/>
          <a:stretch>
            <a:fillRect/>
          </a:stretch>
        </p:blipFill>
        <p:spPr>
          <a:xfrm>
            <a:off x="1789723" y="1891045"/>
            <a:ext cx="5124450" cy="4514396"/>
          </a:xfrm>
          <a:prstGeom prst="rect">
            <a:avLst/>
          </a:prstGeom>
        </p:spPr>
      </p:pic>
    </p:spTree>
    <p:extLst>
      <p:ext uri="{BB962C8B-B14F-4D97-AF65-F5344CB8AC3E}">
        <p14:creationId xmlns:p14="http://schemas.microsoft.com/office/powerpoint/2010/main" val="2627256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3600" dirty="0"/>
              <a:t>Reality-</a:t>
            </a:r>
            <a:r>
              <a:rPr lang="de-AT" sz="3600" dirty="0" err="1"/>
              <a:t>Virtuality</a:t>
            </a:r>
            <a:r>
              <a:rPr lang="de-AT" sz="3600" dirty="0"/>
              <a:t> (RV) </a:t>
            </a:r>
            <a:r>
              <a:rPr lang="de-AT" sz="3600" dirty="0" err="1"/>
              <a:t>Continuum</a:t>
            </a:r>
            <a:endParaRPr lang="de-AT" sz="3600" dirty="0"/>
          </a:p>
        </p:txBody>
      </p:sp>
      <p:sp>
        <p:nvSpPr>
          <p:cNvPr id="3" name="Textplatzhalter 2"/>
          <p:cNvSpPr>
            <a:spLocks noGrp="1"/>
          </p:cNvSpPr>
          <p:nvPr>
            <p:ph type="body" idx="1"/>
          </p:nvPr>
        </p:nvSpPr>
        <p:spPr>
          <a:xfrm>
            <a:off x="627459" y="1690689"/>
            <a:ext cx="7703793" cy="823912"/>
          </a:xfrm>
        </p:spPr>
        <p:txBody>
          <a:bodyPr/>
          <a:lstStyle/>
          <a:p>
            <a:r>
              <a:rPr lang="de-AT" dirty="0"/>
              <a:t>VR Technology – Reality-</a:t>
            </a:r>
            <a:r>
              <a:rPr lang="de-AT" dirty="0" err="1"/>
              <a:t>Virtuality</a:t>
            </a:r>
            <a:r>
              <a:rPr lang="de-AT" dirty="0"/>
              <a:t> (RV) </a:t>
            </a:r>
            <a:r>
              <a:rPr lang="de-AT" dirty="0" err="1"/>
              <a:t>Continuum</a:t>
            </a:r>
            <a:endParaRPr lang="de-AT" dirty="0"/>
          </a:p>
        </p:txBody>
      </p:sp>
      <p:sp>
        <p:nvSpPr>
          <p:cNvPr id="11" name="Rectangle 2">
            <a:extLst>
              <a:ext uri="{FF2B5EF4-FFF2-40B4-BE49-F238E27FC236}">
                <a16:creationId xmlns="" xmlns:a16="http://schemas.microsoft.com/office/drawing/2014/main" id="{53BE6531-600B-452B-BCB0-EAA6624D89EF}"/>
              </a:ext>
            </a:extLst>
          </p:cNvPr>
          <p:cNvSpPr>
            <a:spLocks noChangeArrowheads="1"/>
          </p:cNvSpPr>
          <p:nvPr/>
        </p:nvSpPr>
        <p:spPr bwMode="auto">
          <a:xfrm>
            <a:off x="844885" y="2733288"/>
            <a:ext cx="72474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de-DE" sz="1200" b="1" i="1"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Reality-</a:t>
            </a:r>
            <a:r>
              <a:rPr kumimoji="0" lang="en-GB" altLang="de-DE" sz="1200" b="1" i="1" u="none" strike="noStrike" cap="none" normalizeH="0" baseline="0" dirty="0" err="1">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virtuality</a:t>
            </a:r>
            <a:r>
              <a:rPr kumimoji="0" lang="en-GB" altLang="de-DE" sz="1200" b="1" i="1"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continuum. The scale shows the transition between the real and virtual worlds.</a:t>
            </a:r>
            <a:r>
              <a:rPr kumimoji="0" lang="en-GB" altLang="de-DE" sz="1200" b="1" i="1" u="none" strike="noStrike" cap="none" normalizeH="0" baseline="3000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hlinkClick r:id="rId2"/>
              </a:rPr>
              <a:t>[</a:t>
            </a:r>
            <a:r>
              <a:rPr lang="en-GB" altLang="de-DE" sz="1200" b="1" i="1" baseline="30000" dirty="0" bmk="">
                <a:latin typeface="Century Gothic" panose="020B0502020202020204" pitchFamily="34" charset="0"/>
                <a:ea typeface="Calibri" panose="020F0502020204030204" pitchFamily="34" charset="0"/>
                <a:cs typeface="Times New Roman" panose="02020603050405020304" pitchFamily="18" charset="0"/>
                <a:hlinkClick r:id="rId2"/>
              </a:rPr>
              <a:t>*</a:t>
            </a:r>
            <a:r>
              <a:rPr kumimoji="0" lang="en-GB" altLang="de-DE" sz="1200" b="1" i="1" u="none" strike="noStrike" cap="none" normalizeH="0" baseline="30000" dirty="0" bmk="">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hlinkClick r:id="rId2"/>
              </a:rPr>
              <a:t>]</a:t>
            </a:r>
            <a:endParaRPr kumimoji="0" lang="en-GB" altLang="de-DE" sz="1800" b="0" i="0" u="none" strike="noStrike" cap="none" normalizeH="0" baseline="0" dirty="0">
              <a:ln>
                <a:noFill/>
              </a:ln>
              <a:solidFill>
                <a:schemeClr val="tx1"/>
              </a:solidFill>
              <a:effectLst/>
              <a:latin typeface="Arial" panose="020B0604020202020204" pitchFamily="34" charset="0"/>
            </a:endParaRPr>
          </a:p>
        </p:txBody>
      </p:sp>
      <p:pic>
        <p:nvPicPr>
          <p:cNvPr id="1025" name="Grafik 15">
            <a:extLst>
              <a:ext uri="{FF2B5EF4-FFF2-40B4-BE49-F238E27FC236}">
                <a16:creationId xmlns="" xmlns:a16="http://schemas.microsoft.com/office/drawing/2014/main" id="{D9E3CD05-2063-4890-B9FF-2F8A019B04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462" y="3137992"/>
            <a:ext cx="5524500" cy="166846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5">
            <a:extLst>
              <a:ext uri="{FF2B5EF4-FFF2-40B4-BE49-F238E27FC236}">
                <a16:creationId xmlns="" xmlns:a16="http://schemas.microsoft.com/office/drawing/2014/main" id="{94F9779D-5BB5-47C7-80E5-5F510F23E6F0}"/>
              </a:ext>
            </a:extLst>
          </p:cNvPr>
          <p:cNvSpPr>
            <a:spLocks noChangeArrowheads="1"/>
          </p:cNvSpPr>
          <p:nvPr/>
        </p:nvSpPr>
        <p:spPr bwMode="auto">
          <a:xfrm>
            <a:off x="2135775" y="4806455"/>
            <a:ext cx="435247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3000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4"/>
              </a:rPr>
              <a:t>[</a:t>
            </a:r>
            <a:r>
              <a:rPr lang="de-DE" altLang="de-DE" sz="1000" baseline="30000" dirty="0" bmk="">
                <a:latin typeface="Arial" panose="020B0604020202020204" pitchFamily="34" charset="0"/>
                <a:ea typeface="Calibri" panose="020F0502020204030204" pitchFamily="34" charset="0"/>
                <a:cs typeface="Times New Roman" panose="02020603050405020304" pitchFamily="18" charset="0"/>
                <a:hlinkClick r:id="rId4"/>
              </a:rPr>
              <a:t>*</a:t>
            </a:r>
            <a:r>
              <a:rPr kumimoji="0" lang="de-DE" altLang="de-DE" sz="1000" b="0" i="0" u="none" strike="noStrike" cap="none" normalizeH="0" baseline="30000" dirty="0" bmk="">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4"/>
              </a:rPr>
              <a:t>]</a:t>
            </a: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GB" altLang="de-DE" sz="8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Calibri" panose="020F0502020204030204" pitchFamily="34" charset="0"/>
              </a:rPr>
              <a:t>Adapted by </a:t>
            </a:r>
            <a:r>
              <a:rPr kumimoji="0" lang="en-GB" altLang="de-DE" sz="800" b="0" i="0" u="none" strike="noStrike" cap="none" normalizeH="0" baseline="0" dirty="0" err="1">
                <a:ln>
                  <a:noFill/>
                </a:ln>
                <a:solidFill>
                  <a:schemeClr val="tx1"/>
                </a:solidFill>
                <a:effectLst/>
                <a:latin typeface="Century Gothic" panose="020B0502020202020204" pitchFamily="34" charset="0"/>
                <a:ea typeface="Times New Roman" panose="02020603050405020304" pitchFamily="18" charset="0"/>
                <a:cs typeface="Calibri" panose="020F0502020204030204" pitchFamily="34" charset="0"/>
              </a:rPr>
              <a:t>Gamper</a:t>
            </a:r>
            <a:r>
              <a:rPr kumimoji="0" lang="en-GB" altLang="de-DE" sz="8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Calibri" panose="020F0502020204030204" pitchFamily="34" charset="0"/>
              </a:rPr>
              <a:t>, H. (2019). </a:t>
            </a:r>
            <a:r>
              <a:rPr kumimoji="0" lang="en-GB" altLang="de-DE" sz="800" b="0" i="1"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Calibri" panose="020F0502020204030204" pitchFamily="34" charset="0"/>
              </a:rPr>
              <a:t>Audio augmented reality in telecommunication.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7" name="Textfeld 16">
            <a:extLst>
              <a:ext uri="{FF2B5EF4-FFF2-40B4-BE49-F238E27FC236}">
                <a16:creationId xmlns="" xmlns:a16="http://schemas.microsoft.com/office/drawing/2014/main" id="{9717CAF5-26DF-4040-A7D4-14A6A96C32CD}"/>
              </a:ext>
            </a:extLst>
          </p:cNvPr>
          <p:cNvSpPr txBox="1"/>
          <p:nvPr/>
        </p:nvSpPr>
        <p:spPr>
          <a:xfrm>
            <a:off x="250092" y="5167311"/>
            <a:ext cx="8636000" cy="1107996"/>
          </a:xfrm>
          <a:prstGeom prst="rect">
            <a:avLst/>
          </a:prstGeom>
          <a:noFill/>
        </p:spPr>
        <p:txBody>
          <a:bodyPr wrap="square" rtlCol="0">
            <a:spAutoFit/>
          </a:bodyPr>
          <a:lstStyle/>
          <a:p>
            <a:pPr>
              <a:spcAft>
                <a:spcPts val="0"/>
              </a:spcAft>
            </a:pPr>
            <a:r>
              <a:rPr lang="en-GB" sz="1200" dirty="0">
                <a:latin typeface="Century Gothic" panose="020B0502020202020204" pitchFamily="34" charset="0"/>
                <a:ea typeface="Calibri" panose="020F0502020204030204" pitchFamily="34" charset="0"/>
                <a:cs typeface="Times New Roman" panose="02020603050405020304" pitchFamily="18" charset="0"/>
              </a:rPr>
              <a:t>Mixed Reality: “reality spectrum” ranging between pure “reality” (without computer intervention) and pure “Virtual Reality” (a computer-generated environment). MR is any environment that incorporates aspects of both ends of this spectrum, such as overlaying virtual objects on top of a user's field of view of a real space.</a:t>
            </a:r>
            <a:r>
              <a:rPr lang="de-DE" sz="1200" dirty="0">
                <a:latin typeface="Century Gothic" panose="020B0502020202020204" pitchFamily="34" charset="0"/>
              </a:rPr>
              <a:t> </a:t>
            </a:r>
          </a:p>
          <a:p>
            <a:pPr>
              <a:spcAft>
                <a:spcPts val="0"/>
              </a:spcAft>
            </a:pPr>
            <a:endParaRPr lang="de-DE" sz="800" dirty="0">
              <a:latin typeface="Century Gothic" panose="020B0502020202020204" pitchFamily="34" charset="0"/>
              <a:ea typeface="Calibri" panose="020F0502020204030204" pitchFamily="34" charset="0"/>
              <a:cs typeface="Times New Roman" panose="02020603050405020304" pitchFamily="18" charset="0"/>
            </a:endParaRPr>
          </a:p>
          <a:p>
            <a:pPr lvl="0" algn="ctr"/>
            <a:r>
              <a:rPr lang="en-GB" sz="800" dirty="0">
                <a:latin typeface="Century Gothic" panose="020B0502020202020204" pitchFamily="34" charset="0"/>
                <a:ea typeface="Calibri" panose="020F0502020204030204" pitchFamily="34" charset="0"/>
                <a:cs typeface="Times New Roman" panose="02020603050405020304" pitchFamily="18" charset="0"/>
              </a:rPr>
              <a:t> </a:t>
            </a:r>
            <a:r>
              <a:rPr lang="en-GB" sz="8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Milgram P., </a:t>
            </a:r>
            <a:r>
              <a:rPr lang="en-GB" sz="800" dirty="0" err="1">
                <a:solidFill>
                  <a:prstClr val="black"/>
                </a:solidFill>
                <a:latin typeface="Century Gothic" panose="020B0502020202020204" pitchFamily="34" charset="0"/>
                <a:ea typeface="Calibri" panose="020F0502020204030204" pitchFamily="34" charset="0"/>
                <a:cs typeface="Times New Roman" panose="02020603050405020304" pitchFamily="18" charset="0"/>
              </a:rPr>
              <a:t>Kishino</a:t>
            </a:r>
            <a:r>
              <a:rPr lang="en-GB" sz="8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 F. (1994), </a:t>
            </a:r>
            <a:r>
              <a:rPr lang="en-GB" sz="800" i="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Taxonomy of mixed reality visual displays</a:t>
            </a:r>
            <a:r>
              <a:rPr lang="en-GB" sz="8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 IEICE Transactions on Information and Systems, pp. 1321-1329.</a:t>
            </a:r>
            <a:endParaRPr lang="de-DE" sz="800"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pPr>
            <a:endParaRPr lang="de-DE"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133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a:t>Augmented</a:t>
            </a:r>
            <a:r>
              <a:rPr lang="de-AT" dirty="0"/>
              <a:t> Reality</a:t>
            </a:r>
          </a:p>
        </p:txBody>
      </p:sp>
      <p:sp>
        <p:nvSpPr>
          <p:cNvPr id="4" name="Inhaltsplatzhalter 3"/>
          <p:cNvSpPr>
            <a:spLocks noGrp="1"/>
          </p:cNvSpPr>
          <p:nvPr>
            <p:ph sz="half" idx="2"/>
          </p:nvPr>
        </p:nvSpPr>
        <p:spPr>
          <a:xfrm>
            <a:off x="629841" y="2051782"/>
            <a:ext cx="8123389" cy="4169263"/>
          </a:xfrm>
        </p:spPr>
        <p:txBody>
          <a:bodyPr>
            <a:normAutofit fontScale="92500" lnSpcReduction="10000"/>
          </a:bodyPr>
          <a:lstStyle/>
          <a:p>
            <a:pPr>
              <a:buClr>
                <a:srgbClr val="0CEC1B"/>
              </a:buClr>
              <a:buFont typeface="Wingdings 3" panose="05040102010807070707" pitchFamily="18" charset="2"/>
              <a:buChar char=""/>
            </a:pPr>
            <a:r>
              <a:rPr lang="en-US" sz="1600" dirty="0"/>
              <a:t>Augmented Reality (AR): a real-world environment enhanced with computer-generated information such as sound, video or graphics</a:t>
            </a:r>
          </a:p>
          <a:p>
            <a:pPr>
              <a:buClr>
                <a:srgbClr val="0CEC1B"/>
              </a:buClr>
              <a:buFont typeface="Wingdings 3" panose="05040102010807070707" pitchFamily="18" charset="2"/>
              <a:buChar char=""/>
            </a:pPr>
            <a:r>
              <a:rPr lang="en-GB" sz="1600" dirty="0"/>
              <a:t>‘Wearable Augmented Reality Devices” - Microsoft Hololens or Google Glass</a:t>
            </a:r>
          </a:p>
          <a:p>
            <a:pPr>
              <a:buClr>
                <a:srgbClr val="0CEC1B"/>
              </a:buClr>
              <a:buFont typeface="Wingdings 3" panose="05040102010807070707" pitchFamily="18" charset="2"/>
              <a:buChar char=""/>
            </a:pPr>
            <a:endParaRPr lang="en-GB" sz="1600" dirty="0"/>
          </a:p>
          <a:p>
            <a:pPr>
              <a:buClr>
                <a:srgbClr val="0CEC1B"/>
              </a:buClr>
              <a:buFont typeface="Wingdings 3" panose="05040102010807070707" pitchFamily="18" charset="2"/>
              <a:buChar char=""/>
            </a:pPr>
            <a:endParaRPr lang="en-GB" sz="1600" dirty="0"/>
          </a:p>
          <a:p>
            <a:pPr>
              <a:buClr>
                <a:srgbClr val="0CEC1B"/>
              </a:buClr>
              <a:buFont typeface="Wingdings 3" panose="05040102010807070707" pitchFamily="18" charset="2"/>
              <a:buChar char=""/>
            </a:pPr>
            <a:endParaRPr lang="en-GB" sz="1600" dirty="0"/>
          </a:p>
          <a:p>
            <a:pPr>
              <a:buClr>
                <a:srgbClr val="0CEC1B"/>
              </a:buClr>
              <a:buFont typeface="Wingdings 3" panose="05040102010807070707" pitchFamily="18" charset="2"/>
              <a:buChar char=""/>
            </a:pPr>
            <a:endParaRPr lang="en-GB" sz="1600" dirty="0"/>
          </a:p>
          <a:p>
            <a:pPr>
              <a:buClr>
                <a:srgbClr val="0CEC1B"/>
              </a:buClr>
              <a:buFont typeface="Wingdings 3" panose="05040102010807070707" pitchFamily="18" charset="2"/>
              <a:buChar char=""/>
            </a:pPr>
            <a:endParaRPr lang="en-GB" sz="1600" dirty="0"/>
          </a:p>
          <a:p>
            <a:pPr>
              <a:buClr>
                <a:srgbClr val="0CEC1B"/>
              </a:buClr>
              <a:buFont typeface="Wingdings 3" panose="05040102010807070707" pitchFamily="18" charset="2"/>
              <a:buChar char=""/>
            </a:pPr>
            <a:r>
              <a:rPr lang="en-GB" sz="1600" dirty="0"/>
              <a:t>“Wearable Augmented Reality Devices” capture and processes a user’s physical environment and augments it with virtual objects</a:t>
            </a:r>
          </a:p>
          <a:p>
            <a:pPr>
              <a:buClr>
                <a:srgbClr val="0CEC1B"/>
              </a:buClr>
              <a:buFont typeface="Wingdings 3" panose="05040102010807070707" pitchFamily="18" charset="2"/>
              <a:buChar char=""/>
            </a:pPr>
            <a:r>
              <a:rPr lang="en-GB" sz="1600" dirty="0"/>
              <a:t>additional information, objects or abstract elements are blended into the users’ field of vision</a:t>
            </a:r>
          </a:p>
          <a:p>
            <a:pPr>
              <a:buClr>
                <a:srgbClr val="0CEC1B"/>
              </a:buClr>
              <a:buFont typeface="Wingdings 3" panose="05040102010807070707" pitchFamily="18" charset="2"/>
              <a:buChar char=""/>
            </a:pPr>
            <a:r>
              <a:rPr lang="en-GB" sz="1600" dirty="0">
                <a:ea typeface="Calibri" panose="020F0502020204030204" pitchFamily="34" charset="0"/>
                <a:cs typeface="Times New Roman" panose="02020603050405020304" pitchFamily="18" charset="0"/>
              </a:rPr>
              <a:t>user is still able to notice, observe and participate with the real environment</a:t>
            </a:r>
          </a:p>
          <a:p>
            <a:pPr>
              <a:buClr>
                <a:srgbClr val="0CEC1B"/>
              </a:buClr>
              <a:buFont typeface="Wingdings 3" panose="05040102010807070707" pitchFamily="18" charset="2"/>
              <a:buChar char=""/>
            </a:pPr>
            <a:r>
              <a:rPr lang="en-GB" sz="1600" dirty="0">
                <a:ea typeface="Calibri" panose="020F0502020204030204" pitchFamily="34" charset="0"/>
                <a:cs typeface="Times New Roman" panose="02020603050405020304" pitchFamily="18" charset="0"/>
              </a:rPr>
              <a:t>Text, objects and elements are experienced as co-existent to the real surroundings but can be interacted with by use sensor-functionalities in real time</a:t>
            </a:r>
            <a:endParaRPr lang="de-AT" sz="1600" dirty="0"/>
          </a:p>
        </p:txBody>
      </p:sp>
      <p:pic>
        <p:nvPicPr>
          <p:cNvPr id="7" name="Grafik 6" descr="Ein Bild, das Front enthält.&#10;&#10;Automatisch generierte Beschreibung">
            <a:extLst>
              <a:ext uri="{FF2B5EF4-FFF2-40B4-BE49-F238E27FC236}">
                <a16:creationId xmlns="" xmlns:a16="http://schemas.microsoft.com/office/drawing/2014/main" id="{4039B003-F1E2-41AC-8059-A5F5BC6C7E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986099"/>
            <a:ext cx="2015881" cy="1187437"/>
          </a:xfrm>
          <a:prstGeom prst="rect">
            <a:avLst/>
          </a:prstGeom>
        </p:spPr>
      </p:pic>
      <p:pic>
        <p:nvPicPr>
          <p:cNvPr id="9" name="Grafik 8" descr="Ein Bild, das Waffe, Gewehr, Paar, Tisch enthält.&#10;&#10;Automatisch generierte Beschreibung">
            <a:extLst>
              <a:ext uri="{FF2B5EF4-FFF2-40B4-BE49-F238E27FC236}">
                <a16:creationId xmlns="" xmlns:a16="http://schemas.microsoft.com/office/drawing/2014/main" id="{AEA6AB9F-8E2B-41D6-9A93-820DBC3CFD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7832" y="3007079"/>
            <a:ext cx="1793891" cy="1195927"/>
          </a:xfrm>
          <a:prstGeom prst="rect">
            <a:avLst/>
          </a:prstGeom>
        </p:spPr>
      </p:pic>
    </p:spTree>
    <p:extLst>
      <p:ext uri="{BB962C8B-B14F-4D97-AF65-F5344CB8AC3E}">
        <p14:creationId xmlns:p14="http://schemas.microsoft.com/office/powerpoint/2010/main" val="58138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 calcmode="lin" valueType="num">
                                      <p:cBhvr additive="base">
                                        <p:cTn id="2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 calcmode="lin" valueType="num">
                                      <p:cBhvr additive="base">
                                        <p:cTn id="3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 calcmode="lin" valueType="num">
                                      <p:cBhvr additive="base">
                                        <p:cTn id="3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anim calcmode="lin" valueType="num">
                                      <p:cBhvr additive="base">
                                        <p:cTn id="4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a:t>Augmented</a:t>
            </a:r>
            <a:r>
              <a:rPr lang="de-AT" dirty="0"/>
              <a:t> Reality</a:t>
            </a:r>
          </a:p>
        </p:txBody>
      </p:sp>
      <p:pic>
        <p:nvPicPr>
          <p:cNvPr id="5" name="Grafik 4" descr="Ein Bild, das Mann, Gebäude, drinnen, ausführend enthält.&#10;&#10;Automatisch generierte Beschreibung">
            <a:extLst>
              <a:ext uri="{FF2B5EF4-FFF2-40B4-BE49-F238E27FC236}">
                <a16:creationId xmlns="" xmlns:a16="http://schemas.microsoft.com/office/drawing/2014/main" id="{1D226B2D-1FEA-408D-B9E6-D966145EDA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2254" y="4319427"/>
            <a:ext cx="2193517" cy="1645138"/>
          </a:xfrm>
          <a:prstGeom prst="rect">
            <a:avLst/>
          </a:prstGeom>
        </p:spPr>
      </p:pic>
      <p:pic>
        <p:nvPicPr>
          <p:cNvPr id="12" name="Grafik 11" descr="Ein Bild, das Straße, haltend, schwarz, weiß enthält.&#10;&#10;Automatisch generierte Beschreibung">
            <a:extLst>
              <a:ext uri="{FF2B5EF4-FFF2-40B4-BE49-F238E27FC236}">
                <a16:creationId xmlns="" xmlns:a16="http://schemas.microsoft.com/office/drawing/2014/main" id="{54B24BF9-B428-4F13-83B4-D5BA7CF55A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1188" y="1932726"/>
            <a:ext cx="3348713" cy="1879600"/>
          </a:xfrm>
          <a:prstGeom prst="rect">
            <a:avLst/>
          </a:prstGeom>
        </p:spPr>
      </p:pic>
      <p:pic>
        <p:nvPicPr>
          <p:cNvPr id="14" name="Grafik 13" descr="Ein Bild, das Person, drinnen, Gebäude, Mann enthält.&#10;&#10;Automatisch generierte Beschreibung">
            <a:extLst>
              <a:ext uri="{FF2B5EF4-FFF2-40B4-BE49-F238E27FC236}">
                <a16:creationId xmlns="" xmlns:a16="http://schemas.microsoft.com/office/drawing/2014/main" id="{5918F822-25A9-4714-BB6F-468509AFE8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527" y="3890106"/>
            <a:ext cx="3348713" cy="2232475"/>
          </a:xfrm>
          <a:prstGeom prst="rect">
            <a:avLst/>
          </a:prstGeom>
        </p:spPr>
      </p:pic>
      <p:pic>
        <p:nvPicPr>
          <p:cNvPr id="15" name="Grafik 14">
            <a:extLst>
              <a:ext uri="{FF2B5EF4-FFF2-40B4-BE49-F238E27FC236}">
                <a16:creationId xmlns="" xmlns:a16="http://schemas.microsoft.com/office/drawing/2014/main" id="{8CFE4FCB-7D9D-4808-9F4A-CBD260D192C3}"/>
              </a:ext>
            </a:extLst>
          </p:cNvPr>
          <p:cNvPicPr>
            <a:picLocks noChangeAspect="1"/>
          </p:cNvPicPr>
          <p:nvPr/>
        </p:nvPicPr>
        <p:blipFill>
          <a:blip r:embed="rId5"/>
          <a:stretch>
            <a:fillRect/>
          </a:stretch>
        </p:blipFill>
        <p:spPr>
          <a:xfrm>
            <a:off x="2138654" y="2263299"/>
            <a:ext cx="2236974" cy="1218453"/>
          </a:xfrm>
          <a:prstGeom prst="rect">
            <a:avLst/>
          </a:prstGeom>
        </p:spPr>
      </p:pic>
    </p:spTree>
    <p:extLst>
      <p:ext uri="{BB962C8B-B14F-4D97-AF65-F5344CB8AC3E}">
        <p14:creationId xmlns:p14="http://schemas.microsoft.com/office/powerpoint/2010/main" val="216727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Virtual Reality</a:t>
            </a:r>
          </a:p>
        </p:txBody>
      </p:sp>
      <p:sp>
        <p:nvSpPr>
          <p:cNvPr id="4" name="Inhaltsplatzhalter 3"/>
          <p:cNvSpPr>
            <a:spLocks noGrp="1"/>
          </p:cNvSpPr>
          <p:nvPr>
            <p:ph sz="half" idx="2"/>
          </p:nvPr>
        </p:nvSpPr>
        <p:spPr>
          <a:xfrm>
            <a:off x="629841" y="1745288"/>
            <a:ext cx="8123389" cy="3684588"/>
          </a:xfrm>
        </p:spPr>
        <p:txBody>
          <a:bodyPr>
            <a:noAutofit/>
          </a:bodyPr>
          <a:lstStyle/>
          <a:p>
            <a:pPr>
              <a:buClr>
                <a:srgbClr val="0CEC1B"/>
              </a:buClr>
              <a:buFont typeface="Century Gothic" panose="020B0502020202020204" pitchFamily="34" charset="0"/>
              <a:buChar char="►"/>
            </a:pPr>
            <a:r>
              <a:rPr lang="en-GB" sz="1600" dirty="0"/>
              <a:t>many different definitions for the phenomenon of virtual reality</a:t>
            </a:r>
          </a:p>
          <a:p>
            <a:pPr>
              <a:buClr>
                <a:srgbClr val="0CEC1B"/>
              </a:buClr>
              <a:buFont typeface="Century Gothic" panose="020B0502020202020204" pitchFamily="34" charset="0"/>
              <a:buChar char="►"/>
            </a:pPr>
            <a:r>
              <a:rPr lang="en-GB" sz="1600" dirty="0"/>
              <a:t>Reasons for a different understanding of the term lie in different user environments, different user settings, various areas of application and foci on different aspects of ergonomics</a:t>
            </a:r>
          </a:p>
          <a:p>
            <a:pPr>
              <a:buClr>
                <a:srgbClr val="0CEC1B"/>
              </a:buClr>
              <a:buFont typeface="Century Gothic" panose="020B0502020202020204" pitchFamily="34" charset="0"/>
              <a:buChar char="►"/>
            </a:pPr>
            <a:r>
              <a:rPr lang="en-GB" sz="1600" dirty="0">
                <a:ea typeface="Calibri" panose="020F0502020204030204" pitchFamily="34" charset="0"/>
                <a:cs typeface="Arial" panose="020B0604020202020204" pitchFamily="34" charset="0"/>
              </a:rPr>
              <a:t>Brill (2009) describes virtual reality as a “simulated reality setting where interactive elements provides a fully immersive environment”</a:t>
            </a:r>
            <a:endParaRPr lang="de-AT" sz="1600" dirty="0"/>
          </a:p>
          <a:p>
            <a:pPr>
              <a:buClr>
                <a:srgbClr val="0CEC1B"/>
              </a:buClr>
              <a:buFont typeface="Century Gothic" panose="020B0502020202020204" pitchFamily="34" charset="0"/>
              <a:buChar char="►"/>
            </a:pPr>
            <a:r>
              <a:rPr lang="en-GB" sz="1600" dirty="0">
                <a:ea typeface="Calibri" panose="020F0502020204030204" pitchFamily="34" charset="0"/>
                <a:cs typeface="Arial" panose="020B0604020202020204" pitchFamily="34" charset="0"/>
              </a:rPr>
              <a:t>Yet, for a true immersive impact, further elements are important; </a:t>
            </a:r>
          </a:p>
          <a:p>
            <a:pPr lvl="1">
              <a:buClr>
                <a:srgbClr val="0CEC1B"/>
              </a:buClr>
              <a:buFont typeface="Century Gothic" panose="020B0502020202020204" pitchFamily="34" charset="0"/>
              <a:buChar char="►"/>
            </a:pPr>
            <a:r>
              <a:rPr lang="en-GB" sz="1600" dirty="0">
                <a:ea typeface="Calibri" panose="020F0502020204030204" pitchFamily="34" charset="0"/>
                <a:cs typeface="Arial" panose="020B0604020202020204" pitchFamily="34" charset="0"/>
              </a:rPr>
              <a:t>the virtual world itself</a:t>
            </a:r>
          </a:p>
          <a:p>
            <a:pPr lvl="1">
              <a:buClr>
                <a:srgbClr val="0CEC1B"/>
              </a:buClr>
              <a:buFont typeface="Century Gothic" panose="020B0502020202020204" pitchFamily="34" charset="0"/>
              <a:buChar char="►"/>
            </a:pPr>
            <a:r>
              <a:rPr lang="en-GB" sz="1600" dirty="0">
                <a:ea typeface="Calibri" panose="020F0502020204030204" pitchFamily="34" charset="0"/>
                <a:cs typeface="Arial" panose="020B0604020202020204" pitchFamily="34" charset="0"/>
              </a:rPr>
              <a:t>the sensory feedback and interactions between the elements of the virtual world </a:t>
            </a:r>
          </a:p>
          <a:p>
            <a:pPr lvl="1">
              <a:buClr>
                <a:srgbClr val="0CEC1B"/>
              </a:buClr>
              <a:buFont typeface="Century Gothic" panose="020B0502020202020204" pitchFamily="34" charset="0"/>
              <a:buChar char="►"/>
            </a:pPr>
            <a:r>
              <a:rPr lang="en-GB" sz="1600" dirty="0">
                <a:ea typeface="Calibri" panose="020F0502020204030204" pitchFamily="34" charset="0"/>
                <a:cs typeface="Arial" panose="020B0604020202020204" pitchFamily="34" charset="0"/>
              </a:rPr>
              <a:t>the </a:t>
            </a:r>
            <a:r>
              <a:rPr lang="en-GB" sz="1600" b="1" dirty="0">
                <a:ea typeface="Calibri" panose="020F0502020204030204" pitchFamily="34" charset="0"/>
                <a:cs typeface="Arial" panose="020B0604020202020204" pitchFamily="34" charset="0"/>
              </a:rPr>
              <a:t>user</a:t>
            </a:r>
          </a:p>
          <a:p>
            <a:pPr>
              <a:buClr>
                <a:srgbClr val="0CEC1B"/>
              </a:buClr>
              <a:buFont typeface="Century Gothic" panose="020B0502020202020204" pitchFamily="34" charset="0"/>
              <a:buChar char="►"/>
            </a:pPr>
            <a:r>
              <a:rPr lang="en-GB" sz="1600" dirty="0">
                <a:ea typeface="Calibri" panose="020F0502020204030204" pitchFamily="34" charset="0"/>
                <a:cs typeface="Arial" panose="020B0604020202020204" pitchFamily="34" charset="0"/>
              </a:rPr>
              <a:t>Contrary to a true perception of reality, virtual reality allows the </a:t>
            </a:r>
            <a:r>
              <a:rPr lang="en-GB" sz="1600" b="1" dirty="0">
                <a:ea typeface="Calibri" panose="020F0502020204030204" pitchFamily="34" charset="0"/>
                <a:cs typeface="Arial" panose="020B0604020202020204" pitchFamily="34" charset="0"/>
              </a:rPr>
              <a:t>user</a:t>
            </a:r>
            <a:r>
              <a:rPr lang="en-GB" sz="1600" dirty="0">
                <a:ea typeface="Calibri" panose="020F0502020204030204" pitchFamily="34" charset="0"/>
                <a:cs typeface="Arial" panose="020B0604020202020204" pitchFamily="34" charset="0"/>
              </a:rPr>
              <a:t> to choose and change between different positions (within the virtual world) and points of view on elements of the virtual world </a:t>
            </a:r>
          </a:p>
          <a:p>
            <a:pPr>
              <a:buClr>
                <a:srgbClr val="0CEC1B"/>
              </a:buClr>
              <a:buFont typeface="Century Gothic" panose="020B0502020202020204" pitchFamily="34" charset="0"/>
              <a:buChar char="►"/>
            </a:pPr>
            <a:r>
              <a:rPr lang="en-GB" sz="1600" dirty="0">
                <a:ea typeface="Calibri" panose="020F0502020204030204" pitchFamily="34" charset="0"/>
                <a:cs typeface="Arial" panose="020B0604020202020204" pitchFamily="34" charset="0"/>
              </a:rPr>
              <a:t>By doing so, events, occurrences of the story within the virtual world be actively be influenced and created</a:t>
            </a:r>
          </a:p>
        </p:txBody>
      </p:sp>
    </p:spTree>
    <p:extLst>
      <p:ext uri="{BB962C8B-B14F-4D97-AF65-F5344CB8AC3E}">
        <p14:creationId xmlns:p14="http://schemas.microsoft.com/office/powerpoint/2010/main" val="77311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Virtual Reality</a:t>
            </a:r>
          </a:p>
        </p:txBody>
      </p:sp>
      <p:sp>
        <p:nvSpPr>
          <p:cNvPr id="4" name="Inhaltsplatzhalter 3"/>
          <p:cNvSpPr>
            <a:spLocks noGrp="1"/>
          </p:cNvSpPr>
          <p:nvPr>
            <p:ph sz="half" idx="2"/>
          </p:nvPr>
        </p:nvSpPr>
        <p:spPr>
          <a:xfrm>
            <a:off x="629841" y="1817321"/>
            <a:ext cx="8123389" cy="3684588"/>
          </a:xfrm>
        </p:spPr>
        <p:txBody>
          <a:bodyPr>
            <a:normAutofit fontScale="55000" lnSpcReduction="20000"/>
          </a:bodyPr>
          <a:lstStyle/>
          <a:p>
            <a:pPr marL="0" indent="0">
              <a:buNone/>
            </a:pPr>
            <a:r>
              <a:rPr lang="en-US" dirty="0"/>
              <a:t>Woodford (2019) “Virtual Reality needs to be: </a:t>
            </a:r>
          </a:p>
          <a:p>
            <a:pPr marL="0" indent="0">
              <a:buNone/>
            </a:pPr>
            <a:endParaRPr lang="en-US" dirty="0"/>
          </a:p>
          <a:p>
            <a:pPr>
              <a:buClr>
                <a:srgbClr val="0CEC1B"/>
              </a:buClr>
              <a:buFont typeface="Century Gothic" panose="020B0502020202020204" pitchFamily="34" charset="0"/>
              <a:buChar char="►"/>
            </a:pPr>
            <a:r>
              <a:rPr lang="en-US" b="1" dirty="0"/>
              <a:t>Believable: </a:t>
            </a:r>
            <a:r>
              <a:rPr lang="en-US" dirty="0"/>
              <a:t>The user really needs to feel like being in a virtual world to keep believing that, or the </a:t>
            </a:r>
            <a:r>
              <a:rPr lang="en-US" i="1" dirty="0"/>
              <a:t>illusion </a:t>
            </a:r>
            <a:r>
              <a:rPr lang="en-US" dirty="0"/>
              <a:t>of Virtual Reality will disappear. </a:t>
            </a:r>
          </a:p>
          <a:p>
            <a:pPr>
              <a:buClr>
                <a:srgbClr val="0CEC1B"/>
              </a:buClr>
              <a:buFont typeface="Century Gothic" panose="020B0502020202020204" pitchFamily="34" charset="0"/>
              <a:buChar char="►"/>
            </a:pPr>
            <a:r>
              <a:rPr lang="en-US" b="1" dirty="0"/>
              <a:t>Interactive: </a:t>
            </a:r>
            <a:r>
              <a:rPr lang="en-US" dirty="0"/>
              <a:t>While moving around, the VR world needs to move simultaneously”. </a:t>
            </a:r>
          </a:p>
          <a:p>
            <a:pPr>
              <a:buClr>
                <a:srgbClr val="0CEC1B"/>
              </a:buClr>
              <a:buFont typeface="Century Gothic" panose="020B0502020202020204" pitchFamily="34" charset="0"/>
              <a:buChar char="►"/>
            </a:pPr>
            <a:r>
              <a:rPr lang="en-US" b="1" dirty="0"/>
              <a:t>Explorable: </a:t>
            </a:r>
            <a:r>
              <a:rPr lang="en-US" dirty="0"/>
              <a:t>A VR world needs to be big and detailed enough for the user to explore. Although, as Woodford (2019) further pinpoints, a painting can be realistic as well, it only illustrates one scene, from one perspective. A book can also transport the reader into a "virtual world," but the user is essentially only able to explore this world in a linear way. </a:t>
            </a:r>
          </a:p>
          <a:p>
            <a:pPr>
              <a:buClr>
                <a:srgbClr val="0CEC1B"/>
              </a:buClr>
              <a:buFont typeface="Century Gothic" panose="020B0502020202020204" pitchFamily="34" charset="0"/>
              <a:buChar char="►"/>
            </a:pPr>
            <a:r>
              <a:rPr lang="en-US" b="1" dirty="0"/>
              <a:t>Immersive: </a:t>
            </a:r>
            <a:r>
              <a:rPr lang="en-US" dirty="0"/>
              <a:t>To be both believable and interactive, VR needs to engage both, the user’s body and the user’s mind. Paintings by artists can give the observer a glimpse of a scene or historic event, but the viewers can never fully convey the sight, sound, smell, taste, and feel of that scene or event. </a:t>
            </a:r>
          </a:p>
          <a:p>
            <a:pPr>
              <a:buClr>
                <a:srgbClr val="0CEC1B"/>
              </a:buClr>
              <a:buFont typeface="Century Gothic" panose="020B0502020202020204" pitchFamily="34" charset="0"/>
              <a:buChar char="►"/>
            </a:pPr>
            <a:r>
              <a:rPr lang="en-US" b="1" dirty="0"/>
              <a:t>Computer-generated: </a:t>
            </a:r>
            <a:r>
              <a:rPr lang="en-US" dirty="0"/>
              <a:t>Only powerful machines, with realistic 3D computer graphics, are fast enough to create believable, interactive, alternative worlds that change in real-time as the user moves around them”. </a:t>
            </a:r>
          </a:p>
          <a:p>
            <a:pPr>
              <a:buClr>
                <a:srgbClr val="0CEC1B"/>
              </a:buClr>
              <a:buFont typeface="Wingdings 3" panose="05040102010807070707" pitchFamily="18" charset="2"/>
              <a:buChar char=""/>
            </a:pPr>
            <a:endParaRPr lang="de-AT" sz="2000" dirty="0"/>
          </a:p>
        </p:txBody>
      </p:sp>
    </p:spTree>
    <p:extLst>
      <p:ext uri="{BB962C8B-B14F-4D97-AF65-F5344CB8AC3E}">
        <p14:creationId xmlns:p14="http://schemas.microsoft.com/office/powerpoint/2010/main" val="1310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1048</Words>
  <Application>Microsoft Office PowerPoint</Application>
  <PresentationFormat>Bildschirmpräsentation (4:3)</PresentationFormat>
  <Paragraphs>102</Paragraphs>
  <Slides>45</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45</vt:i4>
      </vt:variant>
    </vt:vector>
  </HeadingPairs>
  <TitlesOfParts>
    <vt:vector size="54" baseType="lpstr">
      <vt:lpstr>Arial</vt:lpstr>
      <vt:lpstr>Calibri</vt:lpstr>
      <vt:lpstr>Calibri Light</vt:lpstr>
      <vt:lpstr>Century Gothic</vt:lpstr>
      <vt:lpstr>Times New Roman</vt:lpstr>
      <vt:lpstr>Trebuchet MS</vt:lpstr>
      <vt:lpstr>Wingdings</vt:lpstr>
      <vt:lpstr>Wingdings 3</vt:lpstr>
      <vt:lpstr>Office Theme</vt:lpstr>
      <vt:lpstr>Introduction to Virtual Reality</vt:lpstr>
      <vt:lpstr>Introduction to Virtual Reality</vt:lpstr>
      <vt:lpstr>Ice breaker game  One Truth and two Tales</vt:lpstr>
      <vt:lpstr>Introdcution to the field of virtual reality</vt:lpstr>
      <vt:lpstr>Reality-Virtuality (RV) Continuum</vt:lpstr>
      <vt:lpstr>Augmented Reality</vt:lpstr>
      <vt:lpstr>Augmented Reality</vt:lpstr>
      <vt:lpstr>Virtual Reality</vt:lpstr>
      <vt:lpstr>Virtual Reality</vt:lpstr>
      <vt:lpstr>Virtual Reality</vt:lpstr>
      <vt:lpstr>Virtual Reality</vt:lpstr>
      <vt:lpstr>Virtual Reality</vt:lpstr>
      <vt:lpstr>Virtual Reality</vt:lpstr>
      <vt:lpstr>Virtual Reality</vt:lpstr>
      <vt:lpstr>Smartphone-Based Hard- and Software Samsung Gear VR </vt:lpstr>
      <vt:lpstr>Smartphone-Based Hard- and Software SAMSUNG GEAR VR </vt:lpstr>
      <vt:lpstr>Smartphone-Based Hard- and Software GOOGLE DAYDREAM VIEW </vt:lpstr>
      <vt:lpstr>Smartphone-Based Hard- and Software GOOGLE DAYDREAM VIEW </vt:lpstr>
      <vt:lpstr>Smartphone-Based Hard- and Software - SWOT</vt:lpstr>
      <vt:lpstr>Stand-alone Hard- and Software OCULUS GO</vt:lpstr>
      <vt:lpstr>Stand-alone Hard- and Software OCULUS GO</vt:lpstr>
      <vt:lpstr>Stand-alone Hard- and Software LENOVO MIRAGE</vt:lpstr>
      <vt:lpstr>Stand-alone Hard- and Software LENOVO MIRAGE</vt:lpstr>
      <vt:lpstr>Stand-alone Hard- and Software HTC VIVE FOCUS</vt:lpstr>
      <vt:lpstr>Stand-alone Hard- and Software HTC VIVE FOCUS</vt:lpstr>
      <vt:lpstr>Stand-alone Hard- and Software SWOT</vt:lpstr>
      <vt:lpstr>PC-based Hard- and Software OCULUS RIFT</vt:lpstr>
      <vt:lpstr>PC-based Hard- and Software OCULUS RIFT</vt:lpstr>
      <vt:lpstr>PC-based Hard- and Software OCULUS RIFT</vt:lpstr>
      <vt:lpstr>PC-based Hard- and Software HTC VIVE</vt:lpstr>
      <vt:lpstr>PC-based Hard- and Software HTC VIVE</vt:lpstr>
      <vt:lpstr>PC-based Hard- and Software HTC VIVE</vt:lpstr>
      <vt:lpstr>PC-based Hard- and Software HTC VIVE PRO</vt:lpstr>
      <vt:lpstr>PC-based Hard- and Software HTC VIVE PRO</vt:lpstr>
      <vt:lpstr>PC-based Hard- and Software HTC VIVE PRO</vt:lpstr>
      <vt:lpstr>PC-based Hard- and Software SAMSUNG ODYSSEY</vt:lpstr>
      <vt:lpstr>PC-based Hard- and Software SAMSUNG ODYSSEY</vt:lpstr>
      <vt:lpstr>PC-based Hard- and Software SAMSUNG ODYSSEY</vt:lpstr>
      <vt:lpstr>PC-based Hard- and Software LENOVO EXPLORER</vt:lpstr>
      <vt:lpstr>PC-based Hard- and Software LENOVO EXPLORER</vt:lpstr>
      <vt:lpstr>PC-based Hard- and Software DELL VISOR</vt:lpstr>
      <vt:lpstr>PC-based Hard- and Software DELL VISOR</vt:lpstr>
      <vt:lpstr>PC-based Hard- and Software ACER AH10</vt:lpstr>
      <vt:lpstr>PC-based Hard- and Software ACER AH10</vt:lpstr>
      <vt:lpstr>PC-based Hard- and Software SWOT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Carina</dc:creator>
  <cp:lastModifiedBy>Carina Maas</cp:lastModifiedBy>
  <cp:revision>57</cp:revision>
  <dcterms:created xsi:type="dcterms:W3CDTF">2019-04-05T13:50:14Z</dcterms:created>
  <dcterms:modified xsi:type="dcterms:W3CDTF">2021-03-16T17:38:56Z</dcterms:modified>
</cp:coreProperties>
</file>