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3" r:id="rId55"/>
    <p:sldId id="317" r:id="rId56"/>
    <p:sldId id="318" r:id="rId57"/>
    <p:sldId id="319" r:id="rId58"/>
    <p:sldId id="320" r:id="rId59"/>
    <p:sldId id="314" r:id="rId60"/>
    <p:sldId id="315" r:id="rId61"/>
    <p:sldId id="316" r:id="rId62"/>
  </p:sldIdLst>
  <p:sldSz cx="9144000" cy="6858000" type="screen4x3"/>
  <p:notesSz cx="6858000" cy="9144000"/>
  <p:embeddedFontLst>
    <p:embeddedFont>
      <p:font typeface="Century Gothic" panose="020B0502020202020204" pitchFamily="34" charset="0"/>
      <p:regular r:id="rId64"/>
      <p:bold r:id="rId65"/>
      <p:italic r:id="rId66"/>
      <p:boldItalic r:id="rId67"/>
    </p:embeddedFont>
    <p:embeddedFont>
      <p:font typeface="Libre Franklin" pitchFamily="2" charset="0"/>
      <p:regular r:id="rId68"/>
      <p:bold r:id="rId69"/>
      <p:italic r:id="rId70"/>
      <p:boldItalic r:id="rId71"/>
    </p:embeddedFont>
    <p:embeddedFont>
      <p:font typeface="Noto Sans Symbols" panose="020B0502040504020204" pitchFamily="34" charset="0"/>
      <p:regular r:id="rId72"/>
    </p:embeddedFont>
    <p:embeddedFont>
      <p:font typeface="Quattrocento Sans" panose="020B0604020202020204" charset="0"/>
      <p:regular r:id="rId73"/>
      <p:bold r:id="rId74"/>
      <p:italic r:id="rId75"/>
      <p:boldItalic r:id="rId76"/>
    </p:embeddedFont>
    <p:embeddedFont>
      <p:font typeface="Calibri" panose="020F0502020204030204"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iusT7872vzeeQbUDRHkTGwIGL2q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28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13298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youtube.com/watch?v=NND7Hk5fYdI"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youtube.com/watch?v=VZyhQZSTIGQ" TargetMode="External"/><Relationship Id="rId4" Type="http://schemas.openxmlformats.org/officeDocument/2006/relationships/hyperlink" Target="https://www.youtube.com/watch?v=i6pEbpNM1Q4"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youtube.com/watch?v=LcD1VgOljL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Rnk_akgSjqg"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www.youtube.com/watch?v=awSyBOOh99s" TargetMode="External"/><Relationship Id="rId4" Type="http://schemas.openxmlformats.org/officeDocument/2006/relationships/hyperlink" Target="https://www.youtube.com/watch?v=dq2RSlslQcU"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Kovxf6g0m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228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You can introduce this slide with the question: What do you know about the developments of VR in Europe?</a:t>
            </a:r>
            <a:endParaRPr/>
          </a:p>
          <a:p>
            <a:pPr marL="0" lvl="0" indent="0" algn="l" rtl="0">
              <a:spcBef>
                <a:spcPts val="0"/>
              </a:spcBef>
              <a:spcAft>
                <a:spcPts val="0"/>
              </a:spcAft>
              <a:buNone/>
            </a:pPr>
            <a:endParaRPr/>
          </a:p>
          <a:p>
            <a:pPr marL="0" lvl="0" indent="0" algn="l" rtl="0">
              <a:spcBef>
                <a:spcPts val="0"/>
              </a:spcBef>
              <a:spcAft>
                <a:spcPts val="0"/>
              </a:spcAft>
              <a:buNone/>
            </a:pPr>
            <a:r>
              <a:rPr lang="en-GB"/>
              <a:t>Notes for trainers: you can also mention: </a:t>
            </a:r>
            <a:r>
              <a:rPr lang="en-GB" sz="1200">
                <a:solidFill>
                  <a:schemeClr val="dk1"/>
                </a:solidFill>
                <a:latin typeface="Calibri"/>
                <a:ea typeface="Calibri"/>
                <a:cs typeface="Calibri"/>
                <a:sym typeface="Calibri"/>
              </a:rPr>
              <a:t>However, over the last years, emerged also important VR initiatives in Finland, Denmark, Estonia, Italy, Poland, and Greece (Bezegová, Ledgard, Molemaker, Oberč, &amp; Vigkos, 2017).</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You can also make a graph based on the above info</a:t>
            </a:r>
            <a:endParaRPr/>
          </a:p>
        </p:txBody>
      </p:sp>
      <p:sp>
        <p:nvSpPr>
          <p:cNvPr id="146" name="Google Shape;1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1402525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8697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Additional info: During the last years the Asian VR market has been growing at a high rate also driven by the support of local governments .</a:t>
            </a:r>
            <a:endParaRPr/>
          </a:p>
        </p:txBody>
      </p:sp>
      <p:sp>
        <p:nvSpPr>
          <p:cNvPr id="159" name="Google Shape;15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403385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69233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8701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6785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554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4539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Introduce the exercise on the slide above and give the trainees at least ten minutes for the task. </a:t>
            </a:r>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Tip: For support, leaners could be provided with the relevant parts of the sections 3.1, 3.2 and 3.3 of the Viral Skills Compendium which refer to the developments in Europe, in Asia (Japan &amp; China) and the USA. </a:t>
            </a:r>
            <a:endParaRPr/>
          </a:p>
          <a:p>
            <a:pPr marL="0" lvl="0" indent="0" algn="l" rtl="0">
              <a:spcBef>
                <a:spcPts val="0"/>
              </a:spcBef>
              <a:spcAft>
                <a:spcPts val="0"/>
              </a:spcAft>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After that, ask the trainees to share their results in class.</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Alternatively, you could also prepare a flip chart with a table. Trainees could be asked to add their results in the table. Afterwards findings could be discussed in class.</a:t>
            </a:r>
            <a:endParaRPr i="1"/>
          </a:p>
        </p:txBody>
      </p:sp>
      <p:sp>
        <p:nvSpPr>
          <p:cNvPr id="198" name="Google Shape;19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779607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23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3572909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Let the trainees brainstorm with regard to the question on the slide above and collect their answers on a flip chart.</a:t>
            </a:r>
            <a:endParaRPr/>
          </a:p>
          <a:p>
            <a:pPr marL="0" lvl="0" indent="0" algn="l" rtl="0">
              <a:spcBef>
                <a:spcPts val="0"/>
              </a:spcBef>
              <a:spcAft>
                <a:spcPts val="0"/>
              </a:spcAft>
              <a:buNone/>
            </a:pPr>
            <a:endParaRPr/>
          </a:p>
          <a:p>
            <a:pPr marL="0" lvl="0" indent="0" algn="l" rtl="0">
              <a:spcBef>
                <a:spcPts val="0"/>
              </a:spcBef>
              <a:spcAft>
                <a:spcPts val="0"/>
              </a:spcAft>
              <a:buNone/>
            </a:pPr>
            <a:r>
              <a:rPr lang="en-GB"/>
              <a:t>Alternatively to the flip chart, you could also use the digital pinboard „Padlet“.</a:t>
            </a:r>
            <a:endParaRPr/>
          </a:p>
          <a:p>
            <a:pPr marL="0" lvl="0" indent="0" algn="l" rtl="0">
              <a:spcBef>
                <a:spcPts val="0"/>
              </a:spcBef>
              <a:spcAft>
                <a:spcPts val="0"/>
              </a:spcAft>
              <a:buNone/>
            </a:pP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After that, present the potentials and the unique characteristics of VR as a learning tool on the following slides and refer to the ideas and results collected in this exercise.</a:t>
            </a:r>
            <a:endParaRPr/>
          </a:p>
        </p:txBody>
      </p:sp>
      <p:sp>
        <p:nvSpPr>
          <p:cNvPr id="211" name="Google Shape;21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2922467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Alternatively to this slide you could also write those aspects on small (maybe coloured) sheets of paper and pin them on the flip chart where potentials got collected.</a:t>
            </a:r>
            <a:endParaRPr/>
          </a:p>
        </p:txBody>
      </p:sp>
      <p:sp>
        <p:nvSpPr>
          <p:cNvPr id="218" name="Google Shape;21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600185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1"/>
              <a:t>For more info you can also have a look at Klampfer (2017) p. 19-20 and Kritzenberger (2005) p. 104.</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Kritzenberger, H. (2005). </a:t>
            </a:r>
            <a:r>
              <a:rPr lang="en-GB" sz="1200" i="1">
                <a:solidFill>
                  <a:schemeClr val="dk1"/>
                </a:solidFill>
                <a:latin typeface="Calibri"/>
                <a:ea typeface="Calibri"/>
                <a:cs typeface="Calibri"/>
                <a:sym typeface="Calibri"/>
              </a:rPr>
              <a:t>Multimediale und interaktive Lernräume.</a:t>
            </a:r>
            <a:r>
              <a:rPr lang="en-GB" sz="1200">
                <a:solidFill>
                  <a:schemeClr val="dk1"/>
                </a:solidFill>
                <a:latin typeface="Calibri"/>
                <a:ea typeface="Calibri"/>
                <a:cs typeface="Calibri"/>
                <a:sym typeface="Calibri"/>
              </a:rPr>
              <a:t> München: Oldenbourg Wissenschaftsverlag.</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44" name="Google Shape;24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3549823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1"/>
              <a:t>For more info you can also have a look at Christou (2010).</a:t>
            </a:r>
            <a:endParaRPr i="1"/>
          </a:p>
        </p:txBody>
      </p:sp>
      <p:sp>
        <p:nvSpPr>
          <p:cNvPr id="251" name="Google Shape;25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1464614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4423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1"/>
              <a:t>Note:</a:t>
            </a:r>
            <a:endParaRPr/>
          </a:p>
          <a:p>
            <a:pPr marL="0" lvl="0" indent="0" algn="l" rtl="0">
              <a:spcBef>
                <a:spcPts val="0"/>
              </a:spcBef>
              <a:spcAft>
                <a:spcPts val="0"/>
              </a:spcAft>
              <a:buNone/>
            </a:pPr>
            <a:r>
              <a:rPr lang="en-GB" i="1"/>
              <a:t>The VLEs are translated into English from the German article of Schwan &amp; Buder (2006). Find beneath the original terms:</a:t>
            </a:r>
            <a:endParaRPr/>
          </a:p>
          <a:p>
            <a:pPr marL="0" lvl="0" indent="0" algn="l" rtl="0">
              <a:spcBef>
                <a:spcPts val="0"/>
              </a:spcBef>
              <a:spcAft>
                <a:spcPts val="0"/>
              </a:spcAft>
              <a:buNone/>
            </a:pPr>
            <a:endParaRPr i="1"/>
          </a:p>
          <a:p>
            <a:pPr marL="0" lvl="0" indent="0" algn="l" rtl="0">
              <a:spcBef>
                <a:spcPts val="0"/>
              </a:spcBef>
              <a:spcAft>
                <a:spcPts val="0"/>
              </a:spcAft>
              <a:buNone/>
            </a:pPr>
            <a:r>
              <a:rPr lang="en-GB" i="1"/>
              <a:t>Virtual Learning Environments = Virtuelle Lernwelten</a:t>
            </a:r>
            <a:endParaRPr i="1"/>
          </a:p>
          <a:p>
            <a:pPr marL="0" lvl="0" indent="0" algn="l" rtl="0">
              <a:spcBef>
                <a:spcPts val="0"/>
              </a:spcBef>
              <a:spcAft>
                <a:spcPts val="0"/>
              </a:spcAft>
              <a:buNone/>
            </a:pPr>
            <a:r>
              <a:rPr lang="en-GB" i="1"/>
              <a:t>Explorative VLEs = Explorationswelten</a:t>
            </a:r>
            <a:endParaRPr i="1"/>
          </a:p>
          <a:p>
            <a:pPr marL="0" lvl="0" indent="0" algn="l" rtl="0">
              <a:spcBef>
                <a:spcPts val="0"/>
              </a:spcBef>
              <a:spcAft>
                <a:spcPts val="0"/>
              </a:spcAft>
              <a:buNone/>
            </a:pPr>
            <a:r>
              <a:rPr lang="en-GB" i="1"/>
              <a:t>Experimental VLEs = Experimentalwelten</a:t>
            </a:r>
            <a:endParaRPr i="1"/>
          </a:p>
          <a:p>
            <a:pPr marL="0" lvl="0" indent="0" algn="l" rtl="0">
              <a:spcBef>
                <a:spcPts val="0"/>
              </a:spcBef>
              <a:spcAft>
                <a:spcPts val="0"/>
              </a:spcAft>
              <a:buNone/>
            </a:pPr>
            <a:r>
              <a:rPr lang="en-GB" i="1"/>
              <a:t>Constructive VLEs = Konstruktionswelten</a:t>
            </a:r>
            <a:endParaRPr i="1"/>
          </a:p>
          <a:p>
            <a:pPr marL="0" lvl="0" indent="0" algn="l" rtl="0">
              <a:spcBef>
                <a:spcPts val="0"/>
              </a:spcBef>
              <a:spcAft>
                <a:spcPts val="0"/>
              </a:spcAft>
              <a:buNone/>
            </a:pPr>
            <a:r>
              <a:rPr lang="en-GB" i="1"/>
              <a:t>Virtual Training Environments = Trainingswelten</a:t>
            </a:r>
            <a:endParaRPr i="1"/>
          </a:p>
        </p:txBody>
      </p:sp>
      <p:sp>
        <p:nvSpPr>
          <p:cNvPr id="264" name="Google Shape;26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1218151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1"/>
              <a:t>Note:</a:t>
            </a:r>
            <a:endParaRPr/>
          </a:p>
          <a:p>
            <a:pPr marL="0" lvl="0" indent="0" algn="l" rtl="0">
              <a:spcBef>
                <a:spcPts val="0"/>
              </a:spcBef>
              <a:spcAft>
                <a:spcPts val="0"/>
              </a:spcAft>
              <a:buNone/>
            </a:pPr>
            <a:r>
              <a:rPr lang="en-GB" i="1"/>
              <a:t>The term “VLE of Exposition” is translated into English from the German article of Weise &amp; Zender (2017). The original term for VLEs of Exposition is “Expositionswelten”.</a:t>
            </a:r>
            <a:endParaRPr/>
          </a:p>
        </p:txBody>
      </p:sp>
      <p:sp>
        <p:nvSpPr>
          <p:cNvPr id="271" name="Google Shape;27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2374027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Provide the learners with some (maybe coloured) slips of paper where they can write down their examples of VR Learning Software/Apps. Give ideally one or two examples yourself so that the trainees know what to do. Give them a few minutes for this task and then continue with presenting the VLEs.</a:t>
            </a:r>
            <a:endParaRPr/>
          </a:p>
        </p:txBody>
      </p:sp>
      <p:sp>
        <p:nvSpPr>
          <p:cNvPr id="284" name="Google Shape;2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1979708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extLst>
      <p:ext uri="{BB962C8B-B14F-4D97-AF65-F5344CB8AC3E}">
        <p14:creationId xmlns:p14="http://schemas.microsoft.com/office/powerpoint/2010/main" val="2539714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5697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1589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272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1237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3783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473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0428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3500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Raise the question stated on the slide above in class.</a:t>
            </a:r>
            <a:endParaRPr/>
          </a:p>
        </p:txBody>
      </p:sp>
      <p:sp>
        <p:nvSpPr>
          <p:cNvPr id="352" name="Google Shape;35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extLst>
      <p:ext uri="{BB962C8B-B14F-4D97-AF65-F5344CB8AC3E}">
        <p14:creationId xmlns:p14="http://schemas.microsoft.com/office/powerpoint/2010/main" val="2641151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1"/>
              <a:t>For more info have a look at Christou (2010)!</a:t>
            </a:r>
            <a:endParaRPr i="1"/>
          </a:p>
        </p:txBody>
      </p:sp>
      <p:sp>
        <p:nvSpPr>
          <p:cNvPr id="360" name="Google Shape;36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extLst>
      <p:ext uri="{BB962C8B-B14F-4D97-AF65-F5344CB8AC3E}">
        <p14:creationId xmlns:p14="http://schemas.microsoft.com/office/powerpoint/2010/main" val="1823986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a:t>For more info have a look at Christou (2010).</a:t>
            </a: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Sherman, W. R., Craig, A. B. (2003). </a:t>
            </a:r>
            <a:r>
              <a:rPr lang="en-GB" sz="1200" b="0" i="1" u="none" strike="noStrike">
                <a:solidFill>
                  <a:schemeClr val="dk1"/>
                </a:solidFill>
                <a:latin typeface="Calibri"/>
                <a:ea typeface="Calibri"/>
                <a:cs typeface="Calibri"/>
                <a:sym typeface="Calibri"/>
              </a:rPr>
              <a:t>Understanding Virtual Reality: Interface, Application, and Design. </a:t>
            </a:r>
            <a:r>
              <a:rPr lang="en-GB" sz="1200" b="0" i="0" u="none" strike="noStrike">
                <a:solidFill>
                  <a:schemeClr val="dk1"/>
                </a:solidFill>
                <a:latin typeface="Calibri"/>
                <a:ea typeface="Calibri"/>
                <a:cs typeface="Calibri"/>
                <a:sym typeface="Calibri"/>
              </a:rPr>
              <a:t>San Francisco, CA: Morgan Kaufmann. </a:t>
            </a:r>
            <a:endParaRPr i="0"/>
          </a:p>
        </p:txBody>
      </p:sp>
      <p:sp>
        <p:nvSpPr>
          <p:cNvPr id="367" name="Google Shape;36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extLst>
      <p:ext uri="{BB962C8B-B14F-4D97-AF65-F5344CB8AC3E}">
        <p14:creationId xmlns:p14="http://schemas.microsoft.com/office/powerpoint/2010/main" val="2276935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8846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For this introductory exercise called „The target“ a flip chart with a target drawn on it and with the aspects for the self-assessment in the corners needs to pe prepared in advance. For help, have a look at the picture on the slide above!</a:t>
            </a:r>
            <a:endParaRPr/>
          </a:p>
          <a:p>
            <a:pPr marL="0" lvl="0" indent="0" algn="l" rtl="0">
              <a:spcBef>
                <a:spcPts val="0"/>
              </a:spcBef>
              <a:spcAft>
                <a:spcPts val="0"/>
              </a:spcAft>
              <a:buNone/>
            </a:pPr>
            <a:endParaRPr/>
          </a:p>
        </p:txBody>
      </p:sp>
      <p:sp>
        <p:nvSpPr>
          <p:cNvPr id="99" name="Google Shape;9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1534589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5652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1"/>
              <a:t>For more info have a look at Klampfer (2017) p. 17-18.</a:t>
            </a:r>
            <a:endParaRPr i="1"/>
          </a:p>
        </p:txBody>
      </p:sp>
      <p:sp>
        <p:nvSpPr>
          <p:cNvPr id="391" name="Google Shape;391;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extLst>
      <p:ext uri="{BB962C8B-B14F-4D97-AF65-F5344CB8AC3E}">
        <p14:creationId xmlns:p14="http://schemas.microsoft.com/office/powerpoint/2010/main" val="2720876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1) Ideally prepare a flipchart in advance with the different VLEs written on it.</a:t>
            </a:r>
            <a:endParaRPr/>
          </a:p>
          <a:p>
            <a:pPr marL="0" lvl="0" indent="0" algn="l" rtl="0">
              <a:spcBef>
                <a:spcPts val="0"/>
              </a:spcBef>
              <a:spcAft>
                <a:spcPts val="0"/>
              </a:spcAft>
              <a:buNone/>
            </a:pPr>
            <a:r>
              <a:rPr lang="en-GB" i="1" u="none"/>
              <a:t>The flip chart could be either organised like the slide above but alternatively also show the topic in form of a mind map having the term „Virtual Learning Environments“ located in the middle and  the different VLEs added on branches around of it.</a:t>
            </a:r>
            <a:endParaRPr/>
          </a:p>
          <a:p>
            <a:pPr marL="0" lvl="0" indent="0" algn="l" rtl="0">
              <a:spcBef>
                <a:spcPts val="0"/>
              </a:spcBef>
              <a:spcAft>
                <a:spcPts val="0"/>
              </a:spcAft>
              <a:buNone/>
            </a:pPr>
            <a:r>
              <a:rPr lang="en-GB" i="0" u="none"/>
              <a:t>2) Let the trainees pin their examples to or beneath the different VLEs.</a:t>
            </a:r>
            <a:endParaRPr/>
          </a:p>
          <a:p>
            <a:pPr marL="0" lvl="0" indent="0" algn="l" rtl="0">
              <a:spcBef>
                <a:spcPts val="0"/>
              </a:spcBef>
              <a:spcAft>
                <a:spcPts val="0"/>
              </a:spcAft>
              <a:buNone/>
            </a:pPr>
            <a:r>
              <a:rPr lang="en-GB" i="0" u="none"/>
              <a:t>3) Go through the examples and let the trainees explain their decisions.</a:t>
            </a:r>
            <a:endParaRPr/>
          </a:p>
          <a:p>
            <a:pPr marL="0" lvl="0" indent="0" algn="l" rtl="0">
              <a:spcBef>
                <a:spcPts val="0"/>
              </a:spcBef>
              <a:spcAft>
                <a:spcPts val="0"/>
              </a:spcAft>
              <a:buNone/>
            </a:pPr>
            <a:r>
              <a:rPr lang="en-GB" i="0" u="none"/>
              <a:t>4) </a:t>
            </a:r>
            <a:r>
              <a:rPr lang="en-GB" sz="1200">
                <a:solidFill>
                  <a:schemeClr val="dk1"/>
                </a:solidFill>
                <a:latin typeface="Calibri"/>
                <a:ea typeface="Calibri"/>
                <a:cs typeface="Calibri"/>
                <a:sym typeface="Calibri"/>
              </a:rPr>
              <a:t>Examples and reasons for decisions should then be discussed in class. </a:t>
            </a:r>
            <a:endParaRPr i="0" u="none"/>
          </a:p>
          <a:p>
            <a:pPr marL="0" lvl="0" indent="0" algn="l" rtl="0">
              <a:spcBef>
                <a:spcPts val="0"/>
              </a:spcBef>
              <a:spcAft>
                <a:spcPts val="0"/>
              </a:spcAft>
              <a:buNone/>
            </a:pPr>
            <a:endParaRPr i="0"/>
          </a:p>
          <a:p>
            <a:pPr marL="0" lvl="0" indent="0" algn="l" rtl="0">
              <a:spcBef>
                <a:spcPts val="0"/>
              </a:spcBef>
              <a:spcAft>
                <a:spcPts val="0"/>
              </a:spcAft>
              <a:buNone/>
            </a:pPr>
            <a:r>
              <a:rPr lang="en-GB" i="0"/>
              <a:t>Tip 1: Before this exercise, </a:t>
            </a:r>
            <a:r>
              <a:rPr lang="en-GB" sz="1200">
                <a:solidFill>
                  <a:schemeClr val="dk1"/>
                </a:solidFill>
                <a:latin typeface="Calibri"/>
                <a:ea typeface="Calibri"/>
                <a:cs typeface="Calibri"/>
                <a:sym typeface="Calibri"/>
              </a:rPr>
              <a:t>summarizes together with the trainees the core points heard about the VLEs. </a:t>
            </a:r>
            <a:endParaRPr i="0"/>
          </a:p>
          <a:p>
            <a:pPr marL="0" lvl="0" indent="0" algn="l" rtl="0">
              <a:spcBef>
                <a:spcPts val="0"/>
              </a:spcBef>
              <a:spcAft>
                <a:spcPts val="0"/>
              </a:spcAft>
              <a:buNone/>
            </a:pPr>
            <a:r>
              <a:rPr lang="en-GB"/>
              <a:t>Tip 2: Prepare some examples in advance in case the trainees don‘t know any examples on their own!</a:t>
            </a:r>
            <a:endParaRPr/>
          </a:p>
          <a:p>
            <a:pPr marL="0" lvl="0" indent="0" algn="l" rtl="0">
              <a:spcBef>
                <a:spcPts val="0"/>
              </a:spcBef>
              <a:spcAft>
                <a:spcPts val="0"/>
              </a:spcAft>
              <a:buNone/>
            </a:pPr>
            <a:endParaRPr/>
          </a:p>
        </p:txBody>
      </p:sp>
      <p:sp>
        <p:nvSpPr>
          <p:cNvPr id="398" name="Google Shape;39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extLst>
      <p:ext uri="{BB962C8B-B14F-4D97-AF65-F5344CB8AC3E}">
        <p14:creationId xmlns:p14="http://schemas.microsoft.com/office/powerpoint/2010/main" val="371969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Explanatory info:</a:t>
            </a:r>
            <a:endParaRPr/>
          </a:p>
          <a:p>
            <a:pPr marL="0" lvl="0" indent="0" algn="l" rtl="0">
              <a:spcBef>
                <a:spcPts val="0"/>
              </a:spcBef>
              <a:spcAft>
                <a:spcPts val="0"/>
              </a:spcAft>
              <a:buNone/>
            </a:pPr>
            <a:r>
              <a:rPr lang="en-GB"/>
              <a:t>&gt;The decision which VLEs should be used for one’s educational contexts depends on the learning contents as well as on the learning objectives which should be achieved.</a:t>
            </a:r>
            <a:endParaRPr/>
          </a:p>
          <a:p>
            <a:pPr marL="0" lvl="0" indent="0" algn="l" rtl="0">
              <a:spcBef>
                <a:spcPts val="0"/>
              </a:spcBef>
              <a:spcAft>
                <a:spcPts val="0"/>
              </a:spcAft>
              <a:buNone/>
            </a:pPr>
            <a:r>
              <a:rPr lang="en-GB"/>
              <a:t>&gt;Further has to be considered that not every hardware allows the same degree of interaction. E.g. training simulations with a Smartphone-based VR Hardware will be more limited in interaction than training simulations with a PC-based VR Hardware.</a:t>
            </a:r>
            <a:endParaRPr/>
          </a:p>
        </p:txBody>
      </p:sp>
      <p:sp>
        <p:nvSpPr>
          <p:cNvPr id="411" name="Google Shape;411;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extLst>
      <p:ext uri="{BB962C8B-B14F-4D97-AF65-F5344CB8AC3E}">
        <p14:creationId xmlns:p14="http://schemas.microsoft.com/office/powerpoint/2010/main" val="8965840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i="1"/>
              <a:t>Additional info: VR can be the ideal tool to enhance knowledge acquisition, but can‘t impart social competences like face-to-face settings (see Zobel, Werning, Metzger, &amp; Thomas 2018).</a:t>
            </a:r>
            <a:endParaRPr sz="1200" i="1"/>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Zobel, B., Werning, S., Metzger, D., &amp; Thomas, O. (2018). Augmented und Virtual Reality. Stand der Technik, Nutzenpotenziale und Einsatzgebiete. In C. d. Witt, &amp; C. Gloerfeld (Eds.), Handbuch Mobile Learning (pp. 101-123). Wiesbaden: Springer VS. </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endParaRPr sz="1200"/>
          </a:p>
        </p:txBody>
      </p:sp>
      <p:sp>
        <p:nvSpPr>
          <p:cNvPr id="418" name="Google Shape;41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extLst>
      <p:ext uri="{BB962C8B-B14F-4D97-AF65-F5344CB8AC3E}">
        <p14:creationId xmlns:p14="http://schemas.microsoft.com/office/powerpoint/2010/main" val="340865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i="1"/>
              <a:t>For more info have a look at chapter 2.1.7 of the Viral Skills Compendium.</a:t>
            </a:r>
            <a:endParaRPr sz="1200" i="1"/>
          </a:p>
        </p:txBody>
      </p:sp>
      <p:sp>
        <p:nvSpPr>
          <p:cNvPr id="425" name="Google Shape;425;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extLst>
      <p:ext uri="{BB962C8B-B14F-4D97-AF65-F5344CB8AC3E}">
        <p14:creationId xmlns:p14="http://schemas.microsoft.com/office/powerpoint/2010/main" val="521263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i="1"/>
              <a:t>For more info have a look at chapter 2.1.7 of the Viral Skills Compendium.</a:t>
            </a:r>
            <a:endParaRPr sz="1200" i="1"/>
          </a:p>
          <a:p>
            <a:pPr marL="0" lvl="0" indent="0" algn="l" rtl="0">
              <a:spcBef>
                <a:spcPts val="0"/>
              </a:spcBef>
              <a:spcAft>
                <a:spcPts val="0"/>
              </a:spcAft>
              <a:buNone/>
            </a:pPr>
            <a:endParaRPr sz="1200" i="1"/>
          </a:p>
          <a:p>
            <a:pPr marL="0" lvl="0" indent="0" algn="l" rtl="0">
              <a:spcBef>
                <a:spcPts val="0"/>
              </a:spcBef>
              <a:spcAft>
                <a:spcPts val="0"/>
              </a:spcAft>
              <a:buNone/>
            </a:pPr>
            <a:endParaRPr sz="1200" i="1"/>
          </a:p>
        </p:txBody>
      </p:sp>
      <p:sp>
        <p:nvSpPr>
          <p:cNvPr id="432" name="Google Shape;43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extLst>
      <p:ext uri="{BB962C8B-B14F-4D97-AF65-F5344CB8AC3E}">
        <p14:creationId xmlns:p14="http://schemas.microsoft.com/office/powerpoint/2010/main" val="1876240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070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a:t>Additional info: Most of the propositions of Winn &amp; Jackson (1999) are still highly topical.</a:t>
            </a:r>
            <a:endParaRPr i="0"/>
          </a:p>
          <a:p>
            <a:pPr marL="0" lvl="0" indent="0" algn="l" rtl="0">
              <a:spcBef>
                <a:spcPts val="0"/>
              </a:spcBef>
              <a:spcAft>
                <a:spcPts val="0"/>
              </a:spcAft>
              <a:buNone/>
            </a:pPr>
            <a:endParaRPr i="1"/>
          </a:p>
          <a:p>
            <a:pPr marL="0" lvl="0" indent="0" algn="l" rtl="0">
              <a:spcBef>
                <a:spcPts val="0"/>
              </a:spcBef>
              <a:spcAft>
                <a:spcPts val="0"/>
              </a:spcAft>
              <a:buNone/>
            </a:pPr>
            <a:r>
              <a:rPr lang="en-GB" i="1"/>
              <a:t>For more info have a look at the introduction of chapter 2 &amp; 2.1 of the Viral Skills Compendium!</a:t>
            </a:r>
            <a:endParaRPr i="1"/>
          </a:p>
        </p:txBody>
      </p:sp>
      <p:sp>
        <p:nvSpPr>
          <p:cNvPr id="445" name="Google Shape;445;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48</a:t>
            </a:fld>
            <a:endParaRPr/>
          </a:p>
        </p:txBody>
      </p:sp>
    </p:spTree>
    <p:extLst>
      <p:ext uri="{BB962C8B-B14F-4D97-AF65-F5344CB8AC3E}">
        <p14:creationId xmlns:p14="http://schemas.microsoft.com/office/powerpoint/2010/main" val="3216641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a:t>For more info have a look at chapter 2.1.1 of the Viral Skills Compendium!</a:t>
            </a:r>
            <a:endParaRPr i="1"/>
          </a:p>
          <a:p>
            <a:pPr marL="0" lvl="0" indent="0" algn="l" rtl="0">
              <a:spcBef>
                <a:spcPts val="0"/>
              </a:spcBef>
              <a:spcAft>
                <a:spcPts val="0"/>
              </a:spcAft>
              <a:buNone/>
            </a:pPr>
            <a:endParaRPr/>
          </a:p>
        </p:txBody>
      </p:sp>
      <p:sp>
        <p:nvSpPr>
          <p:cNvPr id="452" name="Google Shape;452;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extLst>
      <p:ext uri="{BB962C8B-B14F-4D97-AF65-F5344CB8AC3E}">
        <p14:creationId xmlns:p14="http://schemas.microsoft.com/office/powerpoint/2010/main" val="935287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For this exercise provide each trainee with four sticky dots and ask them to assess themselves in terms of the questions raised on the slide above.</a:t>
            </a:r>
            <a:endParaRPr/>
          </a:p>
          <a:p>
            <a:pPr marL="0" lvl="0" indent="0" algn="l" rtl="0">
              <a:spcBef>
                <a:spcPts val="0"/>
              </a:spcBef>
              <a:spcAft>
                <a:spcPts val="0"/>
              </a:spcAft>
              <a:buNone/>
            </a:pPr>
            <a:r>
              <a:rPr lang="en-GB"/>
              <a:t>In order to visualize their assessment, ask them to locate their dots on the flip chart prepared. Each trainee should stick one dot in each quarter of the target indicating their amount of knowledge about the aspects stated. In this context, dots located in the middle of the target indicate that the trainee already knows a lot about this aspect. In contrast, dots located on the outer ring indicate little or nearly no knowledge about the aspects at stake.</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This exercise will be repeated at the end of the unit to check if the existing knowledge has increased.</a:t>
            </a:r>
            <a:endParaRPr/>
          </a:p>
          <a:p>
            <a:pPr marL="0" lvl="0" indent="0" algn="l" rtl="0">
              <a:spcBef>
                <a:spcPts val="0"/>
              </a:spcBef>
              <a:spcAft>
                <a:spcPts val="0"/>
              </a:spcAft>
              <a:buNone/>
            </a:pPr>
            <a:endParaRPr/>
          </a:p>
          <a:p>
            <a:pPr marL="0" lvl="0" indent="0" algn="l" rtl="0">
              <a:spcBef>
                <a:spcPts val="0"/>
              </a:spcBef>
              <a:spcAft>
                <a:spcPts val="0"/>
              </a:spcAft>
              <a:buNone/>
            </a:pPr>
            <a:r>
              <a:rPr lang="en-GB"/>
              <a:t>If desired, you can also change the question or add further aspects of your interest.</a:t>
            </a:r>
            <a:endParaRPr/>
          </a:p>
          <a:p>
            <a:pPr marL="0" lvl="0" indent="0" algn="l" rtl="0">
              <a:spcBef>
                <a:spcPts val="0"/>
              </a:spcBef>
              <a:spcAft>
                <a:spcPts val="0"/>
              </a:spcAft>
              <a:buNone/>
            </a:pPr>
            <a:endParaRPr/>
          </a:p>
          <a:p>
            <a:pPr marL="0" lvl="0" indent="0" algn="l" rtl="0">
              <a:spcBef>
                <a:spcPts val="0"/>
              </a:spcBef>
              <a:spcAft>
                <a:spcPts val="0"/>
              </a:spcAft>
              <a:buNone/>
            </a:pPr>
            <a:r>
              <a:rPr lang="en-GB" i="1"/>
              <a:t>Note: The original method is called “Die Zielscheibe” in German. Have look at erwachsenenbildung.at (2016).</a:t>
            </a:r>
            <a:endParaRPr i="1"/>
          </a:p>
        </p:txBody>
      </p:sp>
      <p:sp>
        <p:nvSpPr>
          <p:cNvPr id="107" name="Google Shape;1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23433885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a:t>For more info have a look at chapter 2.1.2 of the Viral Skills Compendium!</a:t>
            </a:r>
            <a:endParaRPr i="1"/>
          </a:p>
          <a:p>
            <a:pPr marL="0" lvl="0" indent="0" algn="l" rtl="0">
              <a:spcBef>
                <a:spcPts val="0"/>
              </a:spcBef>
              <a:spcAft>
                <a:spcPts val="0"/>
              </a:spcAft>
              <a:buNone/>
            </a:pPr>
            <a:endParaRPr/>
          </a:p>
        </p:txBody>
      </p:sp>
      <p:sp>
        <p:nvSpPr>
          <p:cNvPr id="459" name="Google Shape;45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50</a:t>
            </a:fld>
            <a:endParaRPr/>
          </a:p>
        </p:txBody>
      </p:sp>
    </p:spTree>
    <p:extLst>
      <p:ext uri="{BB962C8B-B14F-4D97-AF65-F5344CB8AC3E}">
        <p14:creationId xmlns:p14="http://schemas.microsoft.com/office/powerpoint/2010/main" val="10715187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a:t>For more info have a look at chapter 2.1.2 of the Viral Skills Compendium!</a:t>
            </a:r>
            <a:endParaRPr i="1"/>
          </a:p>
          <a:p>
            <a:pPr marL="0" lvl="0" indent="0" algn="l" rtl="0">
              <a:spcBef>
                <a:spcPts val="0"/>
              </a:spcBef>
              <a:spcAft>
                <a:spcPts val="0"/>
              </a:spcAft>
              <a:buNone/>
            </a:pPr>
            <a:endParaRPr/>
          </a:p>
        </p:txBody>
      </p:sp>
      <p:sp>
        <p:nvSpPr>
          <p:cNvPr id="466" name="Google Shape;46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51</a:t>
            </a:fld>
            <a:endParaRPr/>
          </a:p>
        </p:txBody>
      </p:sp>
    </p:spTree>
    <p:extLst>
      <p:ext uri="{BB962C8B-B14F-4D97-AF65-F5344CB8AC3E}">
        <p14:creationId xmlns:p14="http://schemas.microsoft.com/office/powerpoint/2010/main" val="32258698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11023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a:t>For more info about VR &amp; Adult Training have a look at chapter 2.1.2 and chapter 2.1.3 of the Viral Skills Compendium!</a:t>
            </a:r>
            <a:endParaRPr i="1"/>
          </a:p>
          <a:p>
            <a:pPr marL="0" lvl="0" indent="0" algn="l" rtl="0">
              <a:spcBef>
                <a:spcPts val="0"/>
              </a:spcBef>
              <a:spcAft>
                <a:spcPts val="0"/>
              </a:spcAft>
              <a:buNone/>
            </a:pPr>
            <a:endParaRPr/>
          </a:p>
        </p:txBody>
      </p:sp>
      <p:sp>
        <p:nvSpPr>
          <p:cNvPr id="479" name="Google Shape;479;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53</a:t>
            </a:fld>
            <a:endParaRPr/>
          </a:p>
        </p:txBody>
      </p:sp>
    </p:spTree>
    <p:extLst>
      <p:ext uri="{BB962C8B-B14F-4D97-AF65-F5344CB8AC3E}">
        <p14:creationId xmlns:p14="http://schemas.microsoft.com/office/powerpoint/2010/main" val="41797845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Summarizes together with the trainees the key points of the whole unit by answering and discussing the question stated above.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Before starting the evaluation and feedback exercise (see next slide), ask for open questions!</a:t>
            </a:r>
            <a:endParaRPr/>
          </a:p>
        </p:txBody>
      </p:sp>
      <p:sp>
        <p:nvSpPr>
          <p:cNvPr id="533" name="Google Shape;533;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54</a:t>
            </a:fld>
            <a:endParaRPr/>
          </a:p>
        </p:txBody>
      </p:sp>
    </p:spTree>
    <p:extLst>
      <p:ext uri="{BB962C8B-B14F-4D97-AF65-F5344CB8AC3E}">
        <p14:creationId xmlns:p14="http://schemas.microsoft.com/office/powerpoint/2010/main" val="13485501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a:t>Text: Regarding VR training in the military sector VR provides a safe training environment for role playing and for training operations.</a:t>
            </a:r>
            <a:endParaRPr/>
          </a:p>
          <a:p>
            <a:pPr marL="0" lvl="0" indent="0" algn="l" rtl="0">
              <a:spcBef>
                <a:spcPts val="0"/>
              </a:spcBef>
              <a:spcAft>
                <a:spcPts val="0"/>
              </a:spcAft>
              <a:buNone/>
            </a:pPr>
            <a:endParaRPr i="0"/>
          </a:p>
          <a:p>
            <a:pPr marL="0" lvl="0" indent="0" algn="l" rtl="0">
              <a:spcBef>
                <a:spcPts val="0"/>
              </a:spcBef>
              <a:spcAft>
                <a:spcPts val="0"/>
              </a:spcAft>
              <a:buNone/>
            </a:pPr>
            <a:r>
              <a:rPr lang="en-GB" i="1"/>
              <a:t>In this context you could show the following video (or parts of it) which is about the “Dismounted Soldier Training System“ which was in 2012 one of the most advanced military training systems and demonstrates the potential of VR in the military sector: </a:t>
            </a:r>
            <a:r>
              <a:rPr lang="en-GB" i="1" u="sng">
                <a:solidFill>
                  <a:schemeClr val="hlink"/>
                </a:solidFill>
                <a:hlinkClick r:id="rId3"/>
              </a:rPr>
              <a:t>https://www.youtube.com/watch?v=NND7Hk5fYdI</a:t>
            </a:r>
            <a:r>
              <a:rPr lang="en-GB" i="1"/>
              <a:t> </a:t>
            </a:r>
            <a:endParaRPr/>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GB"/>
              <a:t>Alternative or additional suggestions:</a:t>
            </a:r>
            <a:endParaRPr/>
          </a:p>
          <a:p>
            <a:pPr marL="0" marR="0" lvl="0" indent="0" algn="l" rtl="0">
              <a:lnSpc>
                <a:spcPct val="100000"/>
              </a:lnSpc>
              <a:spcBef>
                <a:spcPts val="0"/>
              </a:spcBef>
              <a:spcAft>
                <a:spcPts val="0"/>
              </a:spcAft>
              <a:buClr>
                <a:schemeClr val="dk1"/>
              </a:buClr>
              <a:buSzPts val="1200"/>
              <a:buFont typeface="Calibri"/>
              <a:buNone/>
            </a:pPr>
            <a:r>
              <a:rPr lang="en-GB" sz="1200" b="0" i="1">
                <a:solidFill>
                  <a:schemeClr val="dk1"/>
                </a:solidFill>
                <a:latin typeface="Calibri"/>
                <a:ea typeface="Calibri"/>
                <a:cs typeface="Calibri"/>
                <a:sym typeface="Calibri"/>
              </a:rPr>
              <a:t>&gt;Virtual Reality: The Future Of Military Training (2016) (first 3 ½ min) 🡪Mixed Reality: </a:t>
            </a:r>
            <a:r>
              <a:rPr lang="en-GB" i="1" u="sng">
                <a:solidFill>
                  <a:schemeClr val="hlink"/>
                </a:solidFill>
                <a:hlinkClick r:id="rId4"/>
              </a:rPr>
              <a:t>https://www.youtube.com/watch?v=i6pEbpNM1Q4</a:t>
            </a:r>
            <a:endParaRPr sz="1200" b="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1">
                <a:solidFill>
                  <a:schemeClr val="dk1"/>
                </a:solidFill>
                <a:latin typeface="Calibri"/>
                <a:ea typeface="Calibri"/>
                <a:cs typeface="Calibri"/>
                <a:sym typeface="Calibri"/>
              </a:rPr>
              <a:t>&gt;NYPD using VR to train for active shootings and real-life scenarios (2019) (~5 min): </a:t>
            </a:r>
            <a:r>
              <a:rPr lang="en-GB" i="1" u="sng">
                <a:solidFill>
                  <a:schemeClr val="hlink"/>
                </a:solidFill>
                <a:hlinkClick r:id="rId5"/>
              </a:rPr>
              <a:t>https://www.youtube.com/watch?v=VZyhQZSTIGQ</a:t>
            </a:r>
            <a:endParaRPr i="1"/>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GB" i="1"/>
              <a:t>For more info about VR &amp; Adult Training have a look at chapter 2.1.2 and chapter 2.1.3 of the Viral Skills Compendium!</a:t>
            </a:r>
            <a:endParaRPr/>
          </a:p>
          <a:p>
            <a:pPr marL="0" lvl="0" indent="0" algn="l" rtl="0">
              <a:spcBef>
                <a:spcPts val="0"/>
              </a:spcBef>
              <a:spcAft>
                <a:spcPts val="0"/>
              </a:spcAft>
              <a:buNone/>
            </a:pPr>
            <a:endParaRPr/>
          </a:p>
        </p:txBody>
      </p:sp>
      <p:sp>
        <p:nvSpPr>
          <p:cNvPr id="498" name="Google Shape;498;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55</a:t>
            </a:fld>
            <a:endParaRPr/>
          </a:p>
        </p:txBody>
      </p:sp>
    </p:spTree>
    <p:extLst>
      <p:ext uri="{BB962C8B-B14F-4D97-AF65-F5344CB8AC3E}">
        <p14:creationId xmlns:p14="http://schemas.microsoft.com/office/powerpoint/2010/main" val="19472680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0"/>
              <a:t>Text: Regarding transportation VR provides a safe training environment e.g. for flight simulations (which is often connected with the military sector), but also for driving simulations.</a:t>
            </a:r>
            <a:endParaRPr/>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GB" i="1"/>
              <a:t>For more info about VR &amp; Adult Training have a look at chapter 2.1.2 and chapter 2.1.3 of the Viral Skills Compendium!</a:t>
            </a:r>
            <a:endParaRPr i="1"/>
          </a:p>
          <a:p>
            <a:pPr marL="0" lvl="0" indent="0" algn="l" rtl="0">
              <a:spcBef>
                <a:spcPts val="0"/>
              </a:spcBef>
              <a:spcAft>
                <a:spcPts val="0"/>
              </a:spcAft>
              <a:buNone/>
            </a:pPr>
            <a:endParaRPr/>
          </a:p>
        </p:txBody>
      </p:sp>
      <p:sp>
        <p:nvSpPr>
          <p:cNvPr id="505" name="Google Shape;505;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56</a:t>
            </a:fld>
            <a:endParaRPr/>
          </a:p>
        </p:txBody>
      </p:sp>
    </p:spTree>
    <p:extLst>
      <p:ext uri="{BB962C8B-B14F-4D97-AF65-F5344CB8AC3E}">
        <p14:creationId xmlns:p14="http://schemas.microsoft.com/office/powerpoint/2010/main" val="28886720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Text:</a:t>
            </a:r>
            <a:endParaRPr/>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VR has been widely used at very different levels. Starting from nurse education in a collaborative immersive system, medical training in a virtual hospital, simulation of surgical procedures and training with expensive instruments like endoscopes. In this context, one of VR’s potential lies in the replay function. It allows VR-training situations to be repeated as often as required and this even without risks to patients or damaging medical tools.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GB" sz="1200" b="0" i="1" u="none" strike="noStrike">
                <a:solidFill>
                  <a:schemeClr val="dk1"/>
                </a:solidFill>
                <a:latin typeface="Calibri"/>
                <a:ea typeface="Calibri"/>
                <a:cs typeface="Calibri"/>
                <a:sym typeface="Calibri"/>
              </a:rPr>
              <a:t>For more insight how VR for medical training could look like, the following video or an excerpt of it could be shown: </a:t>
            </a:r>
            <a:r>
              <a:rPr lang="en-GB" i="1" u="sng">
                <a:solidFill>
                  <a:schemeClr val="hlink"/>
                </a:solidFill>
                <a:hlinkClick r:id="rId3"/>
              </a:rPr>
              <a:t>https://www.youtube.com/watch?v=LcD1VgOljLg</a:t>
            </a:r>
            <a:endParaRPr i="1"/>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i="1"/>
              <a:t>For more info about VR &amp; Adult Training have a look at chapter 2.1.2 and chapter 2.1.3 of the Viral Skills Compendium!</a:t>
            </a:r>
            <a:endParaRPr i="1"/>
          </a:p>
          <a:p>
            <a:pPr marL="0" lvl="0" indent="0" algn="l" rtl="0">
              <a:spcBef>
                <a:spcPts val="0"/>
              </a:spcBef>
              <a:spcAft>
                <a:spcPts val="0"/>
              </a:spcAft>
              <a:buNone/>
            </a:pPr>
            <a:endParaRPr/>
          </a:p>
        </p:txBody>
      </p:sp>
      <p:sp>
        <p:nvSpPr>
          <p:cNvPr id="516" name="Google Shape;51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57</a:t>
            </a:fld>
            <a:endParaRPr/>
          </a:p>
        </p:txBody>
      </p:sp>
    </p:spTree>
    <p:extLst>
      <p:ext uri="{BB962C8B-B14F-4D97-AF65-F5344CB8AC3E}">
        <p14:creationId xmlns:p14="http://schemas.microsoft.com/office/powerpoint/2010/main" val="6124831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Text:</a:t>
            </a:r>
            <a:endParaRPr/>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Regarding industrial training VR supports learning to operate, maintain or repair unavailable machines and equipment as well as training of situations, where conventional on-the-job learning is impossible due to both the risks from accidents and damaging tools. Consequently, VR allows even training and rehearsal of emergency situations and skill acquisition of hazardous tasks. </a:t>
            </a:r>
            <a:endParaRPr u="sng">
              <a:solidFill>
                <a:schemeClr val="hlink"/>
              </a:solidFill>
              <a:hlinkClick r:id="rId3"/>
            </a:endParaRPr>
          </a:p>
          <a:p>
            <a:pPr marL="0" lvl="0" indent="0" algn="l" rtl="0">
              <a:spcBef>
                <a:spcPts val="0"/>
              </a:spcBef>
              <a:spcAft>
                <a:spcPts val="0"/>
              </a:spcAft>
              <a:buNone/>
            </a:pPr>
            <a:endParaRPr u="sng">
              <a:solidFill>
                <a:schemeClr val="hlink"/>
              </a:solidFill>
              <a:hlinkClick r:id="rId3"/>
            </a:endParaRPr>
          </a:p>
          <a:p>
            <a:pPr marL="0" lvl="0" indent="0" algn="l" rtl="0">
              <a:spcBef>
                <a:spcPts val="0"/>
              </a:spcBef>
              <a:spcAft>
                <a:spcPts val="0"/>
              </a:spcAft>
              <a:buNone/>
            </a:pPr>
            <a:r>
              <a:rPr lang="en-GB" sz="1200" b="0" i="1" u="none" strike="noStrike">
                <a:solidFill>
                  <a:schemeClr val="dk1"/>
                </a:solidFill>
                <a:latin typeface="Calibri"/>
                <a:ea typeface="Calibri"/>
                <a:cs typeface="Calibri"/>
                <a:sym typeface="Calibri"/>
              </a:rPr>
              <a:t>For more insight into the potentials of VR for training workers, the following video or an excerpt of it could be shown. Focus is laid on safety training for workers: </a:t>
            </a:r>
            <a:r>
              <a:rPr lang="en-GB" u="sng">
                <a:solidFill>
                  <a:schemeClr val="hlink"/>
                </a:solidFill>
                <a:hlinkClick r:id="rId3"/>
              </a:rPr>
              <a:t>https://www.youtube.com/watch?v=Rnk_akgSjqg</a:t>
            </a:r>
            <a:endParaRPr/>
          </a:p>
          <a:p>
            <a:pPr marL="0" lvl="0" indent="0" algn="l" rtl="0">
              <a:spcBef>
                <a:spcPts val="0"/>
              </a:spcBef>
              <a:spcAft>
                <a:spcPts val="0"/>
              </a:spcAft>
              <a:buNone/>
            </a:pPr>
            <a:endParaRPr/>
          </a:p>
          <a:p>
            <a:pPr marL="0" lvl="0" indent="0" algn="l" rtl="0">
              <a:spcBef>
                <a:spcPts val="0"/>
              </a:spcBef>
              <a:spcAft>
                <a:spcPts val="0"/>
              </a:spcAft>
              <a:buNone/>
            </a:pPr>
            <a:r>
              <a:rPr lang="en-GB"/>
              <a:t>Alternative or additional suggestions:</a:t>
            </a:r>
            <a:endParaRPr/>
          </a:p>
          <a:p>
            <a:pPr marL="0" lvl="0" indent="0" algn="l" rtl="0">
              <a:spcBef>
                <a:spcPts val="0"/>
              </a:spcBef>
              <a:spcAft>
                <a:spcPts val="0"/>
              </a:spcAft>
              <a:buNone/>
            </a:pPr>
            <a:r>
              <a:rPr lang="en-GB" i="1"/>
              <a:t>The following video can provide an insight how a motor maintenance training could look like in VR: </a:t>
            </a:r>
            <a:r>
              <a:rPr lang="en-GB" i="1" u="sng">
                <a:solidFill>
                  <a:schemeClr val="hlink"/>
                </a:solidFill>
                <a:hlinkClick r:id="rId4"/>
              </a:rPr>
              <a:t>https://www.youtube.com/watch?v=dq2RSlslQcU</a:t>
            </a:r>
            <a:endParaRPr/>
          </a:p>
          <a:p>
            <a:pPr marL="0" lvl="0" indent="0" algn="l" rtl="0">
              <a:spcBef>
                <a:spcPts val="0"/>
              </a:spcBef>
              <a:spcAft>
                <a:spcPts val="0"/>
              </a:spcAft>
              <a:buNone/>
            </a:pPr>
            <a:r>
              <a:rPr lang="en-GB" i="1"/>
              <a:t>The following video can provide an insight how a „High Voltage Switching Training“ could look like in VR: </a:t>
            </a:r>
            <a:r>
              <a:rPr lang="en-GB" i="1" u="sng">
                <a:solidFill>
                  <a:schemeClr val="hlink"/>
                </a:solidFill>
                <a:hlinkClick r:id="rId5"/>
              </a:rPr>
              <a:t>https://www.youtube.com/watch?v=awSyBOOh99s</a:t>
            </a:r>
            <a:endParaRPr i="1"/>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i="1"/>
              <a:t>For more info about VR &amp; Adult Training have a look at chapter 2.1.2 and chapter 2.1.3 of the Viral Skills Compendium!</a:t>
            </a:r>
            <a:endParaRPr i="1"/>
          </a:p>
          <a:p>
            <a:pPr marL="0" lvl="0" indent="0" algn="l" rtl="0">
              <a:spcBef>
                <a:spcPts val="0"/>
              </a:spcBef>
              <a:spcAft>
                <a:spcPts val="0"/>
              </a:spcAft>
              <a:buNone/>
            </a:pPr>
            <a:endParaRPr/>
          </a:p>
        </p:txBody>
      </p:sp>
      <p:sp>
        <p:nvSpPr>
          <p:cNvPr id="524" name="Google Shape;52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58</a:t>
            </a:fld>
            <a:endParaRPr/>
          </a:p>
        </p:txBody>
      </p:sp>
    </p:spTree>
    <p:extLst>
      <p:ext uri="{BB962C8B-B14F-4D97-AF65-F5344CB8AC3E}">
        <p14:creationId xmlns:p14="http://schemas.microsoft.com/office/powerpoint/2010/main" val="39014268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7842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8441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For this </a:t>
            </a:r>
            <a:r>
              <a:rPr lang="en-GB" b="1"/>
              <a:t>final exercise</a:t>
            </a:r>
            <a:r>
              <a:rPr lang="en-GB"/>
              <a:t> provide again a flip chart with a target drawn on it and with the aspects for the </a:t>
            </a:r>
            <a:r>
              <a:rPr lang="en-GB" b="1"/>
              <a:t>self-assessment</a:t>
            </a:r>
            <a:r>
              <a:rPr lang="en-GB"/>
              <a:t> in the corners as you already did for the introductory exercise.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GB"/>
              <a:t>Provide each trainee again with four sticky dots and ask them again now at the end of unit 2 to assess themselves in terms of the questions raised on the slide above. </a:t>
            </a:r>
            <a:endParaRPr/>
          </a:p>
          <a:p>
            <a:pPr marL="0" lvl="0" indent="0" algn="l" rtl="0">
              <a:spcBef>
                <a:spcPts val="0"/>
              </a:spcBef>
              <a:spcAft>
                <a:spcPts val="0"/>
              </a:spcAft>
              <a:buNone/>
            </a:pPr>
            <a:r>
              <a:rPr lang="en-GB" i="1"/>
              <a:t>(For a more detailed description of the exercise have again a look at the notes under the slide called „Introductory Exercise: Self-Assessment“ at the beginning of the ppp!)</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a:t>The results of this exercise could then be compared with the results of the introductory exercise to get an impression of the growth in knowledge. </a:t>
            </a:r>
            <a:r>
              <a:rPr lang="en-GB" sz="1200">
                <a:solidFill>
                  <a:schemeClr val="dk1"/>
                </a:solidFill>
                <a:latin typeface="Calibri"/>
                <a:ea typeface="Calibri"/>
                <a:cs typeface="Calibri"/>
                <a:sym typeface="Calibri"/>
              </a:rPr>
              <a:t>When necessary, results can be discussed in class.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Additionally, provide each trainee with a </a:t>
            </a:r>
            <a:r>
              <a:rPr lang="en-GB" sz="1200" b="1">
                <a:solidFill>
                  <a:schemeClr val="dk1"/>
                </a:solidFill>
                <a:latin typeface="Calibri"/>
                <a:ea typeface="Calibri"/>
                <a:cs typeface="Calibri"/>
                <a:sym typeface="Calibri"/>
              </a:rPr>
              <a:t>slip of paper </a:t>
            </a:r>
            <a:r>
              <a:rPr lang="en-GB" sz="1200">
                <a:solidFill>
                  <a:schemeClr val="dk1"/>
                </a:solidFill>
                <a:latin typeface="Calibri"/>
                <a:ea typeface="Calibri"/>
                <a:cs typeface="Calibri"/>
                <a:sym typeface="Calibri"/>
              </a:rPr>
              <a:t>with another target on it. Instead of a self-assessment this target should be used </a:t>
            </a:r>
            <a:r>
              <a:rPr lang="en-GB" sz="1200" b="1">
                <a:solidFill>
                  <a:schemeClr val="dk1"/>
                </a:solidFill>
                <a:latin typeface="Calibri"/>
                <a:ea typeface="Calibri"/>
                <a:cs typeface="Calibri"/>
                <a:sym typeface="Calibri"/>
              </a:rPr>
              <a:t>to evaluate Unit 2 </a:t>
            </a:r>
            <a:r>
              <a:rPr lang="en-GB" sz="1200" b="0">
                <a:solidFill>
                  <a:schemeClr val="dk1"/>
                </a:solidFill>
                <a:latin typeface="Calibri"/>
                <a:ea typeface="Calibri"/>
                <a:cs typeface="Calibri"/>
                <a:sym typeface="Calibri"/>
              </a:rPr>
              <a:t>(see next slide).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i="1"/>
              <a:t>Note: The original method is called “Die Zielscheibe” in German. Have look at erwachsenenbildung.at (2016).</a:t>
            </a:r>
            <a:endParaRPr i="1"/>
          </a:p>
        </p:txBody>
      </p:sp>
      <p:sp>
        <p:nvSpPr>
          <p:cNvPr id="546" name="Google Shape;546;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60</a:t>
            </a:fld>
            <a:endParaRPr/>
          </a:p>
        </p:txBody>
      </p:sp>
    </p:spTree>
    <p:extLst>
      <p:ext uri="{BB962C8B-B14F-4D97-AF65-F5344CB8AC3E}">
        <p14:creationId xmlns:p14="http://schemas.microsoft.com/office/powerpoint/2010/main" val="1084912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Last but not least, trainees could be asked to assess the course module Unit 2 by particularly evaluating aspects like: didactical methods used, the trainer’s performance, the content addressed and time-management.  These are the aspects which should be written in the corners of the target on the slip of paper (see slide above). Instead of sticking a dot on this paper trainees could draw one dot in each quarter.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For </a:t>
            </a:r>
            <a:r>
              <a:rPr lang="en-GB" sz="1200" b="1">
                <a:solidFill>
                  <a:schemeClr val="dk1"/>
                </a:solidFill>
                <a:latin typeface="Calibri"/>
                <a:ea typeface="Calibri"/>
                <a:cs typeface="Calibri"/>
                <a:sym typeface="Calibri"/>
              </a:rPr>
              <a:t>further feedback </a:t>
            </a:r>
            <a:r>
              <a:rPr lang="en-GB" sz="1200">
                <a:solidFill>
                  <a:schemeClr val="dk1"/>
                </a:solidFill>
                <a:latin typeface="Calibri"/>
                <a:ea typeface="Calibri"/>
                <a:cs typeface="Calibri"/>
                <a:sym typeface="Calibri"/>
              </a:rPr>
              <a:t>trainees could be asked to use the backside of the paper. The slips of paper are then collected by the trainer. If desired, trainees can also give directly feedback to the trainer.</a:t>
            </a:r>
            <a:endParaRPr/>
          </a:p>
        </p:txBody>
      </p:sp>
      <p:sp>
        <p:nvSpPr>
          <p:cNvPr id="554" name="Google Shape;554;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61</a:t>
            </a:fld>
            <a:endParaRPr/>
          </a:p>
        </p:txBody>
      </p:sp>
    </p:spTree>
    <p:extLst>
      <p:ext uri="{BB962C8B-B14F-4D97-AF65-F5344CB8AC3E}">
        <p14:creationId xmlns:p14="http://schemas.microsoft.com/office/powerpoint/2010/main" val="417656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u="sng">
                <a:solidFill>
                  <a:schemeClr val="hlink"/>
                </a:solidFill>
                <a:hlinkClick r:id="rId3"/>
              </a:rPr>
              <a:t>https://www.youtube.com/watch?v=-Kovxf6g0mo</a:t>
            </a:r>
            <a:r>
              <a:rPr lang="en-GB" sz="1200" u="sng"/>
              <a:t> </a:t>
            </a:r>
            <a:endParaRPr sz="1200"/>
          </a:p>
          <a:p>
            <a:pPr marL="0" lvl="0" indent="0" algn="l" rtl="0">
              <a:spcBef>
                <a:spcPts val="0"/>
              </a:spcBef>
              <a:spcAft>
                <a:spcPts val="0"/>
              </a:spcAft>
              <a:buNone/>
            </a:pPr>
            <a:endParaRPr/>
          </a:p>
        </p:txBody>
      </p:sp>
      <p:sp>
        <p:nvSpPr>
          <p:cNvPr id="120" name="Google Shape;12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222529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Raise the question stated on the slide above in class and tell the trainees to lay focus on European developments. Ideally write the answers on a flip chart. Discuss them together!</a:t>
            </a:r>
            <a:endParaRPr/>
          </a:p>
          <a:p>
            <a:pPr marL="0" lvl="0" indent="0" algn="l" rtl="0">
              <a:spcBef>
                <a:spcPts val="0"/>
              </a:spcBef>
              <a:spcAft>
                <a:spcPts val="0"/>
              </a:spcAft>
              <a:buNone/>
            </a:pPr>
            <a:endParaRPr/>
          </a:p>
        </p:txBody>
      </p:sp>
      <p:sp>
        <p:nvSpPr>
          <p:cNvPr id="128" name="Google Shape;12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3947935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Raise the question stated on the slide above in class.</a:t>
            </a:r>
            <a:endParaRPr/>
          </a:p>
        </p:txBody>
      </p:sp>
      <p:sp>
        <p:nvSpPr>
          <p:cNvPr id="136" name="Google Shape;13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4079185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5"/>
        <p:cNvGrpSpPr/>
        <p:nvPr/>
      </p:nvGrpSpPr>
      <p:grpSpPr>
        <a:xfrm>
          <a:off x="0" y="0"/>
          <a:ext cx="0" cy="0"/>
          <a:chOff x="0" y="0"/>
          <a:chExt cx="0" cy="0"/>
        </a:xfrm>
      </p:grpSpPr>
      <p:grpSp>
        <p:nvGrpSpPr>
          <p:cNvPr id="16" name="Google Shape;16;p63"/>
          <p:cNvGrpSpPr/>
          <p:nvPr/>
        </p:nvGrpSpPr>
        <p:grpSpPr>
          <a:xfrm>
            <a:off x="-1" y="-93264"/>
            <a:ext cx="9134375" cy="6998399"/>
            <a:chOff x="-1" y="-93264"/>
            <a:chExt cx="9134375" cy="6998399"/>
          </a:xfrm>
        </p:grpSpPr>
        <p:pic>
          <p:nvPicPr>
            <p:cNvPr id="17" name="Google Shape;17;p63"/>
            <p:cNvPicPr preferRelativeResize="0"/>
            <p:nvPr/>
          </p:nvPicPr>
          <p:blipFill rotWithShape="1">
            <a:blip r:embed="rId2">
              <a:alphaModFix/>
            </a:blip>
            <a:srcRect l="7341" t="29310" r="38171"/>
            <a:stretch/>
          </p:blipFill>
          <p:spPr>
            <a:xfrm flipH="1">
              <a:off x="4543123" y="-93264"/>
              <a:ext cx="4591251" cy="6951264"/>
            </a:xfrm>
            <a:prstGeom prst="rect">
              <a:avLst/>
            </a:prstGeom>
            <a:noFill/>
            <a:ln>
              <a:noFill/>
            </a:ln>
          </p:spPr>
        </p:pic>
        <p:pic>
          <p:nvPicPr>
            <p:cNvPr id="18" name="Google Shape;18;p63"/>
            <p:cNvPicPr preferRelativeResize="0"/>
            <p:nvPr/>
          </p:nvPicPr>
          <p:blipFill rotWithShape="1">
            <a:blip r:embed="rId3">
              <a:alphaModFix/>
            </a:blip>
            <a:srcRect l="24977"/>
            <a:stretch/>
          </p:blipFill>
          <p:spPr>
            <a:xfrm>
              <a:off x="-1" y="-55047"/>
              <a:ext cx="6920565" cy="6960182"/>
            </a:xfrm>
            <a:prstGeom prst="rect">
              <a:avLst/>
            </a:prstGeom>
            <a:noFill/>
            <a:ln>
              <a:noFill/>
            </a:ln>
          </p:spPr>
        </p:pic>
      </p:grpSp>
      <p:sp>
        <p:nvSpPr>
          <p:cNvPr id="19" name="Google Shape;19;p63"/>
          <p:cNvSpPr txBox="1">
            <a:spLocks noGrp="1"/>
          </p:cNvSpPr>
          <p:nvPr>
            <p:ph type="ctrTitle"/>
          </p:nvPr>
        </p:nvSpPr>
        <p:spPr>
          <a:xfrm>
            <a:off x="279134" y="1858993"/>
            <a:ext cx="4620126"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entury Gothic"/>
              <a:buNone/>
              <a:defRPr sz="4000" cap="small">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63"/>
          <p:cNvSpPr txBox="1">
            <a:spLocks noGrp="1"/>
          </p:cNvSpPr>
          <p:nvPr>
            <p:ph type="subTitle" idx="1"/>
          </p:nvPr>
        </p:nvSpPr>
        <p:spPr>
          <a:xfrm>
            <a:off x="279134" y="4397925"/>
            <a:ext cx="4620126"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latin typeface="Century Gothic"/>
                <a:ea typeface="Century Gothic"/>
                <a:cs typeface="Century Gothic"/>
                <a:sym typeface="Century Gothic"/>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63"/>
          <p:cNvPicPr preferRelativeResize="0"/>
          <p:nvPr/>
        </p:nvPicPr>
        <p:blipFill rotWithShape="1">
          <a:blip r:embed="rId4">
            <a:alphaModFix/>
          </a:blip>
          <a:srcRect/>
          <a:stretch/>
        </p:blipFill>
        <p:spPr>
          <a:xfrm>
            <a:off x="219058" y="183300"/>
            <a:ext cx="3457792" cy="1666622"/>
          </a:xfrm>
          <a:prstGeom prst="rect">
            <a:avLst/>
          </a:prstGeom>
          <a:noFill/>
          <a:ln>
            <a:noFill/>
          </a:ln>
        </p:spPr>
      </p:pic>
      <p:pic>
        <p:nvPicPr>
          <p:cNvPr id="22" name="Google Shape;22;p63"/>
          <p:cNvPicPr preferRelativeResize="0"/>
          <p:nvPr/>
        </p:nvPicPr>
        <p:blipFill rotWithShape="1">
          <a:blip r:embed="rId5">
            <a:alphaModFix/>
          </a:blip>
          <a:srcRect/>
          <a:stretch/>
        </p:blipFill>
        <p:spPr>
          <a:xfrm>
            <a:off x="7050506" y="6350901"/>
            <a:ext cx="1797114" cy="38929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23"/>
        <p:cNvGrpSpPr/>
        <p:nvPr/>
      </p:nvGrpSpPr>
      <p:grpSpPr>
        <a:xfrm>
          <a:off x="0" y="0"/>
          <a:ext cx="0" cy="0"/>
          <a:chOff x="0" y="0"/>
          <a:chExt cx="0" cy="0"/>
        </a:xfrm>
      </p:grpSpPr>
      <p:grpSp>
        <p:nvGrpSpPr>
          <p:cNvPr id="24" name="Google Shape;24;p64"/>
          <p:cNvGrpSpPr/>
          <p:nvPr/>
        </p:nvGrpSpPr>
        <p:grpSpPr>
          <a:xfrm>
            <a:off x="0" y="0"/>
            <a:ext cx="9144001" cy="1690690"/>
            <a:chOff x="0" y="0"/>
            <a:chExt cx="9144001" cy="1690690"/>
          </a:xfrm>
        </p:grpSpPr>
        <p:sp>
          <p:nvSpPr>
            <p:cNvPr id="25" name="Google Shape;25;p64"/>
            <p:cNvSpPr/>
            <p:nvPr/>
          </p:nvSpPr>
          <p:spPr>
            <a:xfrm>
              <a:off x="0" y="0"/>
              <a:ext cx="9144000" cy="1690689"/>
            </a:xfrm>
            <a:prstGeom prst="rect">
              <a:avLst/>
            </a:prstGeom>
            <a:solidFill>
              <a:srgbClr val="292A5A"/>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64"/>
            <p:cNvSpPr/>
            <p:nvPr/>
          </p:nvSpPr>
          <p:spPr>
            <a:xfrm rot="-5400000" flipH="1">
              <a:off x="4549140" y="-2904170"/>
              <a:ext cx="45719" cy="9144000"/>
            </a:xfrm>
            <a:prstGeom prst="rect">
              <a:avLst/>
            </a:prstGeom>
            <a:solidFill>
              <a:srgbClr val="0CEC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7" name="Google Shape;27;p6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CEC1B"/>
              </a:buClr>
              <a:buSzPts val="2800"/>
              <a:buFont typeface="Noto Sans Symbols"/>
              <a:buChar char="▶"/>
              <a:defRPr/>
            </a:lvl1pPr>
            <a:lvl2pPr marL="914400" lvl="1" indent="-381000" algn="l">
              <a:lnSpc>
                <a:spcPct val="90000"/>
              </a:lnSpc>
              <a:spcBef>
                <a:spcPts val="500"/>
              </a:spcBef>
              <a:spcAft>
                <a:spcPts val="0"/>
              </a:spcAft>
              <a:buClr>
                <a:srgbClr val="0CEC1B"/>
              </a:buClr>
              <a:buSzPts val="2400"/>
              <a:buFont typeface="Noto Sans Symbols"/>
              <a:buChar char="▪"/>
              <a:defRPr/>
            </a:lvl2pPr>
            <a:lvl3pPr marL="1371600" lvl="2" indent="-355600" algn="l">
              <a:lnSpc>
                <a:spcPct val="90000"/>
              </a:lnSpc>
              <a:spcBef>
                <a:spcPts val="500"/>
              </a:spcBef>
              <a:spcAft>
                <a:spcPts val="0"/>
              </a:spcAft>
              <a:buClr>
                <a:srgbClr val="0CEC1B"/>
              </a:buClr>
              <a:buSzPts val="2000"/>
              <a:buChar char="•"/>
              <a:defRPr/>
            </a:lvl3pPr>
            <a:lvl4pPr marL="1828800" lvl="3" indent="-342900" algn="l">
              <a:lnSpc>
                <a:spcPct val="90000"/>
              </a:lnSpc>
              <a:spcBef>
                <a:spcPts val="500"/>
              </a:spcBef>
              <a:spcAft>
                <a:spcPts val="0"/>
              </a:spcAft>
              <a:buClr>
                <a:srgbClr val="0CEC1B"/>
              </a:buClr>
              <a:buSzPts val="1800"/>
              <a:buChar char="•"/>
              <a:defRPr/>
            </a:lvl4pPr>
            <a:lvl5pPr marL="2286000" lvl="4" indent="-342900" algn="l">
              <a:lnSpc>
                <a:spcPct val="90000"/>
              </a:lnSpc>
              <a:spcBef>
                <a:spcPts val="500"/>
              </a:spcBef>
              <a:spcAft>
                <a:spcPts val="0"/>
              </a:spcAft>
              <a:buClr>
                <a:srgbClr val="0CEC1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64"/>
          <p:cNvPicPr preferRelativeResize="0"/>
          <p:nvPr/>
        </p:nvPicPr>
        <p:blipFill rotWithShape="1">
          <a:blip r:embed="rId2">
            <a:alphaModFix/>
          </a:blip>
          <a:srcRect/>
          <a:stretch/>
        </p:blipFill>
        <p:spPr>
          <a:xfrm>
            <a:off x="142056" y="6176963"/>
            <a:ext cx="1264720" cy="609583"/>
          </a:xfrm>
          <a:prstGeom prst="rect">
            <a:avLst/>
          </a:prstGeom>
          <a:noFill/>
          <a:ln>
            <a:noFill/>
          </a:ln>
        </p:spPr>
      </p:pic>
      <p:pic>
        <p:nvPicPr>
          <p:cNvPr id="30" name="Google Shape;30;p64"/>
          <p:cNvPicPr preferRelativeResize="0"/>
          <p:nvPr/>
        </p:nvPicPr>
        <p:blipFill rotWithShape="1">
          <a:blip r:embed="rId3">
            <a:alphaModFix/>
          </a:blip>
          <a:srcRect/>
          <a:stretch/>
        </p:blipFill>
        <p:spPr>
          <a:xfrm>
            <a:off x="7050506" y="6350901"/>
            <a:ext cx="1797114" cy="38929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31"/>
        <p:cNvGrpSpPr/>
        <p:nvPr/>
      </p:nvGrpSpPr>
      <p:grpSpPr>
        <a:xfrm>
          <a:off x="0" y="0"/>
          <a:ext cx="0" cy="0"/>
          <a:chOff x="0" y="0"/>
          <a:chExt cx="0" cy="0"/>
        </a:xfrm>
      </p:grpSpPr>
      <p:pic>
        <p:nvPicPr>
          <p:cNvPr id="32" name="Google Shape;32;p65"/>
          <p:cNvPicPr preferRelativeResize="0"/>
          <p:nvPr/>
        </p:nvPicPr>
        <p:blipFill rotWithShape="1">
          <a:blip r:embed="rId2">
            <a:alphaModFix/>
          </a:blip>
          <a:srcRect l="11203"/>
          <a:stretch/>
        </p:blipFill>
        <p:spPr>
          <a:xfrm>
            <a:off x="9426" y="0"/>
            <a:ext cx="9134573" cy="6858000"/>
          </a:xfrm>
          <a:prstGeom prst="rect">
            <a:avLst/>
          </a:prstGeom>
          <a:noFill/>
          <a:ln>
            <a:noFill/>
          </a:ln>
        </p:spPr>
      </p:pic>
      <p:sp>
        <p:nvSpPr>
          <p:cNvPr id="33" name="Google Shape;33;p65"/>
          <p:cNvSpPr/>
          <p:nvPr/>
        </p:nvSpPr>
        <p:spPr>
          <a:xfrm>
            <a:off x="481627" y="1373956"/>
            <a:ext cx="8180747" cy="4619134"/>
          </a:xfrm>
          <a:prstGeom prst="rect">
            <a:avLst/>
          </a:prstGeom>
          <a:solidFill>
            <a:schemeClr val="lt1"/>
          </a:solidFill>
          <a:ln w="28575"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65"/>
          <p:cNvSpPr txBox="1">
            <a:spLocks noGrp="1"/>
          </p:cNvSpPr>
          <p:nvPr>
            <p:ph type="title"/>
          </p:nvPr>
        </p:nvSpPr>
        <p:spPr>
          <a:xfrm>
            <a:off x="623888" y="1925864"/>
            <a:ext cx="7770812" cy="170376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92A5A"/>
              </a:buClr>
              <a:buSzPts val="4400"/>
              <a:buFont typeface="Century Gothic"/>
              <a:buNone/>
              <a:defRPr sz="4400" cap="small">
                <a:solidFill>
                  <a:srgbClr val="292A5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5"/>
          <p:cNvSpPr txBox="1">
            <a:spLocks noGrp="1"/>
          </p:cNvSpPr>
          <p:nvPr>
            <p:ph type="body" idx="1"/>
          </p:nvPr>
        </p:nvSpPr>
        <p:spPr>
          <a:xfrm>
            <a:off x="623888" y="3817019"/>
            <a:ext cx="7770812"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92A5A"/>
              </a:buClr>
              <a:buSzPts val="2400"/>
              <a:buNone/>
              <a:defRPr sz="2400">
                <a:solidFill>
                  <a:srgbClr val="292A5A"/>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36" name="Google Shape;36;p65"/>
          <p:cNvPicPr preferRelativeResize="0"/>
          <p:nvPr/>
        </p:nvPicPr>
        <p:blipFill rotWithShape="1">
          <a:blip r:embed="rId3">
            <a:alphaModFix/>
          </a:blip>
          <a:srcRect/>
          <a:stretch/>
        </p:blipFill>
        <p:spPr>
          <a:xfrm>
            <a:off x="481627" y="69197"/>
            <a:ext cx="2035392" cy="981039"/>
          </a:xfrm>
          <a:prstGeom prst="rect">
            <a:avLst/>
          </a:prstGeom>
          <a:noFill/>
          <a:ln>
            <a:noFill/>
          </a:ln>
        </p:spPr>
      </p:pic>
      <p:pic>
        <p:nvPicPr>
          <p:cNvPr id="37" name="Google Shape;37;p65"/>
          <p:cNvPicPr preferRelativeResize="0"/>
          <p:nvPr/>
        </p:nvPicPr>
        <p:blipFill rotWithShape="1">
          <a:blip r:embed="rId4">
            <a:alphaModFix/>
          </a:blip>
          <a:srcRect/>
          <a:stretch/>
        </p:blipFill>
        <p:spPr>
          <a:xfrm>
            <a:off x="6739847" y="5482957"/>
            <a:ext cx="1797114" cy="389291"/>
          </a:xfrm>
          <a:prstGeom prst="rect">
            <a:avLst/>
          </a:prstGeom>
          <a:noFill/>
          <a:ln>
            <a:noFill/>
          </a:ln>
        </p:spPr>
      </p:pic>
      <p:sp>
        <p:nvSpPr>
          <p:cNvPr id="38" name="Google Shape;38;p65"/>
          <p:cNvSpPr/>
          <p:nvPr/>
        </p:nvSpPr>
        <p:spPr>
          <a:xfrm rot="-5400000">
            <a:off x="4549141" y="306134"/>
            <a:ext cx="45719" cy="6840000"/>
          </a:xfrm>
          <a:prstGeom prst="rect">
            <a:avLst/>
          </a:prstGeom>
          <a:solidFill>
            <a:srgbClr val="0CEC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9"/>
        <p:cNvGrpSpPr/>
        <p:nvPr/>
      </p:nvGrpSpPr>
      <p:grpSpPr>
        <a:xfrm>
          <a:off x="0" y="0"/>
          <a:ext cx="0" cy="0"/>
          <a:chOff x="0" y="0"/>
          <a:chExt cx="0" cy="0"/>
        </a:xfrm>
      </p:grpSpPr>
      <p:grpSp>
        <p:nvGrpSpPr>
          <p:cNvPr id="40" name="Google Shape;40;p66"/>
          <p:cNvGrpSpPr/>
          <p:nvPr/>
        </p:nvGrpSpPr>
        <p:grpSpPr>
          <a:xfrm>
            <a:off x="0" y="0"/>
            <a:ext cx="9144001" cy="6786546"/>
            <a:chOff x="0" y="0"/>
            <a:chExt cx="9144001" cy="6786546"/>
          </a:xfrm>
        </p:grpSpPr>
        <p:grpSp>
          <p:nvGrpSpPr>
            <p:cNvPr id="41" name="Google Shape;41;p66"/>
            <p:cNvGrpSpPr/>
            <p:nvPr/>
          </p:nvGrpSpPr>
          <p:grpSpPr>
            <a:xfrm>
              <a:off x="0" y="0"/>
              <a:ext cx="9144001" cy="1690690"/>
              <a:chOff x="0" y="0"/>
              <a:chExt cx="9144001" cy="1690690"/>
            </a:xfrm>
          </p:grpSpPr>
          <p:sp>
            <p:nvSpPr>
              <p:cNvPr id="42" name="Google Shape;42;p66"/>
              <p:cNvSpPr/>
              <p:nvPr/>
            </p:nvSpPr>
            <p:spPr>
              <a:xfrm>
                <a:off x="0" y="0"/>
                <a:ext cx="9144000" cy="1690689"/>
              </a:xfrm>
              <a:prstGeom prst="rect">
                <a:avLst/>
              </a:prstGeom>
              <a:solidFill>
                <a:srgbClr val="292A5A"/>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66"/>
              <p:cNvSpPr/>
              <p:nvPr/>
            </p:nvSpPr>
            <p:spPr>
              <a:xfrm rot="-5400000" flipH="1">
                <a:off x="4549140" y="-2904170"/>
                <a:ext cx="45719" cy="9144000"/>
              </a:xfrm>
              <a:prstGeom prst="rect">
                <a:avLst/>
              </a:prstGeom>
              <a:solidFill>
                <a:srgbClr val="0CEC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44" name="Google Shape;44;p66"/>
            <p:cNvPicPr preferRelativeResize="0"/>
            <p:nvPr/>
          </p:nvPicPr>
          <p:blipFill rotWithShape="1">
            <a:blip r:embed="rId2">
              <a:alphaModFix/>
            </a:blip>
            <a:srcRect/>
            <a:stretch/>
          </p:blipFill>
          <p:spPr>
            <a:xfrm>
              <a:off x="142056" y="6176963"/>
              <a:ext cx="1264720" cy="609583"/>
            </a:xfrm>
            <a:prstGeom prst="rect">
              <a:avLst/>
            </a:prstGeom>
            <a:noFill/>
            <a:ln>
              <a:noFill/>
            </a:ln>
          </p:spPr>
        </p:pic>
        <p:pic>
          <p:nvPicPr>
            <p:cNvPr id="45" name="Google Shape;45;p66"/>
            <p:cNvPicPr preferRelativeResize="0"/>
            <p:nvPr/>
          </p:nvPicPr>
          <p:blipFill rotWithShape="1">
            <a:blip r:embed="rId3">
              <a:alphaModFix/>
            </a:blip>
            <a:srcRect/>
            <a:stretch/>
          </p:blipFill>
          <p:spPr>
            <a:xfrm>
              <a:off x="7050506" y="6350901"/>
              <a:ext cx="1797114" cy="389291"/>
            </a:xfrm>
            <a:prstGeom prst="rect">
              <a:avLst/>
            </a:prstGeom>
            <a:noFill/>
            <a:ln>
              <a:noFill/>
            </a:ln>
          </p:spPr>
        </p:pic>
      </p:grpSp>
      <p:sp>
        <p:nvSpPr>
          <p:cNvPr id="46" name="Google Shape;46;p6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a:solidFill>
                  <a:schemeClr val="dk1"/>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dk1"/>
              </a:buClr>
              <a:buSzPts val="2400"/>
              <a:buFont typeface="Arial"/>
              <a:buChar char="•"/>
              <a:defRPr sz="2400">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dk1"/>
              </a:buClr>
              <a:buSzPts val="2000"/>
              <a:buFont typeface="Arial"/>
              <a:buChar char="•"/>
              <a:defRPr sz="2000">
                <a:solidFill>
                  <a:schemeClr val="dk1"/>
                </a:solidFill>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sz="2800" b="0" i="0" u="none" strike="noStrike" cap="none">
                <a:solidFill>
                  <a:srgbClr val="000000"/>
                </a:solidFill>
                <a:latin typeface="Century Gothic"/>
                <a:ea typeface="Century Gothic"/>
                <a:cs typeface="Century Gothic"/>
                <a:sym typeface="Century Gothic"/>
              </a:defRPr>
            </a:lvl1pPr>
            <a:lvl2pPr marL="914400" lvl="1" indent="-381000" algn="l">
              <a:lnSpc>
                <a:spcPct val="90000"/>
              </a:lnSpc>
              <a:spcBef>
                <a:spcPts val="500"/>
              </a:spcBef>
              <a:spcAft>
                <a:spcPts val="0"/>
              </a:spcAft>
              <a:buClr>
                <a:srgbClr val="000000"/>
              </a:buClr>
              <a:buSzPts val="2400"/>
              <a:buChar char="•"/>
              <a:defRPr sz="2400" b="0" i="0" u="none" strike="noStrike" cap="none">
                <a:solidFill>
                  <a:srgbClr val="000000"/>
                </a:solidFill>
                <a:latin typeface="Century Gothic"/>
                <a:ea typeface="Century Gothic"/>
                <a:cs typeface="Century Gothic"/>
                <a:sym typeface="Century Gothic"/>
              </a:defRPr>
            </a:lvl2pPr>
            <a:lvl3pPr marL="1371600" lvl="2" indent="-355600" algn="l">
              <a:lnSpc>
                <a:spcPct val="90000"/>
              </a:lnSpc>
              <a:spcBef>
                <a:spcPts val="500"/>
              </a:spcBef>
              <a:spcAft>
                <a:spcPts val="0"/>
              </a:spcAft>
              <a:buClr>
                <a:srgbClr val="000000"/>
              </a:buClr>
              <a:buSzPts val="2000"/>
              <a:buChar char="•"/>
              <a:defRPr sz="2000" b="0" i="0" u="none" strike="noStrike" cap="none">
                <a:solidFill>
                  <a:srgbClr val="000000"/>
                </a:solidFill>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49"/>
        <p:cNvGrpSpPr/>
        <p:nvPr/>
      </p:nvGrpSpPr>
      <p:grpSpPr>
        <a:xfrm>
          <a:off x="0" y="0"/>
          <a:ext cx="0" cy="0"/>
          <a:chOff x="0" y="0"/>
          <a:chExt cx="0" cy="0"/>
        </a:xfrm>
      </p:grpSpPr>
      <p:grpSp>
        <p:nvGrpSpPr>
          <p:cNvPr id="50" name="Google Shape;50;p67"/>
          <p:cNvGrpSpPr/>
          <p:nvPr/>
        </p:nvGrpSpPr>
        <p:grpSpPr>
          <a:xfrm>
            <a:off x="0" y="0"/>
            <a:ext cx="9144001" cy="6786546"/>
            <a:chOff x="0" y="0"/>
            <a:chExt cx="9144001" cy="6786546"/>
          </a:xfrm>
        </p:grpSpPr>
        <p:grpSp>
          <p:nvGrpSpPr>
            <p:cNvPr id="51" name="Google Shape;51;p67"/>
            <p:cNvGrpSpPr/>
            <p:nvPr/>
          </p:nvGrpSpPr>
          <p:grpSpPr>
            <a:xfrm>
              <a:off x="0" y="0"/>
              <a:ext cx="9144001" cy="1690690"/>
              <a:chOff x="0" y="0"/>
              <a:chExt cx="9144001" cy="1690690"/>
            </a:xfrm>
          </p:grpSpPr>
          <p:sp>
            <p:nvSpPr>
              <p:cNvPr id="52" name="Google Shape;52;p67"/>
              <p:cNvSpPr/>
              <p:nvPr/>
            </p:nvSpPr>
            <p:spPr>
              <a:xfrm>
                <a:off x="0" y="0"/>
                <a:ext cx="9144000" cy="1690689"/>
              </a:xfrm>
              <a:prstGeom prst="rect">
                <a:avLst/>
              </a:prstGeom>
              <a:solidFill>
                <a:srgbClr val="292A5A"/>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67"/>
              <p:cNvSpPr/>
              <p:nvPr/>
            </p:nvSpPr>
            <p:spPr>
              <a:xfrm rot="-5400000" flipH="1">
                <a:off x="4549140" y="-2904170"/>
                <a:ext cx="45719" cy="9144000"/>
              </a:xfrm>
              <a:prstGeom prst="rect">
                <a:avLst/>
              </a:prstGeom>
              <a:solidFill>
                <a:srgbClr val="0CEC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54" name="Google Shape;54;p67"/>
            <p:cNvPicPr preferRelativeResize="0"/>
            <p:nvPr/>
          </p:nvPicPr>
          <p:blipFill rotWithShape="1">
            <a:blip r:embed="rId2">
              <a:alphaModFix/>
            </a:blip>
            <a:srcRect/>
            <a:stretch/>
          </p:blipFill>
          <p:spPr>
            <a:xfrm>
              <a:off x="142056" y="6176963"/>
              <a:ext cx="1264720" cy="609583"/>
            </a:xfrm>
            <a:prstGeom prst="rect">
              <a:avLst/>
            </a:prstGeom>
            <a:noFill/>
            <a:ln>
              <a:noFill/>
            </a:ln>
          </p:spPr>
        </p:pic>
        <p:pic>
          <p:nvPicPr>
            <p:cNvPr id="55" name="Google Shape;55;p67"/>
            <p:cNvPicPr preferRelativeResize="0"/>
            <p:nvPr/>
          </p:nvPicPr>
          <p:blipFill rotWithShape="1">
            <a:blip r:embed="rId3">
              <a:alphaModFix/>
            </a:blip>
            <a:srcRect/>
            <a:stretch/>
          </p:blipFill>
          <p:spPr>
            <a:xfrm>
              <a:off x="7050506" y="6350901"/>
              <a:ext cx="1797114" cy="389291"/>
            </a:xfrm>
            <a:prstGeom prst="rect">
              <a:avLst/>
            </a:prstGeom>
            <a:noFill/>
            <a:ln>
              <a:noFill/>
            </a:ln>
          </p:spPr>
        </p:pic>
      </p:grpSp>
      <p:sp>
        <p:nvSpPr>
          <p:cNvPr id="56" name="Google Shape;56;p6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6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6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sz="2800" b="0" i="0" u="none" strike="noStrike" cap="none">
                <a:solidFill>
                  <a:srgbClr val="000000"/>
                </a:solidFill>
                <a:latin typeface="Century Gothic"/>
                <a:ea typeface="Century Gothic"/>
                <a:cs typeface="Century Gothic"/>
                <a:sym typeface="Century Gothic"/>
              </a:defRPr>
            </a:lvl1pPr>
            <a:lvl2pPr marL="914400" lvl="1" indent="-381000" algn="l">
              <a:lnSpc>
                <a:spcPct val="90000"/>
              </a:lnSpc>
              <a:spcBef>
                <a:spcPts val="500"/>
              </a:spcBef>
              <a:spcAft>
                <a:spcPts val="0"/>
              </a:spcAft>
              <a:buClr>
                <a:srgbClr val="000000"/>
              </a:buClr>
              <a:buSzPts val="2400"/>
              <a:buChar char="•"/>
              <a:defRPr sz="2400" b="0" i="0" u="none" strike="noStrike" cap="none">
                <a:solidFill>
                  <a:srgbClr val="000000"/>
                </a:solidFill>
                <a:latin typeface="Century Gothic"/>
                <a:ea typeface="Century Gothic"/>
                <a:cs typeface="Century Gothic"/>
                <a:sym typeface="Century Gothic"/>
              </a:defRPr>
            </a:lvl2pPr>
            <a:lvl3pPr marL="1371600" lvl="2" indent="-355600" algn="l">
              <a:lnSpc>
                <a:spcPct val="90000"/>
              </a:lnSpc>
              <a:spcBef>
                <a:spcPts val="500"/>
              </a:spcBef>
              <a:spcAft>
                <a:spcPts val="0"/>
              </a:spcAft>
              <a:buClr>
                <a:srgbClr val="0CEC1B"/>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6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6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sz="2800" b="0" i="0" u="none" strike="noStrike" cap="none">
                <a:solidFill>
                  <a:srgbClr val="000000"/>
                </a:solidFill>
                <a:latin typeface="Century Gothic"/>
                <a:ea typeface="Century Gothic"/>
                <a:cs typeface="Century Gothic"/>
                <a:sym typeface="Century Gothic"/>
              </a:defRPr>
            </a:lvl1pPr>
            <a:lvl2pPr marL="914400" lvl="1" indent="-381000" algn="l">
              <a:lnSpc>
                <a:spcPct val="90000"/>
              </a:lnSpc>
              <a:spcBef>
                <a:spcPts val="500"/>
              </a:spcBef>
              <a:spcAft>
                <a:spcPts val="0"/>
              </a:spcAft>
              <a:buClr>
                <a:srgbClr val="000000"/>
              </a:buClr>
              <a:buSzPts val="2400"/>
              <a:buChar char="•"/>
              <a:defRPr sz="2400" b="0" i="0" u="none" strike="noStrike" cap="none">
                <a:solidFill>
                  <a:srgbClr val="000000"/>
                </a:solidFill>
                <a:latin typeface="Century Gothic"/>
                <a:ea typeface="Century Gothic"/>
                <a:cs typeface="Century Gothic"/>
                <a:sym typeface="Century Gothic"/>
              </a:defRPr>
            </a:lvl2pPr>
            <a:lvl3pPr marL="1371600" lvl="2" indent="-355600" algn="l">
              <a:lnSpc>
                <a:spcPct val="90000"/>
              </a:lnSpc>
              <a:spcBef>
                <a:spcPts val="500"/>
              </a:spcBef>
              <a:spcAft>
                <a:spcPts val="0"/>
              </a:spcAft>
              <a:buClr>
                <a:srgbClr val="0CEC1B"/>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6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64"/>
        <p:cNvGrpSpPr/>
        <p:nvPr/>
      </p:nvGrpSpPr>
      <p:grpSpPr>
        <a:xfrm>
          <a:off x="0" y="0"/>
          <a:ext cx="0" cy="0"/>
          <a:chOff x="0" y="0"/>
          <a:chExt cx="0" cy="0"/>
        </a:xfrm>
      </p:grpSpPr>
      <p:grpSp>
        <p:nvGrpSpPr>
          <p:cNvPr id="65" name="Google Shape;65;p68"/>
          <p:cNvGrpSpPr/>
          <p:nvPr/>
        </p:nvGrpSpPr>
        <p:grpSpPr>
          <a:xfrm>
            <a:off x="0" y="0"/>
            <a:ext cx="9144001" cy="6786546"/>
            <a:chOff x="0" y="0"/>
            <a:chExt cx="9144001" cy="6786546"/>
          </a:xfrm>
        </p:grpSpPr>
        <p:grpSp>
          <p:nvGrpSpPr>
            <p:cNvPr id="66" name="Google Shape;66;p68"/>
            <p:cNvGrpSpPr/>
            <p:nvPr/>
          </p:nvGrpSpPr>
          <p:grpSpPr>
            <a:xfrm>
              <a:off x="0" y="0"/>
              <a:ext cx="9144001" cy="1690690"/>
              <a:chOff x="0" y="0"/>
              <a:chExt cx="9144001" cy="1690690"/>
            </a:xfrm>
          </p:grpSpPr>
          <p:sp>
            <p:nvSpPr>
              <p:cNvPr id="67" name="Google Shape;67;p68"/>
              <p:cNvSpPr/>
              <p:nvPr/>
            </p:nvSpPr>
            <p:spPr>
              <a:xfrm>
                <a:off x="0" y="0"/>
                <a:ext cx="9144000" cy="1690689"/>
              </a:xfrm>
              <a:prstGeom prst="rect">
                <a:avLst/>
              </a:prstGeom>
              <a:solidFill>
                <a:srgbClr val="292A5A"/>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68;p68"/>
              <p:cNvSpPr/>
              <p:nvPr/>
            </p:nvSpPr>
            <p:spPr>
              <a:xfrm rot="-5400000" flipH="1">
                <a:off x="4549140" y="-2904170"/>
                <a:ext cx="45719" cy="9144000"/>
              </a:xfrm>
              <a:prstGeom prst="rect">
                <a:avLst/>
              </a:prstGeom>
              <a:solidFill>
                <a:srgbClr val="0CEC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69" name="Google Shape;69;p68"/>
            <p:cNvPicPr preferRelativeResize="0"/>
            <p:nvPr/>
          </p:nvPicPr>
          <p:blipFill rotWithShape="1">
            <a:blip r:embed="rId2">
              <a:alphaModFix/>
            </a:blip>
            <a:srcRect/>
            <a:stretch/>
          </p:blipFill>
          <p:spPr>
            <a:xfrm>
              <a:off x="142056" y="6176963"/>
              <a:ext cx="1264720" cy="609583"/>
            </a:xfrm>
            <a:prstGeom prst="rect">
              <a:avLst/>
            </a:prstGeom>
            <a:noFill/>
            <a:ln>
              <a:noFill/>
            </a:ln>
          </p:spPr>
        </p:pic>
        <p:pic>
          <p:nvPicPr>
            <p:cNvPr id="70" name="Google Shape;70;p68"/>
            <p:cNvPicPr preferRelativeResize="0"/>
            <p:nvPr/>
          </p:nvPicPr>
          <p:blipFill rotWithShape="1">
            <a:blip r:embed="rId3">
              <a:alphaModFix/>
            </a:blip>
            <a:srcRect/>
            <a:stretch/>
          </p:blipFill>
          <p:spPr>
            <a:xfrm>
              <a:off x="7050506" y="6350901"/>
              <a:ext cx="1797114" cy="389291"/>
            </a:xfrm>
            <a:prstGeom prst="rect">
              <a:avLst/>
            </a:prstGeom>
            <a:noFill/>
            <a:ln>
              <a:noFill/>
            </a:ln>
          </p:spPr>
        </p:pic>
      </p:grpSp>
      <p:sp>
        <p:nvSpPr>
          <p:cNvPr id="71" name="Google Shape;71;p6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6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75"/>
        <p:cNvGrpSpPr/>
        <p:nvPr/>
      </p:nvGrpSpPr>
      <p:grpSpPr>
        <a:xfrm>
          <a:off x="0" y="0"/>
          <a:ext cx="0" cy="0"/>
          <a:chOff x="0" y="0"/>
          <a:chExt cx="0" cy="0"/>
        </a:xfrm>
      </p:grpSpPr>
      <p:pic>
        <p:nvPicPr>
          <p:cNvPr id="76" name="Google Shape;76;p69"/>
          <p:cNvPicPr preferRelativeResize="0"/>
          <p:nvPr/>
        </p:nvPicPr>
        <p:blipFill rotWithShape="1">
          <a:blip r:embed="rId2">
            <a:alphaModFix/>
          </a:blip>
          <a:srcRect/>
          <a:stretch/>
        </p:blipFill>
        <p:spPr>
          <a:xfrm>
            <a:off x="142056" y="6176963"/>
            <a:ext cx="1264720" cy="609583"/>
          </a:xfrm>
          <a:prstGeom prst="rect">
            <a:avLst/>
          </a:prstGeom>
          <a:noFill/>
          <a:ln>
            <a:noFill/>
          </a:ln>
        </p:spPr>
      </p:pic>
      <p:pic>
        <p:nvPicPr>
          <p:cNvPr id="77" name="Google Shape;77;p69"/>
          <p:cNvPicPr preferRelativeResize="0"/>
          <p:nvPr/>
        </p:nvPicPr>
        <p:blipFill rotWithShape="1">
          <a:blip r:embed="rId3">
            <a:alphaModFix/>
          </a:blip>
          <a:srcRect/>
          <a:stretch/>
        </p:blipFill>
        <p:spPr>
          <a:xfrm>
            <a:off x="7050506" y="6350901"/>
            <a:ext cx="1797114" cy="38929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u-japan.e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Vr_public_speaking_virtualspeech.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Kovxf6g0m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
          <p:cNvSpPr txBox="1">
            <a:spLocks noGrp="1"/>
          </p:cNvSpPr>
          <p:nvPr>
            <p:ph type="ctrTitle"/>
          </p:nvPr>
        </p:nvSpPr>
        <p:spPr>
          <a:xfrm>
            <a:off x="279135" y="2235200"/>
            <a:ext cx="5233024"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a:t>Unit 2:</a:t>
            </a:r>
            <a:r>
              <a:rPr lang="en-GB"/>
              <a:t/>
            </a:r>
            <a:br>
              <a:rPr lang="en-GB"/>
            </a:br>
            <a:r>
              <a:rPr lang="en-GB" b="1"/>
              <a:t>VR in Education </a:t>
            </a:r>
            <a:r>
              <a:rPr lang="en-GB"/>
              <a:t>&amp; for </a:t>
            </a:r>
            <a:r>
              <a:rPr lang="en-GB" b="1"/>
              <a:t>Adult Learning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The state of the art within </a:t>
            </a:r>
            <a:r>
              <a:rPr lang="en-GB" sz="4000" b="1"/>
              <a:t>Europe</a:t>
            </a:r>
            <a:endParaRPr/>
          </a:p>
        </p:txBody>
      </p:sp>
      <p:sp>
        <p:nvSpPr>
          <p:cNvPr id="149" name="Google Shape;149;p10"/>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CEC1B"/>
              </a:buClr>
              <a:buSzPts val="2400"/>
              <a:buFont typeface="Noto Sans Symbols"/>
              <a:buChar char="▶"/>
            </a:pPr>
            <a:r>
              <a:rPr lang="en-GB" sz="2400" b="1"/>
              <a:t>Europe</a:t>
            </a:r>
            <a:r>
              <a:rPr lang="en-GB" sz="2400"/>
              <a:t> is responsible for a fifth of global VR market and thus is </a:t>
            </a:r>
            <a:r>
              <a:rPr lang="en-GB" sz="2400" b="1"/>
              <a:t>one of the major players </a:t>
            </a:r>
            <a:r>
              <a:rPr lang="en-GB" sz="2400"/>
              <a:t>on the VR market along with </a:t>
            </a:r>
            <a:r>
              <a:rPr lang="en-GB" sz="2400" b="1"/>
              <a:t>Asia</a:t>
            </a:r>
            <a:r>
              <a:rPr lang="en-GB" sz="2400"/>
              <a:t> and </a:t>
            </a:r>
            <a:r>
              <a:rPr lang="en-GB" sz="2400" b="1"/>
              <a:t>North America </a:t>
            </a:r>
            <a:r>
              <a:rPr lang="en-GB" sz="2400"/>
              <a:t>(CBI, 2019).</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b="1"/>
              <a:t>European VR frontrunner countries </a:t>
            </a:r>
            <a:r>
              <a:rPr lang="en-GB" sz="2400"/>
              <a:t>are: France, UK, Germany, Netherlands, Sweden, Spain and Switzerland. </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Many European innovative start-ups, companies and also universities, are working on the </a:t>
            </a:r>
            <a:r>
              <a:rPr lang="en-GB" sz="2400" b="1"/>
              <a:t>development of VR technologies and software </a:t>
            </a:r>
            <a:r>
              <a:rPr lang="en-GB" sz="2400"/>
              <a:t>that enable the use of VR in different application areas.</a:t>
            </a:r>
            <a:endParaRPr sz="2400"/>
          </a:p>
          <a:p>
            <a:pPr marL="228600" lvl="0" indent="-76200" algn="l" rtl="0">
              <a:lnSpc>
                <a:spcPct val="90000"/>
              </a:lnSpc>
              <a:spcBef>
                <a:spcPts val="1000"/>
              </a:spcBef>
              <a:spcAft>
                <a:spcPts val="0"/>
              </a:spcAft>
              <a:buClr>
                <a:srgbClr val="0CEC1B"/>
              </a:buClr>
              <a:buSzPts val="2400"/>
              <a:buFont typeface="Noto Sans Symbols"/>
              <a:buNone/>
            </a:pPr>
            <a:endParaRPr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Effect transition="in" filter="fade">
                                      <p:cBhvr>
                                        <p:cTn id="7" dur="1000"/>
                                        <p:tgtEl>
                                          <p:spTgt spid="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xEl>
                                              <p:pRg st="1" end="1"/>
                                            </p:txEl>
                                          </p:spTgt>
                                        </p:tgtEl>
                                        <p:attrNameLst>
                                          <p:attrName>style.visibility</p:attrName>
                                        </p:attrNameLst>
                                      </p:cBhvr>
                                      <p:to>
                                        <p:strVal val="visible"/>
                                      </p:to>
                                    </p:set>
                                    <p:animEffect transition="in" filter="fade">
                                      <p:cBhvr>
                                        <p:cTn id="12" dur="1000"/>
                                        <p:tgtEl>
                                          <p:spTgt spid="1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xEl>
                                              <p:pRg st="2" end="2"/>
                                            </p:txEl>
                                          </p:spTgt>
                                        </p:tgtEl>
                                        <p:attrNameLst>
                                          <p:attrName>style.visibility</p:attrName>
                                        </p:attrNameLst>
                                      </p:cBhvr>
                                      <p:to>
                                        <p:strVal val="visible"/>
                                      </p:to>
                                    </p:set>
                                    <p:animEffect transition="in" filter="fade">
                                      <p:cBhvr>
                                        <p:cTn id="17" dur="1000"/>
                                        <p:tgtEl>
                                          <p:spTgt spid="1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9">
                                            <p:txEl>
                                              <p:pRg st="3" end="3"/>
                                            </p:txEl>
                                          </p:spTgt>
                                        </p:tgtEl>
                                        <p:attrNameLst>
                                          <p:attrName>style.visibility</p:attrName>
                                        </p:attrNameLst>
                                      </p:cBhvr>
                                      <p:to>
                                        <p:strVal val="visible"/>
                                      </p:to>
                                    </p:set>
                                    <p:animEffect transition="in" filter="fade">
                                      <p:cBhvr>
                                        <p:cTn id="22" dur="1000"/>
                                        <p:tgtEl>
                                          <p:spTgt spid="1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The state of the art within </a:t>
            </a:r>
            <a:r>
              <a:rPr lang="en-GB" sz="4000" b="1"/>
              <a:t>Europe</a:t>
            </a:r>
            <a:endParaRPr/>
          </a:p>
        </p:txBody>
      </p:sp>
      <p:sp>
        <p:nvSpPr>
          <p:cNvPr id="155" name="Google Shape;155;p11"/>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a:t>How is VR used for learning?</a:t>
            </a:r>
            <a:endParaRPr/>
          </a:p>
          <a:p>
            <a:pPr marL="228600" lvl="0" indent="-50800" algn="l" rtl="0">
              <a:lnSpc>
                <a:spcPct val="90000"/>
              </a:lnSpc>
              <a:spcBef>
                <a:spcPts val="1000"/>
              </a:spcBef>
              <a:spcAft>
                <a:spcPts val="0"/>
              </a:spcAft>
              <a:buClr>
                <a:srgbClr val="0CEC1B"/>
              </a:buClr>
              <a:buSzPts val="2800"/>
              <a:buFont typeface="Noto Sans Symbols"/>
              <a:buNone/>
            </a:pP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VR as a teaching tool </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Making VR lectures as part of the curriculum</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Visit places, monuments, festivals, museums, galleries</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Facilitates learning experiences and develop skills:</a:t>
            </a:r>
            <a:endParaRPr/>
          </a:p>
          <a:p>
            <a:pPr marL="685800" lvl="1" indent="-228600" algn="l" rtl="0">
              <a:lnSpc>
                <a:spcPct val="90000"/>
              </a:lnSpc>
              <a:spcBef>
                <a:spcPts val="500"/>
              </a:spcBef>
              <a:spcAft>
                <a:spcPts val="0"/>
              </a:spcAft>
              <a:buSzPts val="2000"/>
              <a:buChar char="▪"/>
            </a:pPr>
            <a:r>
              <a:rPr lang="en-GB" sz="2000"/>
              <a:t>Examples: public speaking VR application</a:t>
            </a:r>
            <a:endParaRPr/>
          </a:p>
          <a:p>
            <a:pPr marL="228600" lvl="0" indent="-76200" algn="l" rtl="0">
              <a:lnSpc>
                <a:spcPct val="90000"/>
              </a:lnSpc>
              <a:spcBef>
                <a:spcPts val="1000"/>
              </a:spcBef>
              <a:spcAft>
                <a:spcPts val="0"/>
              </a:spcAft>
              <a:buClr>
                <a:srgbClr val="0CEC1B"/>
              </a:buClr>
              <a:buSzPts val="2400"/>
              <a:buFont typeface="Noto Sans Symbols"/>
              <a:buNone/>
            </a:pPr>
            <a:endParaRPr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2" descr="People, Adult, Portrait, Woman, Lid, Vr, African"/>
          <p:cNvPicPr preferRelativeResize="0"/>
          <p:nvPr/>
        </p:nvPicPr>
        <p:blipFill rotWithShape="1">
          <a:blip r:embed="rId3">
            <a:alphaModFix/>
          </a:blip>
          <a:srcRect/>
          <a:stretch/>
        </p:blipFill>
        <p:spPr>
          <a:xfrm>
            <a:off x="3938245" y="4259572"/>
            <a:ext cx="3132549" cy="2598428"/>
          </a:xfrm>
          <a:prstGeom prst="rect">
            <a:avLst/>
          </a:prstGeom>
          <a:noFill/>
          <a:ln>
            <a:noFill/>
          </a:ln>
        </p:spPr>
      </p:pic>
      <p:sp>
        <p:nvSpPr>
          <p:cNvPr id="162" name="Google Shape;162;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learning and development in </a:t>
            </a:r>
            <a:r>
              <a:rPr lang="en-GB" sz="4000" b="1"/>
              <a:t>Asia</a:t>
            </a:r>
            <a:r>
              <a:rPr lang="en-GB" sz="4000"/>
              <a:t> (Japan- China)</a:t>
            </a:r>
            <a:endParaRPr/>
          </a:p>
        </p:txBody>
      </p:sp>
      <p:sp>
        <p:nvSpPr>
          <p:cNvPr id="163" name="Google Shape;163;p12"/>
          <p:cNvSpPr txBox="1">
            <a:spLocks noGrp="1"/>
          </p:cNvSpPr>
          <p:nvPr>
            <p:ph type="body" idx="1"/>
          </p:nvPr>
        </p:nvSpPr>
        <p:spPr>
          <a:xfrm>
            <a:off x="628649" y="2005506"/>
            <a:ext cx="7804151"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CEC1B"/>
              </a:buClr>
              <a:buSzPts val="2400"/>
              <a:buFont typeface="Noto Sans Symbols"/>
              <a:buChar char="▶"/>
            </a:pPr>
            <a:r>
              <a:rPr lang="en-GB" sz="2400"/>
              <a:t>In terms of VR topics, Asia is </a:t>
            </a:r>
            <a:r>
              <a:rPr lang="en-GB" sz="2400" b="1"/>
              <a:t>active in content creation</a:t>
            </a:r>
            <a:r>
              <a:rPr lang="en-GB" sz="2400"/>
              <a:t>, however, for cultural and language reasons, it is mainly </a:t>
            </a:r>
            <a:r>
              <a:rPr lang="en-GB" sz="2400" b="1"/>
              <a:t>focused on the Asian market</a:t>
            </a:r>
            <a:r>
              <a:rPr lang="en-GB" sz="2400"/>
              <a:t>.</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The </a:t>
            </a:r>
            <a:r>
              <a:rPr lang="en-GB" sz="2400" b="1"/>
              <a:t>Japanese VR market </a:t>
            </a:r>
            <a:r>
              <a:rPr lang="en-GB" sz="2400"/>
              <a:t>has a lot of strong players in the </a:t>
            </a:r>
            <a:r>
              <a:rPr lang="en-GB" sz="2400" b="1"/>
              <a:t>gaming field</a:t>
            </a:r>
            <a:r>
              <a:rPr lang="en-GB" sz="2400"/>
              <a:t> and VR has largely been used in Japan for </a:t>
            </a:r>
            <a:r>
              <a:rPr lang="en-GB" sz="2400" b="1"/>
              <a:t>entertainment purposes</a:t>
            </a:r>
            <a:r>
              <a:rPr lang="en-GB" sz="2400"/>
              <a:t>. </a:t>
            </a:r>
            <a:endParaRPr/>
          </a:p>
          <a:p>
            <a:pPr marL="228600" lvl="0" indent="-101600" algn="l" rtl="0">
              <a:lnSpc>
                <a:spcPct val="90000"/>
              </a:lnSpc>
              <a:spcBef>
                <a:spcPts val="1000"/>
              </a:spcBef>
              <a:spcAft>
                <a:spcPts val="0"/>
              </a:spcAft>
              <a:buClr>
                <a:srgbClr val="0CEC1B"/>
              </a:buClr>
              <a:buSzPts val="2000"/>
              <a:buFont typeface="Noto Sans Symbols"/>
              <a:buNone/>
            </a:pPr>
            <a:endParaRPr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Effect transition="in" filter="fade">
                                      <p:cBhvr>
                                        <p:cTn id="7" dur="1000"/>
                                        <p:tgtEl>
                                          <p:spTgt spid="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xEl>
                                              <p:pRg st="1" end="1"/>
                                            </p:txEl>
                                          </p:spTgt>
                                        </p:tgtEl>
                                        <p:attrNameLst>
                                          <p:attrName>style.visibility</p:attrName>
                                        </p:attrNameLst>
                                      </p:cBhvr>
                                      <p:to>
                                        <p:strVal val="visible"/>
                                      </p:to>
                                    </p:set>
                                    <p:animEffect transition="in" filter="fade">
                                      <p:cBhvr>
                                        <p:cTn id="12" dur="1000"/>
                                        <p:tgtEl>
                                          <p:spTgt spid="1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
                                            <p:txEl>
                                              <p:pRg st="2" end="2"/>
                                            </p:txEl>
                                          </p:spTgt>
                                        </p:tgtEl>
                                        <p:attrNameLst>
                                          <p:attrName>style.visibility</p:attrName>
                                        </p:attrNameLst>
                                      </p:cBhvr>
                                      <p:to>
                                        <p:strVal val="visible"/>
                                      </p:to>
                                    </p:set>
                                    <p:animEffect transition="in" filter="fade">
                                      <p:cBhvr>
                                        <p:cTn id="17" dur="1000"/>
                                        <p:tgtEl>
                                          <p:spTgt spid="1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learning and development in </a:t>
            </a:r>
            <a:r>
              <a:rPr lang="en-GB" sz="4000" b="1"/>
              <a:t>Japan</a:t>
            </a:r>
            <a:endParaRPr/>
          </a:p>
        </p:txBody>
      </p:sp>
      <p:sp>
        <p:nvSpPr>
          <p:cNvPr id="170" name="Google Shape;170;p13"/>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Outside gaming, there are also </a:t>
            </a:r>
            <a:r>
              <a:rPr lang="en-GB" sz="2400" b="1">
                <a:solidFill>
                  <a:schemeClr val="dk1"/>
                </a:solidFill>
                <a:latin typeface="Century Gothic"/>
                <a:ea typeface="Century Gothic"/>
                <a:cs typeface="Century Gothic"/>
                <a:sym typeface="Century Gothic"/>
              </a:rPr>
              <a:t>Initiatives in education </a:t>
            </a:r>
            <a:r>
              <a:rPr lang="en-GB" sz="2400">
                <a:solidFill>
                  <a:schemeClr val="dk1"/>
                </a:solidFill>
                <a:latin typeface="Century Gothic"/>
                <a:ea typeface="Century Gothic"/>
                <a:cs typeface="Century Gothic"/>
                <a:sym typeface="Century Gothic"/>
              </a:rPr>
              <a:t>according to EU-Japan Centre for Industrial Cooperation (</a:t>
            </a:r>
            <a:r>
              <a:rPr lang="en-GB" sz="2400" u="sng">
                <a:solidFill>
                  <a:schemeClr val="dk1"/>
                </a:solidFill>
                <a:latin typeface="Century Gothic"/>
                <a:ea typeface="Century Gothic"/>
                <a:cs typeface="Century Gothic"/>
                <a:sym typeface="Century Gothic"/>
                <a:hlinkClick r:id="rId3"/>
              </a:rPr>
              <a:t>https://www.eu-japan.eu/</a:t>
            </a:r>
            <a:r>
              <a:rPr lang="en-GB" sz="2400">
                <a:solidFill>
                  <a:schemeClr val="dk1"/>
                </a:solidFill>
                <a:latin typeface="Century Gothic"/>
                <a:ea typeface="Century Gothic"/>
                <a:cs typeface="Century Gothic"/>
                <a:sym typeface="Century Gothic"/>
              </a:rPr>
              <a:t>). </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So far, VR initiatives in Japan </a:t>
            </a:r>
            <a:r>
              <a:rPr lang="en-GB" sz="2400" b="1">
                <a:solidFill>
                  <a:schemeClr val="dk1"/>
                </a:solidFill>
                <a:latin typeface="Century Gothic"/>
                <a:ea typeface="Century Gothic"/>
                <a:cs typeface="Century Gothic"/>
                <a:sym typeface="Century Gothic"/>
              </a:rPr>
              <a:t>applied in a wide variety of industries</a:t>
            </a:r>
            <a:r>
              <a:rPr lang="en-GB" sz="2400">
                <a:solidFill>
                  <a:schemeClr val="dk1"/>
                </a:solidFill>
                <a:latin typeface="Century Gothic"/>
                <a:ea typeface="Century Gothic"/>
                <a:cs typeface="Century Gothic"/>
                <a:sym typeface="Century Gothic"/>
              </a:rPr>
              <a:t>, such as medicine, tourism, retail, and manufacturing. </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VR companies in Japan are working on developing </a:t>
            </a:r>
            <a:r>
              <a:rPr lang="en-GB" sz="2400" b="1">
                <a:solidFill>
                  <a:schemeClr val="dk1"/>
                </a:solidFill>
                <a:latin typeface="Century Gothic"/>
                <a:ea typeface="Century Gothic"/>
                <a:cs typeface="Century Gothic"/>
                <a:sym typeface="Century Gothic"/>
              </a:rPr>
              <a:t>VR technologies for industrial solutions </a:t>
            </a:r>
            <a:r>
              <a:rPr lang="en-GB" sz="2400">
                <a:solidFill>
                  <a:schemeClr val="dk1"/>
                </a:solidFill>
                <a:latin typeface="Century Gothic"/>
                <a:ea typeface="Century Gothic"/>
                <a:cs typeface="Century Gothic"/>
                <a:sym typeface="Century Gothic"/>
              </a:rPr>
              <a:t>and creating opportunities to commercialize those technologies. </a:t>
            </a:r>
            <a:endParaRPr sz="2400">
              <a:solidFill>
                <a:schemeClr val="dk1"/>
              </a:solidFill>
              <a:latin typeface="Century Gothic"/>
              <a:ea typeface="Century Gothic"/>
              <a:cs typeface="Century Gothic"/>
              <a:sym typeface="Century Gothic"/>
            </a:endParaRPr>
          </a:p>
          <a:p>
            <a:pPr marL="228600" marR="0" lvl="0" indent="-101600" algn="l" rtl="0">
              <a:lnSpc>
                <a:spcPct val="90000"/>
              </a:lnSpc>
              <a:spcBef>
                <a:spcPts val="1000"/>
              </a:spcBef>
              <a:spcAft>
                <a:spcPts val="0"/>
              </a:spcAft>
              <a:buClr>
                <a:srgbClr val="0CEC1B"/>
              </a:buClr>
              <a:buSzPts val="2000"/>
              <a:buFont typeface="Noto Sans Symbols"/>
              <a:buNone/>
            </a:pPr>
            <a:endParaRPr sz="2000" b="1">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Effect transition="in" filter="fade">
                                      <p:cBhvr>
                                        <p:cTn id="7" dur="1000"/>
                                        <p:tgtEl>
                                          <p:spTgt spid="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xEl>
                                              <p:pRg st="1" end="1"/>
                                            </p:txEl>
                                          </p:spTgt>
                                        </p:tgtEl>
                                        <p:attrNameLst>
                                          <p:attrName>style.visibility</p:attrName>
                                        </p:attrNameLst>
                                      </p:cBhvr>
                                      <p:to>
                                        <p:strVal val="visible"/>
                                      </p:to>
                                    </p:set>
                                    <p:animEffect transition="in" filter="fade">
                                      <p:cBhvr>
                                        <p:cTn id="12" dur="1000"/>
                                        <p:tgtEl>
                                          <p:spTgt spid="1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xEl>
                                              <p:pRg st="2" end="2"/>
                                            </p:txEl>
                                          </p:spTgt>
                                        </p:tgtEl>
                                        <p:attrNameLst>
                                          <p:attrName>style.visibility</p:attrName>
                                        </p:attrNameLst>
                                      </p:cBhvr>
                                      <p:to>
                                        <p:strVal val="visible"/>
                                      </p:to>
                                    </p:set>
                                    <p:animEffect transition="in" filter="fade">
                                      <p:cBhvr>
                                        <p:cTn id="17" dur="1000"/>
                                        <p:tgtEl>
                                          <p:spTgt spid="1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0">
                                            <p:txEl>
                                              <p:pRg st="3" end="3"/>
                                            </p:txEl>
                                          </p:spTgt>
                                        </p:tgtEl>
                                        <p:attrNameLst>
                                          <p:attrName>style.visibility</p:attrName>
                                        </p:attrNameLst>
                                      </p:cBhvr>
                                      <p:to>
                                        <p:strVal val="visible"/>
                                      </p:to>
                                    </p:set>
                                    <p:animEffect transition="in" filter="fade">
                                      <p:cBhvr>
                                        <p:cTn id="22" dur="1000"/>
                                        <p:tgtEl>
                                          <p:spTgt spid="1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learning and development in </a:t>
            </a:r>
            <a:r>
              <a:rPr lang="en-GB" sz="4000" b="1"/>
              <a:t>China</a:t>
            </a:r>
            <a:endParaRPr/>
          </a:p>
        </p:txBody>
      </p:sp>
      <p:sp>
        <p:nvSpPr>
          <p:cNvPr id="176" name="Google Shape;176;p14"/>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It is a fact that there is </a:t>
            </a:r>
            <a:r>
              <a:rPr lang="en-GB" sz="2400" b="1">
                <a:solidFill>
                  <a:schemeClr val="dk1"/>
                </a:solidFill>
                <a:latin typeface="Century Gothic"/>
                <a:ea typeface="Century Gothic"/>
                <a:cs typeface="Century Gothic"/>
                <a:sym typeface="Century Gothic"/>
              </a:rPr>
              <a:t>amazing growth </a:t>
            </a:r>
            <a:r>
              <a:rPr lang="en-GB" sz="2400">
                <a:solidFill>
                  <a:schemeClr val="dk1"/>
                </a:solidFill>
                <a:latin typeface="Century Gothic"/>
                <a:ea typeface="Century Gothic"/>
                <a:cs typeface="Century Gothic"/>
                <a:sym typeface="Century Gothic"/>
              </a:rPr>
              <a:t>and in the next five years, China could dominate the VR market (Merel, 2018). In China, there are </a:t>
            </a:r>
            <a:r>
              <a:rPr lang="en-GB" sz="2400" b="1">
                <a:solidFill>
                  <a:schemeClr val="dk1"/>
                </a:solidFill>
                <a:latin typeface="Century Gothic"/>
                <a:ea typeface="Century Gothic"/>
                <a:cs typeface="Century Gothic"/>
                <a:sym typeface="Century Gothic"/>
              </a:rPr>
              <a:t>many startups</a:t>
            </a:r>
            <a:r>
              <a:rPr lang="en-GB" sz="2400">
                <a:solidFill>
                  <a:schemeClr val="dk1"/>
                </a:solidFill>
                <a:latin typeface="Century Gothic"/>
                <a:ea typeface="Century Gothic"/>
                <a:cs typeface="Century Gothic"/>
                <a:sym typeface="Century Gothic"/>
              </a:rPr>
              <a:t> that are working on </a:t>
            </a:r>
            <a:r>
              <a:rPr lang="en-GB" sz="2400" b="1">
                <a:solidFill>
                  <a:schemeClr val="dk1"/>
                </a:solidFill>
                <a:latin typeface="Century Gothic"/>
                <a:ea typeface="Century Gothic"/>
                <a:cs typeface="Century Gothic"/>
                <a:sym typeface="Century Gothic"/>
              </a:rPr>
              <a:t>software development</a:t>
            </a:r>
            <a:r>
              <a:rPr lang="en-GB" sz="2400">
                <a:solidFill>
                  <a:schemeClr val="dk1"/>
                </a:solidFill>
                <a:latin typeface="Century Gothic"/>
                <a:ea typeface="Century Gothic"/>
                <a:cs typeface="Century Gothic"/>
                <a:sym typeface="Century Gothic"/>
              </a:rPr>
              <a:t> in the </a:t>
            </a:r>
            <a:r>
              <a:rPr lang="en-GB" sz="2400" b="1">
                <a:solidFill>
                  <a:schemeClr val="dk1"/>
                </a:solidFill>
                <a:latin typeface="Century Gothic"/>
                <a:ea typeface="Century Gothic"/>
                <a:cs typeface="Century Gothic"/>
                <a:sym typeface="Century Gothic"/>
              </a:rPr>
              <a:t>area of education and workplace. </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The Chinese government has really committed to facilitating VR growth within the country, emphasizing the innovation and considering </a:t>
            </a:r>
            <a:r>
              <a:rPr lang="en-GB" sz="2400" b="1">
                <a:solidFill>
                  <a:schemeClr val="dk1"/>
                </a:solidFill>
                <a:latin typeface="Century Gothic"/>
                <a:ea typeface="Century Gothic"/>
                <a:cs typeface="Century Gothic"/>
                <a:sym typeface="Century Gothic"/>
              </a:rPr>
              <a:t>VR as a key technology for the development of the country </a:t>
            </a:r>
            <a:r>
              <a:rPr lang="en-GB" sz="2400">
                <a:solidFill>
                  <a:schemeClr val="dk1"/>
                </a:solidFill>
                <a:latin typeface="Century Gothic"/>
                <a:ea typeface="Century Gothic"/>
                <a:cs typeface="Century Gothic"/>
                <a:sym typeface="Century Gothic"/>
              </a:rPr>
              <a:t>(Dayan, 2017). </a:t>
            </a:r>
            <a:endParaRPr sz="2400">
              <a:solidFill>
                <a:schemeClr val="dk1"/>
              </a:solidFill>
              <a:latin typeface="Century Gothic"/>
              <a:ea typeface="Century Gothic"/>
              <a:cs typeface="Century Gothic"/>
              <a:sym typeface="Century Gothic"/>
            </a:endParaRPr>
          </a:p>
          <a:p>
            <a:pPr marL="228600" marR="0" lvl="0" indent="-101600" algn="l" rtl="0">
              <a:lnSpc>
                <a:spcPct val="90000"/>
              </a:lnSpc>
              <a:spcBef>
                <a:spcPts val="1000"/>
              </a:spcBef>
              <a:spcAft>
                <a:spcPts val="0"/>
              </a:spcAft>
              <a:buClr>
                <a:srgbClr val="0CEC1B"/>
              </a:buClr>
              <a:buSzPts val="2000"/>
              <a:buFont typeface="Noto Sans Symbols"/>
              <a:buNone/>
            </a:pPr>
            <a:endParaRPr sz="2000" b="1">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xEl>
                                              <p:pRg st="0" end="0"/>
                                            </p:txEl>
                                          </p:spTgt>
                                        </p:tgtEl>
                                        <p:attrNameLst>
                                          <p:attrName>style.visibility</p:attrName>
                                        </p:attrNameLst>
                                      </p:cBhvr>
                                      <p:to>
                                        <p:strVal val="visible"/>
                                      </p:to>
                                    </p:set>
                                    <p:animEffect transition="in" filter="fade">
                                      <p:cBhvr>
                                        <p:cTn id="7" dur="1000"/>
                                        <p:tgtEl>
                                          <p:spTgt spid="1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6">
                                            <p:txEl>
                                              <p:pRg st="1" end="1"/>
                                            </p:txEl>
                                          </p:spTgt>
                                        </p:tgtEl>
                                        <p:attrNameLst>
                                          <p:attrName>style.visibility</p:attrName>
                                        </p:attrNameLst>
                                      </p:cBhvr>
                                      <p:to>
                                        <p:strVal val="visible"/>
                                      </p:to>
                                    </p:set>
                                    <p:animEffect transition="in" filter="fade">
                                      <p:cBhvr>
                                        <p:cTn id="12" dur="1000"/>
                                        <p:tgtEl>
                                          <p:spTgt spid="1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xEl>
                                              <p:pRg st="2" end="2"/>
                                            </p:txEl>
                                          </p:spTgt>
                                        </p:tgtEl>
                                        <p:attrNameLst>
                                          <p:attrName>style.visibility</p:attrName>
                                        </p:attrNameLst>
                                      </p:cBhvr>
                                      <p:to>
                                        <p:strVal val="visible"/>
                                      </p:to>
                                    </p:set>
                                    <p:animEffect transition="in" filter="fade">
                                      <p:cBhvr>
                                        <p:cTn id="17" dur="1000"/>
                                        <p:tgtEl>
                                          <p:spTgt spid="1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learning and development in </a:t>
            </a:r>
            <a:r>
              <a:rPr lang="en-GB" sz="4000" b="1"/>
              <a:t>China</a:t>
            </a:r>
            <a:endParaRPr/>
          </a:p>
        </p:txBody>
      </p:sp>
      <p:sp>
        <p:nvSpPr>
          <p:cNvPr id="182" name="Google Shape;182;p15"/>
          <p:cNvSpPr txBox="1"/>
          <p:nvPr/>
        </p:nvSpPr>
        <p:spPr>
          <a:xfrm>
            <a:off x="628650" y="2005506"/>
            <a:ext cx="7886700" cy="41499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0CEC1B"/>
              </a:buClr>
              <a:buSzPts val="2400"/>
              <a:buFont typeface="Noto Sans Symbols"/>
              <a:buNone/>
            </a:pPr>
            <a:r>
              <a:rPr lang="en-GB" sz="2400">
                <a:solidFill>
                  <a:schemeClr val="dk1"/>
                </a:solidFill>
                <a:latin typeface="Century Gothic"/>
                <a:ea typeface="Century Gothic"/>
                <a:cs typeface="Century Gothic"/>
                <a:sym typeface="Century Gothic"/>
              </a:rPr>
              <a:t>The interest of China, regarding the VR, focuses on some key areas, like:</a:t>
            </a:r>
            <a:endParaRPr/>
          </a:p>
          <a:p>
            <a:pPr marL="228600" marR="0" lvl="0" indent="-228600" algn="l" rtl="0">
              <a:lnSpc>
                <a:spcPct val="8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Education</a:t>
            </a:r>
            <a:r>
              <a:rPr lang="en-GB" sz="2400">
                <a:solidFill>
                  <a:schemeClr val="dk1"/>
                </a:solidFill>
                <a:latin typeface="Century Gothic"/>
                <a:ea typeface="Century Gothic"/>
                <a:cs typeface="Century Gothic"/>
                <a:sym typeface="Century Gothic"/>
              </a:rPr>
              <a:t>: to make learning more efficient and entertaining. Schools in China already use virtual classes and virtual examinations;</a:t>
            </a:r>
            <a:endParaRPr sz="2400">
              <a:solidFill>
                <a:schemeClr val="dk1"/>
              </a:solidFill>
              <a:latin typeface="Century Gothic"/>
              <a:ea typeface="Century Gothic"/>
              <a:cs typeface="Century Gothic"/>
              <a:sym typeface="Century Gothic"/>
            </a:endParaRPr>
          </a:p>
          <a:p>
            <a:pPr marL="228600" marR="0" lvl="0" indent="-228600" algn="l" rtl="0">
              <a:lnSpc>
                <a:spcPct val="8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Culture</a:t>
            </a:r>
            <a:r>
              <a:rPr lang="en-GB" sz="2400">
                <a:solidFill>
                  <a:schemeClr val="dk1"/>
                </a:solidFill>
                <a:latin typeface="Century Gothic"/>
                <a:ea typeface="Century Gothic"/>
                <a:cs typeface="Century Gothic"/>
                <a:sym typeface="Century Gothic"/>
              </a:rPr>
              <a:t>: to promote tourism and to preserve important historical places and monuments virtually forever. </a:t>
            </a:r>
            <a:endParaRPr sz="2400">
              <a:solidFill>
                <a:schemeClr val="dk1"/>
              </a:solidFill>
              <a:latin typeface="Century Gothic"/>
              <a:ea typeface="Century Gothic"/>
              <a:cs typeface="Century Gothic"/>
              <a:sym typeface="Century Gothic"/>
            </a:endParaRPr>
          </a:p>
          <a:p>
            <a:pPr marL="228600" marR="0" lvl="0" indent="-228600" algn="l" rtl="0">
              <a:lnSpc>
                <a:spcPct val="8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Health</a:t>
            </a:r>
            <a:r>
              <a:rPr lang="en-GB" sz="2400">
                <a:solidFill>
                  <a:schemeClr val="dk1"/>
                </a:solidFill>
                <a:latin typeface="Century Gothic"/>
                <a:ea typeface="Century Gothic"/>
                <a:cs typeface="Century Gothic"/>
                <a:sym typeface="Century Gothic"/>
              </a:rPr>
              <a:t>: The use of VR for doctors’ training purposes and also for people’s treatment.</a:t>
            </a:r>
            <a:endParaRPr sz="2400">
              <a:solidFill>
                <a:schemeClr val="dk1"/>
              </a:solidFill>
              <a:latin typeface="Century Gothic"/>
              <a:ea typeface="Century Gothic"/>
              <a:cs typeface="Century Gothic"/>
              <a:sym typeface="Century Gothic"/>
            </a:endParaRPr>
          </a:p>
          <a:p>
            <a:pPr marL="228600" marR="0" lvl="0" indent="-228600" algn="l" rtl="0">
              <a:lnSpc>
                <a:spcPct val="8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Business: </a:t>
            </a:r>
            <a:r>
              <a:rPr lang="en-GB" sz="2400">
                <a:solidFill>
                  <a:schemeClr val="dk1"/>
                </a:solidFill>
                <a:latin typeface="Century Gothic"/>
                <a:ea typeface="Century Gothic"/>
                <a:cs typeface="Century Gothic"/>
                <a:sym typeface="Century Gothic"/>
              </a:rPr>
              <a:t>VR creates new kind of e-commerce </a:t>
            </a:r>
            <a:endParaRPr sz="20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learning and development in the </a:t>
            </a:r>
            <a:r>
              <a:rPr lang="en-GB" sz="4000" b="1"/>
              <a:t>USA</a:t>
            </a:r>
            <a:endParaRPr/>
          </a:p>
        </p:txBody>
      </p:sp>
      <p:sp>
        <p:nvSpPr>
          <p:cNvPr id="188" name="Google Shape;188;p16"/>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The United States of America (USA) has a </a:t>
            </a:r>
            <a:r>
              <a:rPr lang="en-GB" sz="2400" b="1">
                <a:solidFill>
                  <a:schemeClr val="dk1"/>
                </a:solidFill>
                <a:latin typeface="Century Gothic"/>
                <a:ea typeface="Century Gothic"/>
                <a:cs typeface="Century Gothic"/>
                <a:sym typeface="Century Gothic"/>
              </a:rPr>
              <a:t>leading position in the global VR market</a:t>
            </a:r>
            <a:r>
              <a:rPr lang="en-GB" sz="2400">
                <a:solidFill>
                  <a:schemeClr val="dk1"/>
                </a:solidFill>
                <a:latin typeface="Century Gothic"/>
                <a:ea typeface="Century Gothic"/>
                <a:cs typeface="Century Gothic"/>
                <a:sym typeface="Century Gothic"/>
              </a:rPr>
              <a:t>. </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VR software development </a:t>
            </a:r>
            <a:r>
              <a:rPr lang="en-GB" sz="2400">
                <a:solidFill>
                  <a:schemeClr val="dk1"/>
                </a:solidFill>
                <a:latin typeface="Century Gothic"/>
                <a:ea typeface="Century Gothic"/>
                <a:cs typeface="Century Gothic"/>
                <a:sym typeface="Century Gothic"/>
              </a:rPr>
              <a:t>is the main activity of several VR companies situated in the United States.</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A recent report by Higher Education Technology Company reports that </a:t>
            </a:r>
            <a:r>
              <a:rPr lang="en-GB" sz="2400" b="1">
                <a:solidFill>
                  <a:schemeClr val="dk1"/>
                </a:solidFill>
                <a:latin typeface="Century Gothic"/>
                <a:ea typeface="Century Gothic"/>
                <a:cs typeface="Century Gothic"/>
                <a:sym typeface="Century Gothic"/>
              </a:rPr>
              <a:t>almost half of US Colleges use VR technologies</a:t>
            </a:r>
            <a:r>
              <a:rPr lang="en-GB" sz="2400">
                <a:solidFill>
                  <a:schemeClr val="dk1"/>
                </a:solidFill>
                <a:latin typeface="Century Gothic"/>
                <a:ea typeface="Century Gothic"/>
                <a:cs typeface="Century Gothic"/>
                <a:sym typeface="Century Gothic"/>
              </a:rPr>
              <a:t>. </a:t>
            </a:r>
            <a:endParaRPr sz="2400">
              <a:solidFill>
                <a:schemeClr val="dk1"/>
              </a:solidFill>
              <a:latin typeface="Century Gothic"/>
              <a:ea typeface="Century Gothic"/>
              <a:cs typeface="Century Gothic"/>
              <a:sym typeface="Century Gothic"/>
            </a:endParaRPr>
          </a:p>
          <a:p>
            <a:pPr marL="228600" marR="0" lvl="0" indent="-101600" algn="l" rtl="0">
              <a:lnSpc>
                <a:spcPct val="90000"/>
              </a:lnSpc>
              <a:spcBef>
                <a:spcPts val="1000"/>
              </a:spcBef>
              <a:spcAft>
                <a:spcPts val="0"/>
              </a:spcAft>
              <a:buClr>
                <a:srgbClr val="0CEC1B"/>
              </a:buClr>
              <a:buSzPts val="2000"/>
              <a:buFont typeface="Noto Sans Symbols"/>
              <a:buNone/>
            </a:pPr>
            <a:endParaRPr sz="2000" b="1">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xEl>
                                              <p:pRg st="0" end="0"/>
                                            </p:txEl>
                                          </p:spTgt>
                                        </p:tgtEl>
                                        <p:attrNameLst>
                                          <p:attrName>style.visibility</p:attrName>
                                        </p:attrNameLst>
                                      </p:cBhvr>
                                      <p:to>
                                        <p:strVal val="visible"/>
                                      </p:to>
                                    </p:set>
                                    <p:animEffect transition="in" filter="fade">
                                      <p:cBhvr>
                                        <p:cTn id="7" dur="1000"/>
                                        <p:tgtEl>
                                          <p:spTgt spid="1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
                                            <p:txEl>
                                              <p:pRg st="1" end="1"/>
                                            </p:txEl>
                                          </p:spTgt>
                                        </p:tgtEl>
                                        <p:attrNameLst>
                                          <p:attrName>style.visibility</p:attrName>
                                        </p:attrNameLst>
                                      </p:cBhvr>
                                      <p:to>
                                        <p:strVal val="visible"/>
                                      </p:to>
                                    </p:set>
                                    <p:animEffect transition="in" filter="fade">
                                      <p:cBhvr>
                                        <p:cTn id="12" dur="1000"/>
                                        <p:tgtEl>
                                          <p:spTgt spid="1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
                                            <p:txEl>
                                              <p:pRg st="2" end="2"/>
                                            </p:txEl>
                                          </p:spTgt>
                                        </p:tgtEl>
                                        <p:attrNameLst>
                                          <p:attrName>style.visibility</p:attrName>
                                        </p:attrNameLst>
                                      </p:cBhvr>
                                      <p:to>
                                        <p:strVal val="visible"/>
                                      </p:to>
                                    </p:set>
                                    <p:animEffect transition="in" filter="fade">
                                      <p:cBhvr>
                                        <p:cTn id="17" dur="1000"/>
                                        <p:tgtEl>
                                          <p:spTgt spid="1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8">
                                            <p:txEl>
                                              <p:pRg st="3" end="3"/>
                                            </p:txEl>
                                          </p:spTgt>
                                        </p:tgtEl>
                                        <p:attrNameLst>
                                          <p:attrName>style.visibility</p:attrName>
                                        </p:attrNameLst>
                                      </p:cBhvr>
                                      <p:to>
                                        <p:strVal val="visible"/>
                                      </p:to>
                                    </p:set>
                                    <p:animEffect transition="in" filter="fade">
                                      <p:cBhvr>
                                        <p:cTn id="22" dur="1000"/>
                                        <p:tgtEl>
                                          <p:spTgt spid="1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learning and development in the </a:t>
            </a:r>
            <a:r>
              <a:rPr lang="en-GB" sz="4000" b="1"/>
              <a:t>USA</a:t>
            </a:r>
            <a:endParaRPr/>
          </a:p>
        </p:txBody>
      </p:sp>
      <p:sp>
        <p:nvSpPr>
          <p:cNvPr id="194" name="Google Shape;194;p17"/>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Higher Education institutions </a:t>
            </a:r>
            <a:r>
              <a:rPr lang="en-GB" sz="2400">
                <a:solidFill>
                  <a:schemeClr val="dk1"/>
                </a:solidFill>
                <a:latin typeface="Century Gothic"/>
                <a:ea typeface="Century Gothic"/>
                <a:cs typeface="Century Gothic"/>
                <a:sym typeface="Century Gothic"/>
              </a:rPr>
              <a:t>are investigating </a:t>
            </a:r>
            <a:r>
              <a:rPr lang="en-GB" sz="2400" b="1">
                <a:solidFill>
                  <a:schemeClr val="dk1"/>
                </a:solidFill>
                <a:latin typeface="Century Gothic"/>
                <a:ea typeface="Century Gothic"/>
                <a:cs typeface="Century Gothic"/>
                <a:sym typeface="Century Gothic"/>
              </a:rPr>
              <a:t>a range of uses for VR technology</a:t>
            </a:r>
            <a:r>
              <a:rPr lang="en-GB" sz="2400">
                <a:solidFill>
                  <a:schemeClr val="dk1"/>
                </a:solidFill>
                <a:latin typeface="Century Gothic"/>
                <a:ea typeface="Century Gothic"/>
                <a:cs typeface="Century Gothic"/>
                <a:sym typeface="Century Gothic"/>
              </a:rPr>
              <a:t>, from offering virtual lab facilities for remote learning students, to simulated surgical procedures to train medical students. </a:t>
            </a:r>
            <a:endParaRPr sz="2400">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According to the report, the </a:t>
            </a:r>
            <a:r>
              <a:rPr lang="en-GB" sz="2400" b="1">
                <a:solidFill>
                  <a:schemeClr val="dk1"/>
                </a:solidFill>
                <a:latin typeface="Century Gothic"/>
                <a:ea typeface="Century Gothic"/>
                <a:cs typeface="Century Gothic"/>
                <a:sym typeface="Century Gothic"/>
              </a:rPr>
              <a:t>VR market will continue to increase</a:t>
            </a:r>
            <a:r>
              <a:rPr lang="en-GB" sz="2400">
                <a:solidFill>
                  <a:schemeClr val="dk1"/>
                </a:solidFill>
                <a:latin typeface="Century Gothic"/>
                <a:ea typeface="Century Gothic"/>
                <a:cs typeface="Century Gothic"/>
                <a:sym typeface="Century Gothic"/>
              </a:rPr>
              <a:t> with lower-cost alternatives and portable devices, such as Google Cardboard and Oculus Go (Hills-Duty, 2018). </a:t>
            </a:r>
            <a:endParaRPr sz="2400">
              <a:solidFill>
                <a:schemeClr val="dk1"/>
              </a:solidFill>
              <a:latin typeface="Century Gothic"/>
              <a:ea typeface="Century Gothic"/>
              <a:cs typeface="Century Gothic"/>
              <a:sym typeface="Century Gothic"/>
            </a:endParaRPr>
          </a:p>
          <a:p>
            <a:pPr marL="228600" marR="0" lvl="0" indent="-101600" algn="l" rtl="0">
              <a:lnSpc>
                <a:spcPct val="90000"/>
              </a:lnSpc>
              <a:spcBef>
                <a:spcPts val="1000"/>
              </a:spcBef>
              <a:spcAft>
                <a:spcPts val="0"/>
              </a:spcAft>
              <a:buClr>
                <a:srgbClr val="0CEC1B"/>
              </a:buClr>
              <a:buSzPts val="2000"/>
              <a:buFont typeface="Noto Sans Symbols"/>
              <a:buNone/>
            </a:pPr>
            <a:endParaRPr sz="2000" b="1">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animEffect transition="in" filter="fade">
                                      <p:cBhvr>
                                        <p:cTn id="7" dur="1000"/>
                                        <p:tgtEl>
                                          <p:spTgt spid="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xEl>
                                              <p:pRg st="1" end="1"/>
                                            </p:txEl>
                                          </p:spTgt>
                                        </p:tgtEl>
                                        <p:attrNameLst>
                                          <p:attrName>style.visibility</p:attrName>
                                        </p:attrNameLst>
                                      </p:cBhvr>
                                      <p:to>
                                        <p:strVal val="visible"/>
                                      </p:to>
                                    </p:set>
                                    <p:animEffect transition="in" filter="fade">
                                      <p:cBhvr>
                                        <p:cTn id="12" dur="1000"/>
                                        <p:tgtEl>
                                          <p:spTgt spid="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xEl>
                                              <p:pRg st="2" end="2"/>
                                            </p:txEl>
                                          </p:spTgt>
                                        </p:tgtEl>
                                        <p:attrNameLst>
                                          <p:attrName>style.visibility</p:attrName>
                                        </p:attrNameLst>
                                      </p:cBhvr>
                                      <p:to>
                                        <p:strVal val="visible"/>
                                      </p:to>
                                    </p:set>
                                    <p:animEffect transition="in" filter="fade">
                                      <p:cBhvr>
                                        <p:cTn id="17" dur="1000"/>
                                        <p:tgtEl>
                                          <p:spTgt spid="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DDEF"/>
        </a:solidFill>
        <a:effectLst/>
      </p:bgPr>
    </p:bg>
    <p:spTree>
      <p:nvGrpSpPr>
        <p:cNvPr id="1" name="Shape 199"/>
        <p:cNvGrpSpPr/>
        <p:nvPr/>
      </p:nvGrpSpPr>
      <p:grpSpPr>
        <a:xfrm>
          <a:off x="0" y="0"/>
          <a:ext cx="0" cy="0"/>
          <a:chOff x="0" y="0"/>
          <a:chExt cx="0" cy="0"/>
        </a:xfrm>
      </p:grpSpPr>
      <p:sp>
        <p:nvSpPr>
          <p:cNvPr id="200" name="Google Shape;200;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t>Exercise: </a:t>
            </a:r>
            <a:r>
              <a:rPr lang="en-GB" sz="3600"/>
              <a:t>State of the art of VR learning inside &amp; outside of Europe</a:t>
            </a:r>
            <a:endParaRPr sz="3600"/>
          </a:p>
        </p:txBody>
      </p:sp>
      <p:sp>
        <p:nvSpPr>
          <p:cNvPr id="201" name="Google Shape;201;p18"/>
          <p:cNvSpPr txBox="1"/>
          <p:nvPr/>
        </p:nvSpPr>
        <p:spPr>
          <a:xfrm>
            <a:off x="501702" y="2459421"/>
            <a:ext cx="8140596" cy="3037489"/>
          </a:xfrm>
          <a:prstGeom prst="rect">
            <a:avLst/>
          </a:prstGeom>
          <a:solidFill>
            <a:srgbClr val="FFFFFF"/>
          </a:solidFill>
          <a:ln w="38100" cap="flat" cmpd="sng">
            <a:solidFill>
              <a:srgbClr val="282958"/>
            </a:solidFill>
            <a:prstDash val="solid"/>
            <a:round/>
            <a:headEnd type="none" w="sm" len="sm"/>
            <a:tailEnd type="none" w="sm" len="sm"/>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Exercise:</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Go together in </a:t>
            </a:r>
            <a:r>
              <a:rPr lang="en-GB" sz="2000" b="1" i="0" u="none" strike="noStrike" cap="none">
                <a:solidFill>
                  <a:schemeClr val="dk1"/>
                </a:solidFill>
                <a:latin typeface="Century Gothic"/>
                <a:ea typeface="Century Gothic"/>
                <a:cs typeface="Century Gothic"/>
                <a:sym typeface="Century Gothic"/>
              </a:rPr>
              <a:t>pairs or groups of three</a:t>
            </a:r>
            <a:r>
              <a:rPr lang="en-GB" sz="2000" b="0" i="0" u="none" strike="noStrike" cap="none">
                <a:solidFill>
                  <a:schemeClr val="dk1"/>
                </a:solidFill>
                <a:latin typeface="Century Gothic"/>
                <a:ea typeface="Century Gothic"/>
                <a:cs typeface="Century Gothic"/>
                <a:sym typeface="Century Gothic"/>
              </a:rPr>
              <a:t>.</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Find at least </a:t>
            </a:r>
            <a:r>
              <a:rPr lang="en-GB" sz="2000" b="1" i="0" u="none" strike="noStrike" cap="none">
                <a:solidFill>
                  <a:schemeClr val="dk1"/>
                </a:solidFill>
                <a:latin typeface="Century Gothic"/>
                <a:ea typeface="Century Gothic"/>
                <a:cs typeface="Century Gothic"/>
                <a:sym typeface="Century Gothic"/>
              </a:rPr>
              <a:t>three similarities </a:t>
            </a:r>
            <a:r>
              <a:rPr lang="en-GB" sz="2000" b="0" i="0" u="none" strike="noStrike" cap="none">
                <a:solidFill>
                  <a:schemeClr val="dk1"/>
                </a:solidFill>
                <a:latin typeface="Century Gothic"/>
                <a:ea typeface="Century Gothic"/>
                <a:cs typeface="Century Gothic"/>
                <a:sym typeface="Century Gothic"/>
              </a:rPr>
              <a:t>and </a:t>
            </a:r>
            <a:r>
              <a:rPr lang="en-GB" sz="2000" b="1" i="0" u="none" strike="noStrike" cap="none">
                <a:solidFill>
                  <a:schemeClr val="dk1"/>
                </a:solidFill>
                <a:latin typeface="Century Gothic"/>
                <a:ea typeface="Century Gothic"/>
                <a:cs typeface="Century Gothic"/>
                <a:sym typeface="Century Gothic"/>
              </a:rPr>
              <a:t>three differences </a:t>
            </a:r>
            <a:r>
              <a:rPr lang="en-GB" sz="2000" b="0" i="0" u="none" strike="noStrike" cap="none">
                <a:solidFill>
                  <a:schemeClr val="dk1"/>
                </a:solidFill>
                <a:latin typeface="Century Gothic"/>
                <a:ea typeface="Century Gothic"/>
                <a:cs typeface="Century Gothic"/>
                <a:sym typeface="Century Gothic"/>
              </a:rPr>
              <a:t>concerning the developments of VR learning inside and outside of Europe!</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Refer to the countries addressed in the presentation before!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9"/>
          <p:cNvSpPr txBox="1">
            <a:spLocks noGrp="1"/>
          </p:cNvSpPr>
          <p:nvPr>
            <p:ph type="title"/>
          </p:nvPr>
        </p:nvSpPr>
        <p:spPr>
          <a:xfrm>
            <a:off x="623888" y="1925864"/>
            <a:ext cx="7770812" cy="170376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92A5A"/>
              </a:buClr>
              <a:buSzPts val="4400"/>
              <a:buFont typeface="Century Gothic"/>
              <a:buNone/>
            </a:pPr>
            <a:r>
              <a:rPr lang="en-GB"/>
              <a:t>Academic Discussions</a:t>
            </a:r>
            <a:endParaRPr/>
          </a:p>
        </p:txBody>
      </p:sp>
      <p:sp>
        <p:nvSpPr>
          <p:cNvPr id="207" name="Google Shape;207;p19"/>
          <p:cNvSpPr txBox="1">
            <a:spLocks noGrp="1"/>
          </p:cNvSpPr>
          <p:nvPr>
            <p:ph type="body" idx="1"/>
          </p:nvPr>
        </p:nvSpPr>
        <p:spPr>
          <a:xfrm>
            <a:off x="623888" y="3817019"/>
            <a:ext cx="7770812" cy="15001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92A5A"/>
              </a:buClr>
              <a:buSzPts val="2400"/>
              <a:buNone/>
            </a:pPr>
            <a:r>
              <a:rPr lang="en-GB"/>
              <a:t>VR in Education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entury Gothic"/>
              <a:buNone/>
            </a:pPr>
            <a:r>
              <a:rPr lang="en-GB"/>
              <a:t>Overview</a:t>
            </a:r>
            <a:endParaRPr/>
          </a:p>
        </p:txBody>
      </p:sp>
      <p:sp>
        <p:nvSpPr>
          <p:cNvPr id="89" name="Google Shape;89;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CEC1B"/>
              </a:buClr>
              <a:buSzPts val="2800"/>
              <a:buFont typeface="Noto Sans Symbols"/>
              <a:buChar char="▶"/>
            </a:pPr>
            <a:r>
              <a:rPr lang="en-GB"/>
              <a:t>VR in Education</a:t>
            </a:r>
            <a:endParaRPr/>
          </a:p>
          <a:p>
            <a:pPr marL="685800" lvl="1" indent="-228600" algn="l" rtl="0">
              <a:lnSpc>
                <a:spcPct val="90000"/>
              </a:lnSpc>
              <a:spcBef>
                <a:spcPts val="500"/>
              </a:spcBef>
              <a:spcAft>
                <a:spcPts val="0"/>
              </a:spcAft>
              <a:buSzPts val="2400"/>
              <a:buChar char="▪"/>
            </a:pPr>
            <a:r>
              <a:rPr lang="en-GB"/>
              <a:t>Global Comparison – State of the art</a:t>
            </a:r>
            <a:endParaRPr/>
          </a:p>
          <a:p>
            <a:pPr marL="685800" lvl="1" indent="-228600" algn="l" rtl="0">
              <a:lnSpc>
                <a:spcPct val="90000"/>
              </a:lnSpc>
              <a:spcBef>
                <a:spcPts val="500"/>
              </a:spcBef>
              <a:spcAft>
                <a:spcPts val="0"/>
              </a:spcAft>
              <a:buSzPts val="2400"/>
              <a:buChar char="▪"/>
            </a:pPr>
            <a:r>
              <a:rPr lang="en-GB"/>
              <a:t>Academic Discussions</a:t>
            </a:r>
            <a:endParaRPr/>
          </a:p>
          <a:p>
            <a:pPr marL="228600" lvl="0" indent="-50800" algn="l" rtl="0">
              <a:lnSpc>
                <a:spcPct val="90000"/>
              </a:lnSpc>
              <a:spcBef>
                <a:spcPts val="1000"/>
              </a:spcBef>
              <a:spcAft>
                <a:spcPts val="0"/>
              </a:spcAft>
              <a:buClr>
                <a:srgbClr val="0CEC1B"/>
              </a:buClr>
              <a:buSzPts val="2800"/>
              <a:buFont typeface="Noto Sans Symbols"/>
              <a:buNone/>
            </a:pPr>
            <a:endParaRPr/>
          </a:p>
          <a:p>
            <a:pPr marL="228600" lvl="0" indent="-228600" algn="l" rtl="0">
              <a:lnSpc>
                <a:spcPct val="90000"/>
              </a:lnSpc>
              <a:spcBef>
                <a:spcPts val="1000"/>
              </a:spcBef>
              <a:spcAft>
                <a:spcPts val="0"/>
              </a:spcAft>
              <a:buClr>
                <a:srgbClr val="0CEC1B"/>
              </a:buClr>
              <a:buSzPts val="2800"/>
              <a:buFont typeface="Noto Sans Symbols"/>
              <a:buChar char="▶"/>
            </a:pPr>
            <a:r>
              <a:rPr lang="en-GB"/>
              <a:t>VR for Adult Learning</a:t>
            </a:r>
            <a:endParaRPr/>
          </a:p>
          <a:p>
            <a:pPr marL="685800" lvl="1" indent="-228600" algn="l" rtl="0">
              <a:lnSpc>
                <a:spcPct val="90000"/>
              </a:lnSpc>
              <a:spcBef>
                <a:spcPts val="500"/>
              </a:spcBef>
              <a:spcAft>
                <a:spcPts val="0"/>
              </a:spcAft>
              <a:buSzPts val="2400"/>
              <a:buChar char="▪"/>
            </a:pPr>
            <a:r>
              <a:rPr lang="en-GB"/>
              <a:t>Overview of Academic Discussions</a:t>
            </a:r>
            <a:endParaRPr/>
          </a:p>
          <a:p>
            <a:pPr marL="685800" lvl="1" indent="-228600" algn="l" rtl="0">
              <a:lnSpc>
                <a:spcPct val="90000"/>
              </a:lnSpc>
              <a:spcBef>
                <a:spcPts val="500"/>
              </a:spcBef>
              <a:spcAft>
                <a:spcPts val="0"/>
              </a:spcAft>
              <a:buSzPts val="2400"/>
              <a:buChar char="▪"/>
            </a:pPr>
            <a:r>
              <a:rPr lang="en-GB"/>
              <a:t>VR &amp; Adult Training</a:t>
            </a:r>
            <a:endParaRPr/>
          </a:p>
          <a:p>
            <a:pPr marL="457200" lvl="1" indent="0" algn="l" rtl="0">
              <a:lnSpc>
                <a:spcPct val="90000"/>
              </a:lnSpc>
              <a:spcBef>
                <a:spcPts val="500"/>
              </a:spcBef>
              <a:spcAft>
                <a:spcPts val="0"/>
              </a:spcAft>
              <a:buSzPts val="24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DDEF"/>
        </a:solidFill>
        <a:effectLst/>
      </p:bgPr>
    </p:bg>
    <p:spTree>
      <p:nvGrpSpPr>
        <p:cNvPr id="1" name="Shape 212"/>
        <p:cNvGrpSpPr/>
        <p:nvPr/>
      </p:nvGrpSpPr>
      <p:grpSpPr>
        <a:xfrm>
          <a:off x="0" y="0"/>
          <a:ext cx="0" cy="0"/>
          <a:chOff x="0" y="0"/>
          <a:chExt cx="0" cy="0"/>
        </a:xfrm>
      </p:grpSpPr>
      <p:sp>
        <p:nvSpPr>
          <p:cNvPr id="213" name="Google Shape;213;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VR’s Potentials for Learning</a:t>
            </a:r>
            <a:endParaRPr sz="4000"/>
          </a:p>
        </p:txBody>
      </p:sp>
      <p:sp>
        <p:nvSpPr>
          <p:cNvPr id="214" name="Google Shape;214;p20"/>
          <p:cNvSpPr txBox="1"/>
          <p:nvPr/>
        </p:nvSpPr>
        <p:spPr>
          <a:xfrm>
            <a:off x="501702" y="3159748"/>
            <a:ext cx="8140596" cy="1325562"/>
          </a:xfrm>
          <a:prstGeom prst="rect">
            <a:avLst/>
          </a:prstGeom>
          <a:solidFill>
            <a:srgbClr val="FFFFFF"/>
          </a:solidFill>
          <a:ln w="38100" cap="flat" cmpd="sng">
            <a:solidFill>
              <a:srgbClr val="282958"/>
            </a:solidFill>
            <a:prstDash val="solid"/>
            <a:round/>
            <a:headEnd type="none" w="sm" len="sm"/>
            <a:tailEnd type="none" w="sm" len="sm"/>
          </a:ln>
        </p:spPr>
        <p:txBody>
          <a:bodyPr spcFirstLastPara="1" wrap="square" lIns="91425" tIns="45700" rIns="91425" bIns="45700" anchor="ctr" anchorCtr="0">
            <a:normAutofit/>
          </a:bodyPr>
          <a:lstStyle/>
          <a:p>
            <a:pPr marL="228600" marR="0" lvl="0" indent="-228600" algn="ctr" rtl="0">
              <a:lnSpc>
                <a:spcPct val="90000"/>
              </a:lnSpc>
              <a:spcBef>
                <a:spcPts val="0"/>
              </a:spcBef>
              <a:spcAft>
                <a:spcPts val="0"/>
              </a:spcAft>
              <a:buClr>
                <a:srgbClr val="0CEC1B"/>
              </a:buClr>
              <a:buSzPts val="2800"/>
              <a:buFont typeface="Noto Sans Symbols"/>
              <a:buChar char="▶"/>
            </a:pPr>
            <a:r>
              <a:rPr lang="en-GB" sz="2800">
                <a:solidFill>
                  <a:schemeClr val="dk1"/>
                </a:solidFill>
                <a:latin typeface="Century Gothic"/>
                <a:ea typeface="Century Gothic"/>
                <a:cs typeface="Century Gothic"/>
                <a:sym typeface="Century Gothic"/>
              </a:rPr>
              <a:t>What </a:t>
            </a:r>
            <a:r>
              <a:rPr lang="en-GB" sz="2800" b="1">
                <a:solidFill>
                  <a:schemeClr val="dk1"/>
                </a:solidFill>
                <a:latin typeface="Century Gothic"/>
                <a:ea typeface="Century Gothic"/>
                <a:cs typeface="Century Gothic"/>
                <a:sym typeface="Century Gothic"/>
              </a:rPr>
              <a:t>potentials </a:t>
            </a:r>
            <a:r>
              <a:rPr lang="en-GB" sz="2800">
                <a:solidFill>
                  <a:schemeClr val="dk1"/>
                </a:solidFill>
                <a:latin typeface="Century Gothic"/>
                <a:ea typeface="Century Gothic"/>
                <a:cs typeface="Century Gothic"/>
                <a:sym typeface="Century Gothic"/>
              </a:rPr>
              <a:t>can you think of VR might have in terms of</a:t>
            </a:r>
            <a:r>
              <a:rPr lang="en-GB" sz="2800" b="1">
                <a:solidFill>
                  <a:schemeClr val="dk1"/>
                </a:solidFill>
                <a:latin typeface="Century Gothic"/>
                <a:ea typeface="Century Gothic"/>
                <a:cs typeface="Century Gothic"/>
                <a:sym typeface="Century Gothic"/>
              </a:rPr>
              <a:t> learning in general?</a:t>
            </a:r>
            <a:endParaRPr sz="2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DDEF"/>
        </a:solidFill>
        <a:effectLst/>
      </p:bgPr>
    </p:bg>
    <p:spTree>
      <p:nvGrpSpPr>
        <p:cNvPr id="1" name="Shape 219"/>
        <p:cNvGrpSpPr/>
        <p:nvPr/>
      </p:nvGrpSpPr>
      <p:grpSpPr>
        <a:xfrm>
          <a:off x="0" y="0"/>
          <a:ext cx="0" cy="0"/>
          <a:chOff x="0" y="0"/>
          <a:chExt cx="0" cy="0"/>
        </a:xfrm>
      </p:grpSpPr>
      <p:sp>
        <p:nvSpPr>
          <p:cNvPr id="220" name="Google Shape;220;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Insights into VR’s Potentials for Learning</a:t>
            </a:r>
            <a:endParaRPr sz="4000"/>
          </a:p>
        </p:txBody>
      </p:sp>
      <p:sp>
        <p:nvSpPr>
          <p:cNvPr id="221" name="Google Shape;221;p21"/>
          <p:cNvSpPr/>
          <p:nvPr/>
        </p:nvSpPr>
        <p:spPr>
          <a:xfrm>
            <a:off x="272663" y="4526302"/>
            <a:ext cx="2495502" cy="1142263"/>
          </a:xfrm>
          <a:prstGeom prst="wedgeRectCallout">
            <a:avLst>
              <a:gd name="adj1" fmla="val -6895"/>
              <a:gd name="adj2" fmla="val 71989"/>
            </a:avLst>
          </a:prstGeom>
          <a:solidFill>
            <a:srgbClr val="FFFFFF"/>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21"/>
          <p:cNvSpPr/>
          <p:nvPr/>
        </p:nvSpPr>
        <p:spPr>
          <a:xfrm>
            <a:off x="3985003" y="4141524"/>
            <a:ext cx="245341" cy="280015"/>
          </a:xfrm>
          <a:custGeom>
            <a:avLst/>
            <a:gdLst/>
            <a:ahLst/>
            <a:cxnLst/>
            <a:rect l="l" t="t" r="r" b="b"/>
            <a:pathLst>
              <a:path w="385797" h="500175" extrusionOk="0">
                <a:moveTo>
                  <a:pt x="192899" y="292439"/>
                </a:moveTo>
                <a:cubicBezTo>
                  <a:pt x="220106" y="292604"/>
                  <a:pt x="247066" y="297629"/>
                  <a:pt x="272506" y="307277"/>
                </a:cubicBezTo>
                <a:cubicBezTo>
                  <a:pt x="307678" y="318773"/>
                  <a:pt x="339806" y="338046"/>
                  <a:pt x="366507" y="363663"/>
                </a:cubicBezTo>
                <a:cubicBezTo>
                  <a:pt x="378914" y="376349"/>
                  <a:pt x="385842" y="393401"/>
                  <a:pt x="385797" y="411145"/>
                </a:cubicBezTo>
                <a:lnTo>
                  <a:pt x="385797" y="500175"/>
                </a:lnTo>
                <a:lnTo>
                  <a:pt x="200318" y="500175"/>
                </a:lnTo>
                <a:lnTo>
                  <a:pt x="200318" y="353053"/>
                </a:lnTo>
                <a:lnTo>
                  <a:pt x="271987" y="387998"/>
                </a:lnTo>
                <a:cubicBezTo>
                  <a:pt x="272937" y="388458"/>
                  <a:pt x="273974" y="388711"/>
                  <a:pt x="275029" y="388740"/>
                </a:cubicBezTo>
                <a:cubicBezTo>
                  <a:pt x="276525" y="388699"/>
                  <a:pt x="277973" y="388208"/>
                  <a:pt x="279184" y="387330"/>
                </a:cubicBezTo>
                <a:cubicBezTo>
                  <a:pt x="281297" y="385810"/>
                  <a:pt x="282362" y="383220"/>
                  <a:pt x="281929" y="380653"/>
                </a:cubicBezTo>
                <a:lnTo>
                  <a:pt x="272729" y="323228"/>
                </a:lnTo>
                <a:lnTo>
                  <a:pt x="267536" y="321225"/>
                </a:lnTo>
                <a:cubicBezTo>
                  <a:pt x="258273" y="317802"/>
                  <a:pt x="248807" y="314953"/>
                  <a:pt x="239195" y="312693"/>
                </a:cubicBezTo>
                <a:cubicBezTo>
                  <a:pt x="234880" y="319595"/>
                  <a:pt x="229077" y="325444"/>
                  <a:pt x="222211" y="329814"/>
                </a:cubicBezTo>
                <a:cubicBezTo>
                  <a:pt x="196769" y="346005"/>
                  <a:pt x="163018" y="338507"/>
                  <a:pt x="146826" y="313064"/>
                </a:cubicBezTo>
                <a:cubicBezTo>
                  <a:pt x="137626" y="315216"/>
                  <a:pt x="128130" y="317961"/>
                  <a:pt x="118040" y="321299"/>
                </a:cubicBezTo>
                <a:lnTo>
                  <a:pt x="113069" y="323228"/>
                </a:lnTo>
                <a:lnTo>
                  <a:pt x="103943" y="380653"/>
                </a:lnTo>
                <a:cubicBezTo>
                  <a:pt x="103510" y="383220"/>
                  <a:pt x="104575" y="385810"/>
                  <a:pt x="106689" y="387330"/>
                </a:cubicBezTo>
                <a:cubicBezTo>
                  <a:pt x="107899" y="388208"/>
                  <a:pt x="109348" y="388699"/>
                  <a:pt x="110843" y="388740"/>
                </a:cubicBezTo>
                <a:cubicBezTo>
                  <a:pt x="111898" y="388711"/>
                  <a:pt x="112935" y="388458"/>
                  <a:pt x="113885" y="387998"/>
                </a:cubicBezTo>
                <a:lnTo>
                  <a:pt x="185480" y="353053"/>
                </a:lnTo>
                <a:lnTo>
                  <a:pt x="185480" y="500175"/>
                </a:lnTo>
                <a:lnTo>
                  <a:pt x="0" y="500175"/>
                </a:lnTo>
                <a:lnTo>
                  <a:pt x="0" y="411145"/>
                </a:lnTo>
                <a:cubicBezTo>
                  <a:pt x="-45" y="393401"/>
                  <a:pt x="6883" y="376349"/>
                  <a:pt x="19290" y="363663"/>
                </a:cubicBezTo>
                <a:cubicBezTo>
                  <a:pt x="46759" y="339069"/>
                  <a:pt x="78661" y="319933"/>
                  <a:pt x="113292" y="307277"/>
                </a:cubicBezTo>
                <a:cubicBezTo>
                  <a:pt x="138851" y="298061"/>
                  <a:pt x="165736" y="293050"/>
                  <a:pt x="192899" y="292439"/>
                </a:cubicBezTo>
                <a:close/>
                <a:moveTo>
                  <a:pt x="173460" y="117718"/>
                </a:moveTo>
                <a:cubicBezTo>
                  <a:pt x="185146" y="137144"/>
                  <a:pt x="206137" y="149047"/>
                  <a:pt x="228807" y="149101"/>
                </a:cubicBezTo>
                <a:lnTo>
                  <a:pt x="260190" y="149101"/>
                </a:lnTo>
                <a:cubicBezTo>
                  <a:pt x="260075" y="168802"/>
                  <a:pt x="263441" y="188368"/>
                  <a:pt x="270132" y="206897"/>
                </a:cubicBezTo>
                <a:cubicBezTo>
                  <a:pt x="267833" y="211743"/>
                  <a:pt x="266642" y="217040"/>
                  <a:pt x="266645" y="222403"/>
                </a:cubicBezTo>
                <a:cubicBezTo>
                  <a:pt x="266650" y="226705"/>
                  <a:pt x="267403" y="230972"/>
                  <a:pt x="268871" y="235016"/>
                </a:cubicBezTo>
                <a:cubicBezTo>
                  <a:pt x="225049" y="271974"/>
                  <a:pt x="160971" y="271974"/>
                  <a:pt x="117148" y="235016"/>
                </a:cubicBezTo>
                <a:cubicBezTo>
                  <a:pt x="120585" y="225820"/>
                  <a:pt x="120157" y="215624"/>
                  <a:pt x="115961" y="206749"/>
                </a:cubicBezTo>
                <a:cubicBezTo>
                  <a:pt x="122816" y="187723"/>
                  <a:pt x="126184" y="167616"/>
                  <a:pt x="125903" y="147395"/>
                </a:cubicBezTo>
                <a:cubicBezTo>
                  <a:pt x="145341" y="144957"/>
                  <a:pt x="162729" y="134108"/>
                  <a:pt x="173460" y="117718"/>
                </a:cubicBezTo>
                <a:close/>
                <a:moveTo>
                  <a:pt x="185296" y="220"/>
                </a:moveTo>
                <a:cubicBezTo>
                  <a:pt x="258931" y="-3975"/>
                  <a:pt x="322025" y="52318"/>
                  <a:pt x="326220" y="125953"/>
                </a:cubicBezTo>
                <a:cubicBezTo>
                  <a:pt x="327184" y="132185"/>
                  <a:pt x="327184" y="138714"/>
                  <a:pt x="327184" y="145465"/>
                </a:cubicBezTo>
                <a:cubicBezTo>
                  <a:pt x="327729" y="165588"/>
                  <a:pt x="324248" y="185615"/>
                  <a:pt x="316946" y="204373"/>
                </a:cubicBezTo>
                <a:cubicBezTo>
                  <a:pt x="319788" y="206430"/>
                  <a:pt x="322104" y="209129"/>
                  <a:pt x="323704" y="212250"/>
                </a:cubicBezTo>
                <a:cubicBezTo>
                  <a:pt x="329312" y="223189"/>
                  <a:pt x="324991" y="236603"/>
                  <a:pt x="314052" y="242211"/>
                </a:cubicBezTo>
                <a:cubicBezTo>
                  <a:pt x="314114" y="250924"/>
                  <a:pt x="315593" y="259569"/>
                  <a:pt x="318430" y="267807"/>
                </a:cubicBezTo>
                <a:cubicBezTo>
                  <a:pt x="324045" y="281596"/>
                  <a:pt x="334638" y="292771"/>
                  <a:pt x="348106" y="299116"/>
                </a:cubicBezTo>
                <a:lnTo>
                  <a:pt x="348180" y="299116"/>
                </a:lnTo>
                <a:cubicBezTo>
                  <a:pt x="350455" y="300126"/>
                  <a:pt x="352071" y="302210"/>
                  <a:pt x="352484" y="304665"/>
                </a:cubicBezTo>
                <a:cubicBezTo>
                  <a:pt x="353165" y="308705"/>
                  <a:pt x="350440" y="312532"/>
                  <a:pt x="346400" y="313212"/>
                </a:cubicBezTo>
                <a:cubicBezTo>
                  <a:pt x="339796" y="314222"/>
                  <a:pt x="333123" y="314718"/>
                  <a:pt x="326442" y="314696"/>
                </a:cubicBezTo>
                <a:cubicBezTo>
                  <a:pt x="315486" y="315154"/>
                  <a:pt x="304566" y="313177"/>
                  <a:pt x="294466" y="308909"/>
                </a:cubicBezTo>
                <a:cubicBezTo>
                  <a:pt x="285788" y="304723"/>
                  <a:pt x="279349" y="296984"/>
                  <a:pt x="276808" y="287690"/>
                </a:cubicBezTo>
                <a:cubicBezTo>
                  <a:pt x="273970" y="276075"/>
                  <a:pt x="275837" y="263808"/>
                  <a:pt x="282002" y="253562"/>
                </a:cubicBezTo>
                <a:cubicBezTo>
                  <a:pt x="284651" y="248126"/>
                  <a:pt x="286237" y="242233"/>
                  <a:pt x="286676" y="236202"/>
                </a:cubicBezTo>
                <a:cubicBezTo>
                  <a:pt x="285457" y="234558"/>
                  <a:pt x="284460" y="232762"/>
                  <a:pt x="283708" y="230860"/>
                </a:cubicBezTo>
                <a:cubicBezTo>
                  <a:pt x="283477" y="230303"/>
                  <a:pt x="283279" y="229734"/>
                  <a:pt x="283115" y="229153"/>
                </a:cubicBezTo>
                <a:cubicBezTo>
                  <a:pt x="282521" y="228486"/>
                  <a:pt x="282521" y="227744"/>
                  <a:pt x="282521" y="227076"/>
                </a:cubicBezTo>
                <a:cubicBezTo>
                  <a:pt x="282259" y="225656"/>
                  <a:pt x="282110" y="224217"/>
                  <a:pt x="282076" y="222773"/>
                </a:cubicBezTo>
                <a:cubicBezTo>
                  <a:pt x="282027" y="217321"/>
                  <a:pt x="283980" y="212041"/>
                  <a:pt x="287566" y="207935"/>
                </a:cubicBezTo>
                <a:cubicBezTo>
                  <a:pt x="278877" y="188293"/>
                  <a:pt x="274792" y="166927"/>
                  <a:pt x="275621" y="145465"/>
                </a:cubicBezTo>
                <a:cubicBezTo>
                  <a:pt x="275621" y="141682"/>
                  <a:pt x="275621" y="137898"/>
                  <a:pt x="275621" y="134262"/>
                </a:cubicBezTo>
                <a:lnTo>
                  <a:pt x="229103" y="134262"/>
                </a:lnTo>
                <a:cubicBezTo>
                  <a:pt x="207896" y="134324"/>
                  <a:pt x="189008" y="120866"/>
                  <a:pt x="182140" y="100802"/>
                </a:cubicBezTo>
                <a:lnTo>
                  <a:pt x="173014" y="75280"/>
                </a:lnTo>
                <a:lnTo>
                  <a:pt x="165595" y="100505"/>
                </a:lnTo>
                <a:cubicBezTo>
                  <a:pt x="159141" y="120834"/>
                  <a:pt x="139480" y="134188"/>
                  <a:pt x="111287" y="134188"/>
                </a:cubicBezTo>
                <a:cubicBezTo>
                  <a:pt x="111287" y="138046"/>
                  <a:pt x="111287" y="141607"/>
                  <a:pt x="111287" y="145465"/>
                </a:cubicBezTo>
                <a:cubicBezTo>
                  <a:pt x="112083" y="166797"/>
                  <a:pt x="108024" y="188030"/>
                  <a:pt x="99416" y="207564"/>
                </a:cubicBezTo>
                <a:cubicBezTo>
                  <a:pt x="103045" y="211645"/>
                  <a:pt x="105005" y="216942"/>
                  <a:pt x="104907" y="222402"/>
                </a:cubicBezTo>
                <a:cubicBezTo>
                  <a:pt x="104897" y="223598"/>
                  <a:pt x="104773" y="224791"/>
                  <a:pt x="104536" y="225963"/>
                </a:cubicBezTo>
                <a:cubicBezTo>
                  <a:pt x="104359" y="227017"/>
                  <a:pt x="104111" y="228058"/>
                  <a:pt x="103794" y="229079"/>
                </a:cubicBezTo>
                <a:lnTo>
                  <a:pt x="103349" y="230415"/>
                </a:lnTo>
                <a:cubicBezTo>
                  <a:pt x="102601" y="232357"/>
                  <a:pt x="101576" y="234181"/>
                  <a:pt x="100307" y="235831"/>
                </a:cubicBezTo>
                <a:cubicBezTo>
                  <a:pt x="100771" y="241858"/>
                  <a:pt x="102357" y="247746"/>
                  <a:pt x="104981" y="253191"/>
                </a:cubicBezTo>
                <a:cubicBezTo>
                  <a:pt x="111145" y="263437"/>
                  <a:pt x="113012" y="275704"/>
                  <a:pt x="110174" y="287319"/>
                </a:cubicBezTo>
                <a:cubicBezTo>
                  <a:pt x="107634" y="296613"/>
                  <a:pt x="101194" y="304352"/>
                  <a:pt x="92517" y="308538"/>
                </a:cubicBezTo>
                <a:cubicBezTo>
                  <a:pt x="82309" y="312999"/>
                  <a:pt x="71227" y="315103"/>
                  <a:pt x="60095" y="314696"/>
                </a:cubicBezTo>
                <a:cubicBezTo>
                  <a:pt x="53414" y="314723"/>
                  <a:pt x="46741" y="314226"/>
                  <a:pt x="40137" y="313212"/>
                </a:cubicBezTo>
                <a:cubicBezTo>
                  <a:pt x="37683" y="312799"/>
                  <a:pt x="35599" y="311183"/>
                  <a:pt x="34589" y="308908"/>
                </a:cubicBezTo>
                <a:cubicBezTo>
                  <a:pt x="32925" y="305164"/>
                  <a:pt x="34612" y="300779"/>
                  <a:pt x="38357" y="299116"/>
                </a:cubicBezTo>
                <a:cubicBezTo>
                  <a:pt x="51796" y="292729"/>
                  <a:pt x="62375" y="281568"/>
                  <a:pt x="68033" y="267807"/>
                </a:cubicBezTo>
                <a:cubicBezTo>
                  <a:pt x="70887" y="259571"/>
                  <a:pt x="72390" y="250927"/>
                  <a:pt x="72485" y="242211"/>
                </a:cubicBezTo>
                <a:cubicBezTo>
                  <a:pt x="69364" y="240611"/>
                  <a:pt x="66665" y="238295"/>
                  <a:pt x="64608" y="235453"/>
                </a:cubicBezTo>
                <a:cubicBezTo>
                  <a:pt x="57402" y="225494"/>
                  <a:pt x="59633" y="211580"/>
                  <a:pt x="69591" y="204373"/>
                </a:cubicBezTo>
                <a:cubicBezTo>
                  <a:pt x="62255" y="185625"/>
                  <a:pt x="58772" y="165590"/>
                  <a:pt x="59353" y="145465"/>
                </a:cubicBezTo>
                <a:cubicBezTo>
                  <a:pt x="59353" y="142151"/>
                  <a:pt x="59353" y="138887"/>
                  <a:pt x="59353" y="135672"/>
                </a:cubicBezTo>
                <a:cubicBezTo>
                  <a:pt x="59353" y="135375"/>
                  <a:pt x="59353" y="134856"/>
                  <a:pt x="59353" y="134856"/>
                </a:cubicBezTo>
                <a:cubicBezTo>
                  <a:pt x="58655" y="63550"/>
                  <a:pt x="114102" y="4276"/>
                  <a:pt x="185296" y="220"/>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21"/>
          <p:cNvSpPr/>
          <p:nvPr/>
        </p:nvSpPr>
        <p:spPr>
          <a:xfrm>
            <a:off x="332623" y="2912472"/>
            <a:ext cx="2442259" cy="1142262"/>
          </a:xfrm>
          <a:prstGeom prst="wedgeRectCallout">
            <a:avLst>
              <a:gd name="adj1" fmla="val -6895"/>
              <a:gd name="adj2" fmla="val 71989"/>
            </a:avLst>
          </a:prstGeom>
          <a:solidFill>
            <a:srgbClr val="FFFFFF"/>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21"/>
          <p:cNvSpPr txBox="1"/>
          <p:nvPr/>
        </p:nvSpPr>
        <p:spPr>
          <a:xfrm>
            <a:off x="434065" y="3125762"/>
            <a:ext cx="2269354" cy="646331"/>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…increases learners’ motivation</a:t>
            </a:r>
            <a:endParaRPr/>
          </a:p>
        </p:txBody>
      </p:sp>
      <p:sp>
        <p:nvSpPr>
          <p:cNvPr id="225" name="Google Shape;225;p21"/>
          <p:cNvSpPr/>
          <p:nvPr/>
        </p:nvSpPr>
        <p:spPr>
          <a:xfrm>
            <a:off x="1499261" y="4137207"/>
            <a:ext cx="301955" cy="282436"/>
          </a:xfrm>
          <a:custGeom>
            <a:avLst/>
            <a:gdLst/>
            <a:ahLst/>
            <a:cxnLst/>
            <a:rect l="l" t="t" r="r" b="b"/>
            <a:pathLst>
              <a:path w="474825" h="504503" extrusionOk="0">
                <a:moveTo>
                  <a:pt x="237413" y="267089"/>
                </a:moveTo>
                <a:cubicBezTo>
                  <a:pt x="273025" y="267089"/>
                  <a:pt x="305669" y="273024"/>
                  <a:pt x="335345" y="281927"/>
                </a:cubicBezTo>
                <a:cubicBezTo>
                  <a:pt x="376893" y="293798"/>
                  <a:pt x="418440" y="311604"/>
                  <a:pt x="451084" y="338313"/>
                </a:cubicBezTo>
                <a:cubicBezTo>
                  <a:pt x="465922" y="350183"/>
                  <a:pt x="474825" y="367990"/>
                  <a:pt x="474825" y="385796"/>
                </a:cubicBezTo>
                <a:lnTo>
                  <a:pt x="474825" y="504503"/>
                </a:lnTo>
                <a:lnTo>
                  <a:pt x="0" y="504503"/>
                </a:lnTo>
                <a:lnTo>
                  <a:pt x="0" y="385796"/>
                </a:lnTo>
                <a:cubicBezTo>
                  <a:pt x="0" y="367990"/>
                  <a:pt x="8903" y="350183"/>
                  <a:pt x="23741" y="338313"/>
                </a:cubicBezTo>
                <a:cubicBezTo>
                  <a:pt x="56386" y="314572"/>
                  <a:pt x="97933" y="293798"/>
                  <a:pt x="139480" y="281927"/>
                </a:cubicBezTo>
                <a:cubicBezTo>
                  <a:pt x="172124" y="273024"/>
                  <a:pt x="204768" y="267089"/>
                  <a:pt x="237413" y="267089"/>
                </a:cubicBezTo>
                <a:close/>
                <a:moveTo>
                  <a:pt x="237414" y="0"/>
                </a:moveTo>
                <a:cubicBezTo>
                  <a:pt x="302974" y="0"/>
                  <a:pt x="356121" y="53147"/>
                  <a:pt x="356121" y="118706"/>
                </a:cubicBezTo>
                <a:cubicBezTo>
                  <a:pt x="356121" y="184267"/>
                  <a:pt x="302974" y="237414"/>
                  <a:pt x="237414" y="237414"/>
                </a:cubicBezTo>
                <a:cubicBezTo>
                  <a:pt x="171854" y="237414"/>
                  <a:pt x="118707" y="184267"/>
                  <a:pt x="118707" y="118706"/>
                </a:cubicBezTo>
                <a:cubicBezTo>
                  <a:pt x="118707" y="53147"/>
                  <a:pt x="171854" y="0"/>
                  <a:pt x="237414" y="0"/>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21"/>
          <p:cNvSpPr/>
          <p:nvPr/>
        </p:nvSpPr>
        <p:spPr>
          <a:xfrm>
            <a:off x="5388018" y="2912472"/>
            <a:ext cx="3489556" cy="1132585"/>
          </a:xfrm>
          <a:prstGeom prst="wedgeRectCallout">
            <a:avLst>
              <a:gd name="adj1" fmla="val -6895"/>
              <a:gd name="adj2" fmla="val 71989"/>
            </a:avLst>
          </a:prstGeom>
          <a:solidFill>
            <a:srgbClr val="FFFFFF"/>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21"/>
          <p:cNvSpPr/>
          <p:nvPr/>
        </p:nvSpPr>
        <p:spPr>
          <a:xfrm>
            <a:off x="5388018" y="4526302"/>
            <a:ext cx="3489556" cy="1142263"/>
          </a:xfrm>
          <a:prstGeom prst="wedgeRectCallout">
            <a:avLst>
              <a:gd name="adj1" fmla="val -6895"/>
              <a:gd name="adj2" fmla="val 71989"/>
            </a:avLst>
          </a:prstGeom>
          <a:solidFill>
            <a:srgbClr val="FFFFFF"/>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21"/>
          <p:cNvSpPr/>
          <p:nvPr/>
        </p:nvSpPr>
        <p:spPr>
          <a:xfrm>
            <a:off x="2945296" y="4526302"/>
            <a:ext cx="2291297" cy="1142263"/>
          </a:xfrm>
          <a:prstGeom prst="wedgeRectCallout">
            <a:avLst>
              <a:gd name="adj1" fmla="val -6895"/>
              <a:gd name="adj2" fmla="val 71989"/>
            </a:avLst>
          </a:prstGeom>
          <a:solidFill>
            <a:srgbClr val="FFFFFF"/>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21"/>
          <p:cNvSpPr/>
          <p:nvPr/>
        </p:nvSpPr>
        <p:spPr>
          <a:xfrm>
            <a:off x="7007188" y="4110268"/>
            <a:ext cx="301956" cy="309375"/>
          </a:xfrm>
          <a:custGeom>
            <a:avLst/>
            <a:gdLst/>
            <a:ahLst/>
            <a:cxnLst/>
            <a:rect l="l" t="t" r="r" b="b"/>
            <a:pathLst>
              <a:path w="474825" h="552621" extrusionOk="0">
                <a:moveTo>
                  <a:pt x="237413" y="315207"/>
                </a:moveTo>
                <a:cubicBezTo>
                  <a:pt x="270607" y="315329"/>
                  <a:pt x="303604" y="320328"/>
                  <a:pt x="335345" y="330045"/>
                </a:cubicBezTo>
                <a:cubicBezTo>
                  <a:pt x="376893" y="341916"/>
                  <a:pt x="418440" y="359722"/>
                  <a:pt x="451084" y="386431"/>
                </a:cubicBezTo>
                <a:cubicBezTo>
                  <a:pt x="465722" y="397894"/>
                  <a:pt x="474438" y="415326"/>
                  <a:pt x="474825" y="433914"/>
                </a:cubicBezTo>
                <a:lnTo>
                  <a:pt x="474825" y="552621"/>
                </a:lnTo>
                <a:lnTo>
                  <a:pt x="0" y="552621"/>
                </a:lnTo>
                <a:lnTo>
                  <a:pt x="0" y="433914"/>
                </a:lnTo>
                <a:cubicBezTo>
                  <a:pt x="387" y="415326"/>
                  <a:pt x="9103" y="397894"/>
                  <a:pt x="23741" y="386431"/>
                </a:cubicBezTo>
                <a:cubicBezTo>
                  <a:pt x="58851" y="361220"/>
                  <a:pt x="97987" y="342153"/>
                  <a:pt x="139480" y="330045"/>
                </a:cubicBezTo>
                <a:cubicBezTo>
                  <a:pt x="171320" y="320769"/>
                  <a:pt x="204254" y="315779"/>
                  <a:pt x="237413" y="315207"/>
                </a:cubicBezTo>
                <a:close/>
                <a:moveTo>
                  <a:pt x="306485" y="84694"/>
                </a:moveTo>
                <a:cubicBezTo>
                  <a:pt x="308899" y="94876"/>
                  <a:pt x="313203" y="104515"/>
                  <a:pt x="319172" y="113109"/>
                </a:cubicBezTo>
                <a:cubicBezTo>
                  <a:pt x="323313" y="118280"/>
                  <a:pt x="328336" y="122675"/>
                  <a:pt x="334010" y="126093"/>
                </a:cubicBezTo>
                <a:cubicBezTo>
                  <a:pt x="337306" y="127905"/>
                  <a:pt x="340147" y="130442"/>
                  <a:pt x="342320" y="133512"/>
                </a:cubicBezTo>
                <a:cubicBezTo>
                  <a:pt x="346136" y="141637"/>
                  <a:pt x="348304" y="150437"/>
                  <a:pt x="348700" y="159406"/>
                </a:cubicBezTo>
                <a:cubicBezTo>
                  <a:pt x="348700" y="222617"/>
                  <a:pt x="296766" y="278112"/>
                  <a:pt x="237413" y="278112"/>
                </a:cubicBezTo>
                <a:cubicBezTo>
                  <a:pt x="187408" y="278112"/>
                  <a:pt x="142003" y="239533"/>
                  <a:pt x="129316" y="186041"/>
                </a:cubicBezTo>
                <a:cubicBezTo>
                  <a:pt x="127165" y="179808"/>
                  <a:pt x="124865" y="165044"/>
                  <a:pt x="129316" y="159257"/>
                </a:cubicBezTo>
                <a:cubicBezTo>
                  <a:pt x="131987" y="156438"/>
                  <a:pt x="147642" y="153692"/>
                  <a:pt x="160180" y="151466"/>
                </a:cubicBezTo>
                <a:cubicBezTo>
                  <a:pt x="187373" y="147854"/>
                  <a:pt x="213907" y="140358"/>
                  <a:pt x="238971" y="129209"/>
                </a:cubicBezTo>
                <a:cubicBezTo>
                  <a:pt x="263117" y="117022"/>
                  <a:pt x="285772" y="102085"/>
                  <a:pt x="306485" y="84694"/>
                </a:cubicBezTo>
                <a:close/>
                <a:moveTo>
                  <a:pt x="196133" y="1202"/>
                </a:moveTo>
                <a:cubicBezTo>
                  <a:pt x="215376" y="-1257"/>
                  <a:pt x="235100" y="40"/>
                  <a:pt x="254182" y="5235"/>
                </a:cubicBezTo>
                <a:cubicBezTo>
                  <a:pt x="300625" y="19703"/>
                  <a:pt x="314499" y="45966"/>
                  <a:pt x="314499" y="45966"/>
                </a:cubicBezTo>
                <a:cubicBezTo>
                  <a:pt x="314499" y="45966"/>
                  <a:pt x="341357" y="39883"/>
                  <a:pt x="353005" y="46486"/>
                </a:cubicBezTo>
                <a:cubicBezTo>
                  <a:pt x="373185" y="57911"/>
                  <a:pt x="383868" y="74753"/>
                  <a:pt x="383868" y="112368"/>
                </a:cubicBezTo>
                <a:cubicBezTo>
                  <a:pt x="383646" y="159405"/>
                  <a:pt x="357530" y="226177"/>
                  <a:pt x="364356" y="252886"/>
                </a:cubicBezTo>
                <a:cubicBezTo>
                  <a:pt x="375114" y="295398"/>
                  <a:pt x="392474" y="305785"/>
                  <a:pt x="392474" y="305785"/>
                </a:cubicBezTo>
                <a:cubicBezTo>
                  <a:pt x="392474" y="305785"/>
                  <a:pt x="338686" y="328042"/>
                  <a:pt x="316428" y="311943"/>
                </a:cubicBezTo>
                <a:cubicBezTo>
                  <a:pt x="302925" y="302149"/>
                  <a:pt x="290684" y="291985"/>
                  <a:pt x="281336" y="283750"/>
                </a:cubicBezTo>
                <a:cubicBezTo>
                  <a:pt x="330887" y="261932"/>
                  <a:pt x="363055" y="213100"/>
                  <a:pt x="363540" y="158960"/>
                </a:cubicBezTo>
                <a:cubicBezTo>
                  <a:pt x="363031" y="147222"/>
                  <a:pt x="359994" y="135733"/>
                  <a:pt x="354637" y="125277"/>
                </a:cubicBezTo>
                <a:cubicBezTo>
                  <a:pt x="351355" y="120555"/>
                  <a:pt x="347106" y="116585"/>
                  <a:pt x="342173" y="113629"/>
                </a:cubicBezTo>
                <a:cubicBezTo>
                  <a:pt x="337941" y="111130"/>
                  <a:pt x="334216" y="107858"/>
                  <a:pt x="331192" y="103984"/>
                </a:cubicBezTo>
                <a:cubicBezTo>
                  <a:pt x="324736" y="93478"/>
                  <a:pt x="320495" y="81764"/>
                  <a:pt x="318728" y="69559"/>
                </a:cubicBezTo>
                <a:cubicBezTo>
                  <a:pt x="318491" y="68020"/>
                  <a:pt x="317775" y="66595"/>
                  <a:pt x="316682" y="65485"/>
                </a:cubicBezTo>
                <a:cubicBezTo>
                  <a:pt x="313806" y="62565"/>
                  <a:pt x="309109" y="62530"/>
                  <a:pt x="306190" y="65404"/>
                </a:cubicBezTo>
                <a:cubicBezTo>
                  <a:pt x="284042" y="85461"/>
                  <a:pt x="259286" y="102431"/>
                  <a:pt x="232591" y="115855"/>
                </a:cubicBezTo>
                <a:cubicBezTo>
                  <a:pt x="208844" y="126388"/>
                  <a:pt x="183709" y="133458"/>
                  <a:pt x="157954" y="136851"/>
                </a:cubicBezTo>
                <a:cubicBezTo>
                  <a:pt x="136439" y="140635"/>
                  <a:pt x="123529" y="142712"/>
                  <a:pt x="117891" y="150131"/>
                </a:cubicBezTo>
                <a:cubicBezTo>
                  <a:pt x="107578" y="163189"/>
                  <a:pt x="114033" y="186485"/>
                  <a:pt x="114997" y="190046"/>
                </a:cubicBezTo>
                <a:cubicBezTo>
                  <a:pt x="124394" y="230996"/>
                  <a:pt x="152151" y="265324"/>
                  <a:pt x="190228" y="283082"/>
                </a:cubicBezTo>
                <a:cubicBezTo>
                  <a:pt x="179126" y="293261"/>
                  <a:pt x="167271" y="302586"/>
                  <a:pt x="154764" y="310978"/>
                </a:cubicBezTo>
                <a:cubicBezTo>
                  <a:pt x="129910" y="324110"/>
                  <a:pt x="85395" y="318397"/>
                  <a:pt x="85395" y="318397"/>
                </a:cubicBezTo>
                <a:cubicBezTo>
                  <a:pt x="94314" y="306305"/>
                  <a:pt x="99984" y="292128"/>
                  <a:pt x="101865" y="277221"/>
                </a:cubicBezTo>
                <a:cubicBezTo>
                  <a:pt x="105946" y="250290"/>
                  <a:pt x="97117" y="193162"/>
                  <a:pt x="97711" y="128838"/>
                </a:cubicBezTo>
                <a:cubicBezTo>
                  <a:pt x="98379" y="58653"/>
                  <a:pt x="112252" y="38250"/>
                  <a:pt x="140964" y="19703"/>
                </a:cubicBezTo>
                <a:cubicBezTo>
                  <a:pt x="158127" y="9876"/>
                  <a:pt x="176890" y="3661"/>
                  <a:pt x="196133" y="1202"/>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21"/>
          <p:cNvSpPr/>
          <p:nvPr/>
        </p:nvSpPr>
        <p:spPr>
          <a:xfrm>
            <a:off x="7035495" y="5820393"/>
            <a:ext cx="245341" cy="292552"/>
          </a:xfrm>
          <a:custGeom>
            <a:avLst/>
            <a:gdLst/>
            <a:ahLst/>
            <a:cxnLst/>
            <a:rect l="l" t="t" r="r" b="b"/>
            <a:pathLst>
              <a:path w="385797" h="522570" extrusionOk="0">
                <a:moveTo>
                  <a:pt x="192899" y="314834"/>
                </a:moveTo>
                <a:cubicBezTo>
                  <a:pt x="220106" y="314999"/>
                  <a:pt x="247066" y="320024"/>
                  <a:pt x="272506" y="329672"/>
                </a:cubicBezTo>
                <a:cubicBezTo>
                  <a:pt x="307678" y="341168"/>
                  <a:pt x="339806" y="360441"/>
                  <a:pt x="366507" y="386058"/>
                </a:cubicBezTo>
                <a:cubicBezTo>
                  <a:pt x="378914" y="398744"/>
                  <a:pt x="385842" y="415796"/>
                  <a:pt x="385797" y="433540"/>
                </a:cubicBezTo>
                <a:lnTo>
                  <a:pt x="385797" y="522570"/>
                </a:lnTo>
                <a:lnTo>
                  <a:pt x="200318" y="522570"/>
                </a:lnTo>
                <a:lnTo>
                  <a:pt x="200318" y="375448"/>
                </a:lnTo>
                <a:lnTo>
                  <a:pt x="271987" y="410393"/>
                </a:lnTo>
                <a:cubicBezTo>
                  <a:pt x="272923" y="410889"/>
                  <a:pt x="273969" y="411143"/>
                  <a:pt x="275029" y="411135"/>
                </a:cubicBezTo>
                <a:cubicBezTo>
                  <a:pt x="276535" y="411158"/>
                  <a:pt x="278003" y="410660"/>
                  <a:pt x="279184" y="409725"/>
                </a:cubicBezTo>
                <a:cubicBezTo>
                  <a:pt x="281327" y="408228"/>
                  <a:pt x="282400" y="405619"/>
                  <a:pt x="281929" y="403048"/>
                </a:cubicBezTo>
                <a:lnTo>
                  <a:pt x="272729" y="345623"/>
                </a:lnTo>
                <a:lnTo>
                  <a:pt x="267536" y="343694"/>
                </a:lnTo>
                <a:cubicBezTo>
                  <a:pt x="258274" y="340248"/>
                  <a:pt x="248809" y="337373"/>
                  <a:pt x="239195" y="335088"/>
                </a:cubicBezTo>
                <a:cubicBezTo>
                  <a:pt x="234885" y="341993"/>
                  <a:pt x="229087" y="347848"/>
                  <a:pt x="222224" y="352223"/>
                </a:cubicBezTo>
                <a:cubicBezTo>
                  <a:pt x="196795" y="368435"/>
                  <a:pt x="163038" y="360963"/>
                  <a:pt x="146826" y="335533"/>
                </a:cubicBezTo>
                <a:cubicBezTo>
                  <a:pt x="137625" y="337685"/>
                  <a:pt x="128129" y="340356"/>
                  <a:pt x="118039" y="343769"/>
                </a:cubicBezTo>
                <a:lnTo>
                  <a:pt x="113068" y="345698"/>
                </a:lnTo>
                <a:lnTo>
                  <a:pt x="103942" y="403048"/>
                </a:lnTo>
                <a:cubicBezTo>
                  <a:pt x="103471" y="405619"/>
                  <a:pt x="104544" y="408228"/>
                  <a:pt x="106688" y="409725"/>
                </a:cubicBezTo>
                <a:cubicBezTo>
                  <a:pt x="107869" y="410660"/>
                  <a:pt x="109336" y="411158"/>
                  <a:pt x="110842" y="411135"/>
                </a:cubicBezTo>
                <a:cubicBezTo>
                  <a:pt x="111902" y="411143"/>
                  <a:pt x="112948" y="410889"/>
                  <a:pt x="113884" y="410393"/>
                </a:cubicBezTo>
                <a:lnTo>
                  <a:pt x="185480" y="375448"/>
                </a:lnTo>
                <a:lnTo>
                  <a:pt x="185480" y="522570"/>
                </a:lnTo>
                <a:lnTo>
                  <a:pt x="0" y="522570"/>
                </a:lnTo>
                <a:lnTo>
                  <a:pt x="0" y="433540"/>
                </a:lnTo>
                <a:cubicBezTo>
                  <a:pt x="-45" y="415796"/>
                  <a:pt x="6883" y="398744"/>
                  <a:pt x="19290" y="386058"/>
                </a:cubicBezTo>
                <a:cubicBezTo>
                  <a:pt x="46759" y="361464"/>
                  <a:pt x="78661" y="342328"/>
                  <a:pt x="113291" y="329672"/>
                </a:cubicBezTo>
                <a:cubicBezTo>
                  <a:pt x="138850" y="320456"/>
                  <a:pt x="165736" y="315445"/>
                  <a:pt x="192899" y="314834"/>
                </a:cubicBezTo>
                <a:close/>
                <a:moveTo>
                  <a:pt x="256183" y="107914"/>
                </a:moveTo>
                <a:cubicBezTo>
                  <a:pt x="269085" y="121545"/>
                  <a:pt x="279527" y="137309"/>
                  <a:pt x="287047" y="154506"/>
                </a:cubicBezTo>
                <a:cubicBezTo>
                  <a:pt x="294408" y="173243"/>
                  <a:pt x="299489" y="192796"/>
                  <a:pt x="302182" y="212747"/>
                </a:cubicBezTo>
                <a:cubicBezTo>
                  <a:pt x="289902" y="241640"/>
                  <a:pt x="266675" y="264491"/>
                  <a:pt x="237587" y="276300"/>
                </a:cubicBezTo>
                <a:cubicBezTo>
                  <a:pt x="176842" y="300962"/>
                  <a:pt x="107607" y="271710"/>
                  <a:pt x="82946" y="210966"/>
                </a:cubicBezTo>
                <a:cubicBezTo>
                  <a:pt x="83301" y="205284"/>
                  <a:pt x="84046" y="199632"/>
                  <a:pt x="85172" y="194050"/>
                </a:cubicBezTo>
                <a:cubicBezTo>
                  <a:pt x="87423" y="184676"/>
                  <a:pt x="91481" y="175831"/>
                  <a:pt x="97117" y="168009"/>
                </a:cubicBezTo>
                <a:cubicBezTo>
                  <a:pt x="111331" y="163674"/>
                  <a:pt x="124757" y="157087"/>
                  <a:pt x="136883" y="148497"/>
                </a:cubicBezTo>
                <a:cubicBezTo>
                  <a:pt x="142563" y="144418"/>
                  <a:pt x="147852" y="139823"/>
                  <a:pt x="152686" y="134771"/>
                </a:cubicBezTo>
                <a:cubicBezTo>
                  <a:pt x="152092" y="136478"/>
                  <a:pt x="151351" y="138184"/>
                  <a:pt x="150460" y="140113"/>
                </a:cubicBezTo>
                <a:cubicBezTo>
                  <a:pt x="146647" y="148768"/>
                  <a:pt x="141061" y="156527"/>
                  <a:pt x="134064" y="162890"/>
                </a:cubicBezTo>
                <a:cubicBezTo>
                  <a:pt x="131549" y="164824"/>
                  <a:pt x="130542" y="168143"/>
                  <a:pt x="131558" y="171148"/>
                </a:cubicBezTo>
                <a:cubicBezTo>
                  <a:pt x="132872" y="175030"/>
                  <a:pt x="137082" y="177112"/>
                  <a:pt x="140964" y="175799"/>
                </a:cubicBezTo>
                <a:cubicBezTo>
                  <a:pt x="165796" y="167209"/>
                  <a:pt x="189766" y="156304"/>
                  <a:pt x="212558" y="143229"/>
                </a:cubicBezTo>
                <a:cubicBezTo>
                  <a:pt x="228550" y="133371"/>
                  <a:pt x="243211" y="121503"/>
                  <a:pt x="256183" y="107914"/>
                </a:cubicBezTo>
                <a:close/>
                <a:moveTo>
                  <a:pt x="214247" y="834"/>
                </a:moveTo>
                <a:cubicBezTo>
                  <a:pt x="217311" y="-907"/>
                  <a:pt x="221206" y="165"/>
                  <a:pt x="222947" y="3230"/>
                </a:cubicBezTo>
                <a:lnTo>
                  <a:pt x="241569" y="37135"/>
                </a:lnTo>
                <a:lnTo>
                  <a:pt x="260265" y="23039"/>
                </a:lnTo>
                <a:cubicBezTo>
                  <a:pt x="262740" y="21123"/>
                  <a:pt x="266247" y="21312"/>
                  <a:pt x="268501" y="23484"/>
                </a:cubicBezTo>
                <a:cubicBezTo>
                  <a:pt x="270728" y="25670"/>
                  <a:pt x="271071" y="29138"/>
                  <a:pt x="269317" y="31719"/>
                </a:cubicBezTo>
                <a:lnTo>
                  <a:pt x="260636" y="44257"/>
                </a:lnTo>
                <a:lnTo>
                  <a:pt x="295877" y="37877"/>
                </a:lnTo>
                <a:cubicBezTo>
                  <a:pt x="298593" y="37427"/>
                  <a:pt x="301290" y="38770"/>
                  <a:pt x="302569" y="41207"/>
                </a:cubicBezTo>
                <a:cubicBezTo>
                  <a:pt x="304207" y="44328"/>
                  <a:pt x="303004" y="48185"/>
                  <a:pt x="299884" y="49823"/>
                </a:cubicBezTo>
                <a:lnTo>
                  <a:pt x="275104" y="62064"/>
                </a:lnTo>
                <a:cubicBezTo>
                  <a:pt x="304136" y="86140"/>
                  <a:pt x="320919" y="121909"/>
                  <a:pt x="320880" y="159626"/>
                </a:cubicBezTo>
                <a:cubicBezTo>
                  <a:pt x="320470" y="168502"/>
                  <a:pt x="317365" y="177043"/>
                  <a:pt x="311977" y="184109"/>
                </a:cubicBezTo>
                <a:cubicBezTo>
                  <a:pt x="309094" y="172142"/>
                  <a:pt x="305376" y="160390"/>
                  <a:pt x="300848" y="148943"/>
                </a:cubicBezTo>
                <a:cubicBezTo>
                  <a:pt x="291387" y="127456"/>
                  <a:pt x="277887" y="107987"/>
                  <a:pt x="261081" y="91593"/>
                </a:cubicBezTo>
                <a:cubicBezTo>
                  <a:pt x="259566" y="90163"/>
                  <a:pt x="257520" y="89436"/>
                  <a:pt x="255443" y="89589"/>
                </a:cubicBezTo>
                <a:cubicBezTo>
                  <a:pt x="253393" y="89713"/>
                  <a:pt x="251486" y="90679"/>
                  <a:pt x="250175" y="92260"/>
                </a:cubicBezTo>
                <a:cubicBezTo>
                  <a:pt x="237029" y="107266"/>
                  <a:pt x="221666" y="120176"/>
                  <a:pt x="204622" y="130543"/>
                </a:cubicBezTo>
                <a:cubicBezTo>
                  <a:pt x="190565" y="138844"/>
                  <a:pt x="175908" y="146086"/>
                  <a:pt x="160775" y="152207"/>
                </a:cubicBezTo>
                <a:cubicBezTo>
                  <a:pt x="161739" y="150426"/>
                  <a:pt x="162778" y="148497"/>
                  <a:pt x="163742" y="146420"/>
                </a:cubicBezTo>
                <a:cubicBezTo>
                  <a:pt x="175094" y="122605"/>
                  <a:pt x="169529" y="109176"/>
                  <a:pt x="168861" y="107766"/>
                </a:cubicBezTo>
                <a:cubicBezTo>
                  <a:pt x="167715" y="105277"/>
                  <a:pt x="165291" y="103623"/>
                  <a:pt x="162555" y="103463"/>
                </a:cubicBezTo>
                <a:cubicBezTo>
                  <a:pt x="159803" y="103328"/>
                  <a:pt x="157204" y="104727"/>
                  <a:pt x="155803" y="107099"/>
                </a:cubicBezTo>
                <a:cubicBezTo>
                  <a:pt x="148390" y="118477"/>
                  <a:pt x="138992" y="128429"/>
                  <a:pt x="128055" y="136478"/>
                </a:cubicBezTo>
                <a:cubicBezTo>
                  <a:pt x="116787" y="144470"/>
                  <a:pt x="104243" y="150492"/>
                  <a:pt x="90959" y="154284"/>
                </a:cubicBezTo>
                <a:cubicBezTo>
                  <a:pt x="89375" y="154685"/>
                  <a:pt x="87966" y="155598"/>
                  <a:pt x="86953" y="156881"/>
                </a:cubicBezTo>
                <a:cubicBezTo>
                  <a:pt x="81227" y="164508"/>
                  <a:pt x="76698" y="172964"/>
                  <a:pt x="73524" y="181958"/>
                </a:cubicBezTo>
                <a:cubicBezTo>
                  <a:pt x="69259" y="175306"/>
                  <a:pt x="66922" y="167601"/>
                  <a:pt x="66773" y="159700"/>
                </a:cubicBezTo>
                <a:cubicBezTo>
                  <a:pt x="66773" y="89609"/>
                  <a:pt x="123549" y="32765"/>
                  <a:pt x="193641" y="32684"/>
                </a:cubicBezTo>
                <a:cubicBezTo>
                  <a:pt x="200854" y="32724"/>
                  <a:pt x="208052" y="33368"/>
                  <a:pt x="215157" y="34613"/>
                </a:cubicBezTo>
                <a:lnTo>
                  <a:pt x="211076" y="7236"/>
                </a:lnTo>
                <a:cubicBezTo>
                  <a:pt x="210728" y="4655"/>
                  <a:pt x="211983" y="2120"/>
                  <a:pt x="214247" y="834"/>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21"/>
          <p:cNvSpPr/>
          <p:nvPr/>
        </p:nvSpPr>
        <p:spPr>
          <a:xfrm>
            <a:off x="4085751" y="5895302"/>
            <a:ext cx="396319" cy="217643"/>
          </a:xfrm>
          <a:custGeom>
            <a:avLst/>
            <a:gdLst/>
            <a:ahLst/>
            <a:cxnLst/>
            <a:rect l="l" t="t" r="r" b="b"/>
            <a:pathLst>
              <a:path w="623209" h="388764" extrusionOk="0">
                <a:moveTo>
                  <a:pt x="311604" y="255219"/>
                </a:moveTo>
                <a:cubicBezTo>
                  <a:pt x="330893" y="255219"/>
                  <a:pt x="350183" y="259670"/>
                  <a:pt x="366505" y="264122"/>
                </a:cubicBezTo>
                <a:cubicBezTo>
                  <a:pt x="390247" y="270057"/>
                  <a:pt x="413988" y="280444"/>
                  <a:pt x="431794" y="295282"/>
                </a:cubicBezTo>
                <a:cubicBezTo>
                  <a:pt x="440697" y="301218"/>
                  <a:pt x="445148" y="311604"/>
                  <a:pt x="445148" y="321991"/>
                </a:cubicBezTo>
                <a:lnTo>
                  <a:pt x="445148" y="388764"/>
                </a:lnTo>
                <a:lnTo>
                  <a:pt x="178059" y="388764"/>
                </a:lnTo>
                <a:lnTo>
                  <a:pt x="178059" y="321991"/>
                </a:lnTo>
                <a:cubicBezTo>
                  <a:pt x="178059" y="311604"/>
                  <a:pt x="182510" y="302702"/>
                  <a:pt x="191413" y="295282"/>
                </a:cubicBezTo>
                <a:cubicBezTo>
                  <a:pt x="210703" y="281928"/>
                  <a:pt x="232961" y="270057"/>
                  <a:pt x="256702" y="264122"/>
                </a:cubicBezTo>
                <a:cubicBezTo>
                  <a:pt x="274508" y="258187"/>
                  <a:pt x="293798" y="255219"/>
                  <a:pt x="311604" y="255219"/>
                </a:cubicBezTo>
                <a:close/>
                <a:moveTo>
                  <a:pt x="489664" y="151351"/>
                </a:moveTo>
                <a:cubicBezTo>
                  <a:pt x="508954" y="151351"/>
                  <a:pt x="528244" y="155802"/>
                  <a:pt x="544566" y="160254"/>
                </a:cubicBezTo>
                <a:cubicBezTo>
                  <a:pt x="568307" y="166189"/>
                  <a:pt x="592049" y="176576"/>
                  <a:pt x="609855" y="191415"/>
                </a:cubicBezTo>
                <a:cubicBezTo>
                  <a:pt x="618758" y="197351"/>
                  <a:pt x="623209" y="207737"/>
                  <a:pt x="623209" y="218124"/>
                </a:cubicBezTo>
                <a:lnTo>
                  <a:pt x="623209" y="284897"/>
                </a:lnTo>
                <a:lnTo>
                  <a:pt x="461471" y="284897"/>
                </a:lnTo>
                <a:cubicBezTo>
                  <a:pt x="458503" y="278961"/>
                  <a:pt x="454052" y="275994"/>
                  <a:pt x="449600" y="271542"/>
                </a:cubicBezTo>
                <a:cubicBezTo>
                  <a:pt x="431794" y="258188"/>
                  <a:pt x="409537" y="246317"/>
                  <a:pt x="381344" y="237414"/>
                </a:cubicBezTo>
                <a:cubicBezTo>
                  <a:pt x="397666" y="221092"/>
                  <a:pt x="408053" y="197351"/>
                  <a:pt x="408053" y="172125"/>
                </a:cubicBezTo>
                <a:lnTo>
                  <a:pt x="408053" y="170641"/>
                </a:lnTo>
                <a:cubicBezTo>
                  <a:pt x="416956" y="166189"/>
                  <a:pt x="425859" y="163222"/>
                  <a:pt x="434762" y="160254"/>
                </a:cubicBezTo>
                <a:cubicBezTo>
                  <a:pt x="452568" y="154319"/>
                  <a:pt x="471858" y="151351"/>
                  <a:pt x="489664" y="151351"/>
                </a:cubicBezTo>
                <a:close/>
                <a:moveTo>
                  <a:pt x="133546" y="151351"/>
                </a:moveTo>
                <a:cubicBezTo>
                  <a:pt x="152835" y="151351"/>
                  <a:pt x="172125" y="155802"/>
                  <a:pt x="188447" y="160254"/>
                </a:cubicBezTo>
                <a:cubicBezTo>
                  <a:pt x="197350" y="161738"/>
                  <a:pt x="206253" y="166189"/>
                  <a:pt x="215156" y="169157"/>
                </a:cubicBezTo>
                <a:cubicBezTo>
                  <a:pt x="215156" y="170641"/>
                  <a:pt x="215156" y="170641"/>
                  <a:pt x="215156" y="172125"/>
                </a:cubicBezTo>
                <a:cubicBezTo>
                  <a:pt x="215156" y="197351"/>
                  <a:pt x="225543" y="219608"/>
                  <a:pt x="241865" y="237414"/>
                </a:cubicBezTo>
                <a:cubicBezTo>
                  <a:pt x="218124" y="244833"/>
                  <a:pt x="194383" y="256704"/>
                  <a:pt x="173609" y="271542"/>
                </a:cubicBezTo>
                <a:cubicBezTo>
                  <a:pt x="167674" y="275994"/>
                  <a:pt x="164706" y="278961"/>
                  <a:pt x="160255" y="284897"/>
                </a:cubicBezTo>
                <a:lnTo>
                  <a:pt x="0" y="284897"/>
                </a:lnTo>
                <a:lnTo>
                  <a:pt x="0" y="218124"/>
                </a:lnTo>
                <a:cubicBezTo>
                  <a:pt x="0" y="207737"/>
                  <a:pt x="4451" y="197351"/>
                  <a:pt x="13354" y="191415"/>
                </a:cubicBezTo>
                <a:cubicBezTo>
                  <a:pt x="32644" y="178060"/>
                  <a:pt x="54902" y="167673"/>
                  <a:pt x="78643" y="160254"/>
                </a:cubicBezTo>
                <a:cubicBezTo>
                  <a:pt x="96449" y="154319"/>
                  <a:pt x="115739" y="151351"/>
                  <a:pt x="133546" y="151351"/>
                </a:cubicBezTo>
                <a:close/>
                <a:moveTo>
                  <a:pt x="311605" y="103868"/>
                </a:moveTo>
                <a:cubicBezTo>
                  <a:pt x="348483" y="103868"/>
                  <a:pt x="378378" y="133763"/>
                  <a:pt x="378378" y="170641"/>
                </a:cubicBezTo>
                <a:cubicBezTo>
                  <a:pt x="378378" y="207519"/>
                  <a:pt x="348483" y="237414"/>
                  <a:pt x="311605" y="237414"/>
                </a:cubicBezTo>
                <a:cubicBezTo>
                  <a:pt x="274727" y="237414"/>
                  <a:pt x="244832" y="207519"/>
                  <a:pt x="244832" y="170641"/>
                </a:cubicBezTo>
                <a:cubicBezTo>
                  <a:pt x="244832" y="133763"/>
                  <a:pt x="274727" y="103868"/>
                  <a:pt x="311605" y="103868"/>
                </a:cubicBezTo>
                <a:close/>
                <a:moveTo>
                  <a:pt x="489663" y="0"/>
                </a:moveTo>
                <a:cubicBezTo>
                  <a:pt x="526542" y="0"/>
                  <a:pt x="556437" y="29895"/>
                  <a:pt x="556437" y="66772"/>
                </a:cubicBezTo>
                <a:cubicBezTo>
                  <a:pt x="556437" y="103650"/>
                  <a:pt x="526542" y="133545"/>
                  <a:pt x="489663" y="133545"/>
                </a:cubicBezTo>
                <a:cubicBezTo>
                  <a:pt x="452786" y="133545"/>
                  <a:pt x="422891" y="103650"/>
                  <a:pt x="422891" y="66772"/>
                </a:cubicBezTo>
                <a:cubicBezTo>
                  <a:pt x="422891" y="29895"/>
                  <a:pt x="452786" y="0"/>
                  <a:pt x="489663" y="0"/>
                </a:cubicBezTo>
                <a:close/>
                <a:moveTo>
                  <a:pt x="133545" y="0"/>
                </a:moveTo>
                <a:cubicBezTo>
                  <a:pt x="170423" y="0"/>
                  <a:pt x="200318" y="29895"/>
                  <a:pt x="200318" y="66772"/>
                </a:cubicBezTo>
                <a:cubicBezTo>
                  <a:pt x="200318" y="103650"/>
                  <a:pt x="170423" y="133545"/>
                  <a:pt x="133545" y="133545"/>
                </a:cubicBezTo>
                <a:cubicBezTo>
                  <a:pt x="96667" y="133545"/>
                  <a:pt x="66772" y="103650"/>
                  <a:pt x="66772" y="66772"/>
                </a:cubicBezTo>
                <a:cubicBezTo>
                  <a:pt x="66772" y="29895"/>
                  <a:pt x="96667" y="0"/>
                  <a:pt x="133545" y="0"/>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21"/>
          <p:cNvSpPr/>
          <p:nvPr/>
        </p:nvSpPr>
        <p:spPr>
          <a:xfrm>
            <a:off x="1471170" y="5733410"/>
            <a:ext cx="301955" cy="294933"/>
          </a:xfrm>
          <a:custGeom>
            <a:avLst/>
            <a:gdLst/>
            <a:ahLst/>
            <a:cxnLst/>
            <a:rect l="l" t="t" r="r" b="b"/>
            <a:pathLst>
              <a:path w="474825" h="526826" extrusionOk="0">
                <a:moveTo>
                  <a:pt x="237413" y="289412"/>
                </a:moveTo>
                <a:cubicBezTo>
                  <a:pt x="270607" y="289534"/>
                  <a:pt x="303604" y="294533"/>
                  <a:pt x="335345" y="304250"/>
                </a:cubicBezTo>
                <a:cubicBezTo>
                  <a:pt x="376893" y="316121"/>
                  <a:pt x="418440" y="333927"/>
                  <a:pt x="451084" y="360636"/>
                </a:cubicBezTo>
                <a:cubicBezTo>
                  <a:pt x="465722" y="372099"/>
                  <a:pt x="474438" y="389531"/>
                  <a:pt x="474825" y="408119"/>
                </a:cubicBezTo>
                <a:lnTo>
                  <a:pt x="474825" y="526826"/>
                </a:lnTo>
                <a:lnTo>
                  <a:pt x="0" y="526826"/>
                </a:lnTo>
                <a:lnTo>
                  <a:pt x="0" y="408119"/>
                </a:lnTo>
                <a:cubicBezTo>
                  <a:pt x="387" y="389531"/>
                  <a:pt x="9103" y="372099"/>
                  <a:pt x="23741" y="360636"/>
                </a:cubicBezTo>
                <a:cubicBezTo>
                  <a:pt x="58851" y="335425"/>
                  <a:pt x="97987" y="316358"/>
                  <a:pt x="139480" y="304250"/>
                </a:cubicBezTo>
                <a:cubicBezTo>
                  <a:pt x="171320" y="294974"/>
                  <a:pt x="204254" y="289984"/>
                  <a:pt x="237413" y="289412"/>
                </a:cubicBezTo>
                <a:close/>
                <a:moveTo>
                  <a:pt x="286010" y="77225"/>
                </a:moveTo>
                <a:cubicBezTo>
                  <a:pt x="288882" y="78362"/>
                  <a:pt x="291599" y="79858"/>
                  <a:pt x="294096" y="81676"/>
                </a:cubicBezTo>
                <a:cubicBezTo>
                  <a:pt x="306926" y="90698"/>
                  <a:pt x="317760" y="102265"/>
                  <a:pt x="325925" y="115656"/>
                </a:cubicBezTo>
                <a:cubicBezTo>
                  <a:pt x="335866" y="130420"/>
                  <a:pt x="344027" y="141772"/>
                  <a:pt x="344398" y="142291"/>
                </a:cubicBezTo>
                <a:lnTo>
                  <a:pt x="355008" y="156833"/>
                </a:lnTo>
                <a:cubicBezTo>
                  <a:pt x="346779" y="214809"/>
                  <a:pt x="297503" y="258123"/>
                  <a:pt x="238951" y="258849"/>
                </a:cubicBezTo>
                <a:cubicBezTo>
                  <a:pt x="173396" y="259662"/>
                  <a:pt x="119594" y="207179"/>
                  <a:pt x="118781" y="141623"/>
                </a:cubicBezTo>
                <a:cubicBezTo>
                  <a:pt x="150164" y="140955"/>
                  <a:pt x="196980" y="137023"/>
                  <a:pt x="222650" y="122185"/>
                </a:cubicBezTo>
                <a:cubicBezTo>
                  <a:pt x="238824" y="112763"/>
                  <a:pt x="272803" y="87241"/>
                  <a:pt x="286010" y="77225"/>
                </a:cubicBezTo>
                <a:close/>
                <a:moveTo>
                  <a:pt x="227992" y="65"/>
                </a:moveTo>
                <a:cubicBezTo>
                  <a:pt x="252349" y="2027"/>
                  <a:pt x="275606" y="11051"/>
                  <a:pt x="294912" y="26032"/>
                </a:cubicBezTo>
                <a:cubicBezTo>
                  <a:pt x="309141" y="24708"/>
                  <a:pt x="323273" y="29419"/>
                  <a:pt x="333863" y="39016"/>
                </a:cubicBezTo>
                <a:cubicBezTo>
                  <a:pt x="350482" y="52964"/>
                  <a:pt x="353449" y="60680"/>
                  <a:pt x="357085" y="86648"/>
                </a:cubicBezTo>
                <a:cubicBezTo>
                  <a:pt x="359681" y="105492"/>
                  <a:pt x="359830" y="126192"/>
                  <a:pt x="356120" y="133611"/>
                </a:cubicBezTo>
                <a:lnTo>
                  <a:pt x="355304" y="132572"/>
                </a:lnTo>
                <a:cubicBezTo>
                  <a:pt x="353153" y="129604"/>
                  <a:pt x="346104" y="119663"/>
                  <a:pt x="337869" y="107347"/>
                </a:cubicBezTo>
                <a:cubicBezTo>
                  <a:pt x="328720" y="92535"/>
                  <a:pt x="316654" y="79737"/>
                  <a:pt x="302406" y="69731"/>
                </a:cubicBezTo>
                <a:cubicBezTo>
                  <a:pt x="296550" y="65012"/>
                  <a:pt x="289421" y="62145"/>
                  <a:pt x="281929" y="61496"/>
                </a:cubicBezTo>
                <a:cubicBezTo>
                  <a:pt x="281929" y="61496"/>
                  <a:pt x="234446" y="98147"/>
                  <a:pt x="215156" y="109499"/>
                </a:cubicBezTo>
                <a:cubicBezTo>
                  <a:pt x="191193" y="123595"/>
                  <a:pt x="143190" y="126192"/>
                  <a:pt x="119671" y="126859"/>
                </a:cubicBezTo>
                <a:cubicBezTo>
                  <a:pt x="115516" y="126859"/>
                  <a:pt x="111436" y="126859"/>
                  <a:pt x="107281" y="126859"/>
                </a:cubicBezTo>
                <a:cubicBezTo>
                  <a:pt x="100901" y="126859"/>
                  <a:pt x="110026" y="113060"/>
                  <a:pt x="110026" y="105121"/>
                </a:cubicBezTo>
                <a:cubicBezTo>
                  <a:pt x="110026" y="97183"/>
                  <a:pt x="107133" y="74924"/>
                  <a:pt x="133174" y="40796"/>
                </a:cubicBezTo>
                <a:cubicBezTo>
                  <a:pt x="150386" y="18094"/>
                  <a:pt x="190896" y="-1270"/>
                  <a:pt x="227992" y="65"/>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21"/>
          <p:cNvSpPr txBox="1"/>
          <p:nvPr/>
        </p:nvSpPr>
        <p:spPr>
          <a:xfrm>
            <a:off x="2515265" y="6519765"/>
            <a:ext cx="313197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1">
                <a:solidFill>
                  <a:schemeClr val="dk1"/>
                </a:solidFill>
                <a:latin typeface="Quattrocento Sans"/>
                <a:ea typeface="Quattrocento Sans"/>
                <a:cs typeface="Quattrocento Sans"/>
                <a:sym typeface="Quattrocento Sans"/>
              </a:rPr>
              <a:t>© By PresentationGO.com</a:t>
            </a:r>
            <a:endParaRPr sz="1400">
              <a:solidFill>
                <a:schemeClr val="dk1"/>
              </a:solidFill>
              <a:latin typeface="Quattrocento Sans"/>
              <a:ea typeface="Quattrocento Sans"/>
              <a:cs typeface="Quattrocento Sans"/>
              <a:sym typeface="Quattrocento Sans"/>
            </a:endParaRPr>
          </a:p>
        </p:txBody>
      </p:sp>
      <p:sp>
        <p:nvSpPr>
          <p:cNvPr id="234" name="Google Shape;234;p21"/>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According to studies and academic discussions </a:t>
            </a:r>
            <a:r>
              <a:rPr lang="en-GB" sz="2400" b="1">
                <a:solidFill>
                  <a:schemeClr val="dk1"/>
                </a:solidFill>
                <a:latin typeface="Century Gothic"/>
                <a:ea typeface="Century Gothic"/>
                <a:cs typeface="Century Gothic"/>
                <a:sym typeface="Century Gothic"/>
              </a:rPr>
              <a:t>learning in VR…</a:t>
            </a:r>
            <a:endParaRPr sz="2400">
              <a:solidFill>
                <a:schemeClr val="dk1"/>
              </a:solidFill>
              <a:latin typeface="Century Gothic"/>
              <a:ea typeface="Century Gothic"/>
              <a:cs typeface="Century Gothic"/>
              <a:sym typeface="Century Gothic"/>
            </a:endParaRPr>
          </a:p>
        </p:txBody>
      </p:sp>
      <p:sp>
        <p:nvSpPr>
          <p:cNvPr id="235" name="Google Shape;235;p21"/>
          <p:cNvSpPr/>
          <p:nvPr/>
        </p:nvSpPr>
        <p:spPr>
          <a:xfrm>
            <a:off x="3141506" y="2808448"/>
            <a:ext cx="2284800" cy="1128000"/>
          </a:xfrm>
          <a:prstGeom prst="wedgeRectCallout">
            <a:avLst>
              <a:gd name="adj1" fmla="val -6895"/>
              <a:gd name="adj2" fmla="val 71989"/>
            </a:avLst>
          </a:prstGeom>
          <a:solidFill>
            <a:srgbClr val="FFFFFF"/>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21"/>
          <p:cNvSpPr txBox="1"/>
          <p:nvPr/>
        </p:nvSpPr>
        <p:spPr>
          <a:xfrm>
            <a:off x="3004645" y="3128703"/>
            <a:ext cx="2134349" cy="646331"/>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…is highly engaging</a:t>
            </a:r>
            <a:endParaRPr/>
          </a:p>
        </p:txBody>
      </p:sp>
      <p:sp>
        <p:nvSpPr>
          <p:cNvPr id="237" name="Google Shape;237;p21"/>
          <p:cNvSpPr txBox="1"/>
          <p:nvPr/>
        </p:nvSpPr>
        <p:spPr>
          <a:xfrm>
            <a:off x="5488963" y="3051163"/>
            <a:ext cx="3290910" cy="923330"/>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GB" sz="1800">
                <a:solidFill>
                  <a:schemeClr val="dk1"/>
                </a:solidFill>
                <a:latin typeface="Century Gothic"/>
                <a:ea typeface="Century Gothic"/>
                <a:cs typeface="Century Gothic"/>
                <a:sym typeface="Century Gothic"/>
              </a:rPr>
              <a:t>…can </a:t>
            </a:r>
            <a:r>
              <a:rPr lang="en-GB" sz="1800" b="1">
                <a:solidFill>
                  <a:schemeClr val="dk1"/>
                </a:solidFill>
                <a:latin typeface="Century Gothic"/>
                <a:ea typeface="Century Gothic"/>
                <a:cs typeface="Century Gothic"/>
                <a:sym typeface="Century Gothic"/>
              </a:rPr>
              <a:t>increase learners’ level of attention </a:t>
            </a:r>
            <a:r>
              <a:rPr lang="en-GB" sz="1800">
                <a:solidFill>
                  <a:schemeClr val="dk1"/>
                </a:solidFill>
                <a:latin typeface="Century Gothic"/>
                <a:ea typeface="Century Gothic"/>
                <a:cs typeface="Century Gothic"/>
                <a:sym typeface="Century Gothic"/>
              </a:rPr>
              <a:t>by 100 percent</a:t>
            </a:r>
            <a:endParaRPr/>
          </a:p>
        </p:txBody>
      </p:sp>
      <p:sp>
        <p:nvSpPr>
          <p:cNvPr id="238" name="Google Shape;238;p21"/>
          <p:cNvSpPr txBox="1"/>
          <p:nvPr/>
        </p:nvSpPr>
        <p:spPr>
          <a:xfrm>
            <a:off x="404085" y="4641765"/>
            <a:ext cx="2269354" cy="923330"/>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GB" sz="1800">
                <a:solidFill>
                  <a:schemeClr val="dk1"/>
                </a:solidFill>
                <a:latin typeface="Century Gothic"/>
                <a:ea typeface="Century Gothic"/>
                <a:cs typeface="Century Gothic"/>
                <a:sym typeface="Century Gothic"/>
              </a:rPr>
              <a:t>…allows </a:t>
            </a:r>
            <a:r>
              <a:rPr lang="en-GB" sz="1800" b="1">
                <a:solidFill>
                  <a:schemeClr val="dk1"/>
                </a:solidFill>
                <a:latin typeface="Century Gothic"/>
                <a:ea typeface="Century Gothic"/>
                <a:cs typeface="Century Gothic"/>
                <a:sym typeface="Century Gothic"/>
              </a:rPr>
              <a:t>learning by mistakes </a:t>
            </a:r>
            <a:r>
              <a:rPr lang="en-GB" sz="1800">
                <a:solidFill>
                  <a:schemeClr val="dk1"/>
                </a:solidFill>
                <a:latin typeface="Century Gothic"/>
                <a:ea typeface="Century Gothic"/>
                <a:cs typeface="Century Gothic"/>
                <a:sym typeface="Century Gothic"/>
              </a:rPr>
              <a:t>in a safe environment</a:t>
            </a:r>
            <a:endParaRPr/>
          </a:p>
        </p:txBody>
      </p:sp>
      <p:sp>
        <p:nvSpPr>
          <p:cNvPr id="239" name="Google Shape;239;p21"/>
          <p:cNvSpPr txBox="1"/>
          <p:nvPr/>
        </p:nvSpPr>
        <p:spPr>
          <a:xfrm>
            <a:off x="5407282" y="4668536"/>
            <a:ext cx="3489555" cy="923330"/>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a:t>
            </a:r>
            <a:r>
              <a:rPr lang="en-GB" sz="1800">
                <a:solidFill>
                  <a:schemeClr val="dk1"/>
                </a:solidFill>
                <a:latin typeface="Century Gothic"/>
                <a:ea typeface="Century Gothic"/>
                <a:cs typeface="Century Gothic"/>
                <a:sym typeface="Century Gothic"/>
              </a:rPr>
              <a:t>can facilitate understanding of </a:t>
            </a:r>
            <a:r>
              <a:rPr lang="en-GB" sz="1800" b="1">
                <a:solidFill>
                  <a:schemeClr val="dk1"/>
                </a:solidFill>
                <a:latin typeface="Century Gothic"/>
                <a:ea typeface="Century Gothic"/>
                <a:cs typeface="Century Gothic"/>
                <a:sym typeface="Century Gothic"/>
              </a:rPr>
              <a:t>complex learning contents and concepts</a:t>
            </a:r>
            <a:endParaRPr/>
          </a:p>
        </p:txBody>
      </p:sp>
      <p:sp>
        <p:nvSpPr>
          <p:cNvPr id="240" name="Google Shape;240;p21"/>
          <p:cNvSpPr txBox="1"/>
          <p:nvPr/>
        </p:nvSpPr>
        <p:spPr>
          <a:xfrm>
            <a:off x="2968514" y="4769252"/>
            <a:ext cx="2269354" cy="646331"/>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GB" sz="1800">
                <a:solidFill>
                  <a:schemeClr val="dk1"/>
                </a:solidFill>
                <a:latin typeface="Century Gothic"/>
                <a:ea typeface="Century Gothic"/>
                <a:cs typeface="Century Gothic"/>
                <a:sym typeface="Century Gothic"/>
              </a:rPr>
              <a:t>…can </a:t>
            </a:r>
            <a:r>
              <a:rPr lang="en-GB" sz="1800" b="1">
                <a:solidFill>
                  <a:schemeClr val="dk1"/>
                </a:solidFill>
                <a:latin typeface="Century Gothic"/>
                <a:ea typeface="Century Gothic"/>
                <a:cs typeface="Century Gothic"/>
                <a:sym typeface="Century Gothic"/>
              </a:rPr>
              <a:t>increase memory capacity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animEffect transition="in" filter="fade">
                                      <p:cBhvr>
                                        <p:cTn id="7" dur="1000"/>
                                        <p:tgtEl>
                                          <p:spTgt spid="2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2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3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2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2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3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3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4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2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3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3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Insights into VR’s Potentials for Learning</a:t>
            </a:r>
            <a:endParaRPr sz="4000"/>
          </a:p>
        </p:txBody>
      </p:sp>
      <p:sp>
        <p:nvSpPr>
          <p:cNvPr id="247" name="Google Shape;247;p22"/>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VR can make </a:t>
            </a:r>
            <a:r>
              <a:rPr lang="en-GB" sz="2400" b="1">
                <a:solidFill>
                  <a:schemeClr val="dk1"/>
                </a:solidFill>
                <a:latin typeface="Century Gothic"/>
                <a:ea typeface="Century Gothic"/>
                <a:cs typeface="Century Gothic"/>
                <a:sym typeface="Century Gothic"/>
              </a:rPr>
              <a:t>complex learning content </a:t>
            </a:r>
            <a:r>
              <a:rPr lang="en-GB" sz="2400">
                <a:solidFill>
                  <a:schemeClr val="dk1"/>
                </a:solidFill>
                <a:latin typeface="Century Gothic"/>
                <a:ea typeface="Century Gothic"/>
                <a:cs typeface="Century Gothic"/>
                <a:sym typeface="Century Gothic"/>
              </a:rPr>
              <a:t>more easily understandable by using </a:t>
            </a:r>
            <a:r>
              <a:rPr lang="en-GB" sz="2400" b="1">
                <a:solidFill>
                  <a:schemeClr val="dk1"/>
                </a:solidFill>
                <a:latin typeface="Century Gothic"/>
                <a:ea typeface="Century Gothic"/>
                <a:cs typeface="Century Gothic"/>
                <a:sym typeface="Century Gothic"/>
              </a:rPr>
              <a:t>didactic reduction.</a:t>
            </a:r>
            <a:endParaRPr/>
          </a:p>
          <a:p>
            <a:pPr marL="228600" marR="0" lvl="0" indent="-76200" algn="l" rtl="0">
              <a:lnSpc>
                <a:spcPct val="90000"/>
              </a:lnSpc>
              <a:spcBef>
                <a:spcPts val="1000"/>
              </a:spcBef>
              <a:spcAft>
                <a:spcPts val="0"/>
              </a:spcAft>
              <a:buClr>
                <a:srgbClr val="0CEC1B"/>
              </a:buClr>
              <a:buSzPts val="2400"/>
              <a:buFont typeface="Noto Sans Symbols"/>
              <a:buNone/>
            </a:pPr>
            <a:endParaRPr sz="2400" b="1">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Didactic reduction </a:t>
            </a:r>
            <a:r>
              <a:rPr lang="en-GB" sz="2400">
                <a:solidFill>
                  <a:schemeClr val="dk1"/>
                </a:solidFill>
                <a:latin typeface="Century Gothic"/>
                <a:ea typeface="Century Gothic"/>
                <a:cs typeface="Century Gothic"/>
                <a:sym typeface="Century Gothic"/>
              </a:rPr>
              <a:t>can imply…</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…to make use of </a:t>
            </a:r>
            <a:r>
              <a:rPr lang="en-GB" sz="2000" b="1" i="0" u="none" strike="noStrike" cap="none">
                <a:solidFill>
                  <a:schemeClr val="dk1"/>
                </a:solidFill>
                <a:latin typeface="Century Gothic"/>
                <a:ea typeface="Century Gothic"/>
                <a:cs typeface="Century Gothic"/>
                <a:sym typeface="Century Gothic"/>
              </a:rPr>
              <a:t>time-compression or -stretching</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…to </a:t>
            </a:r>
            <a:r>
              <a:rPr lang="en-GB" sz="2000" b="1" i="0" u="none" strike="noStrike" cap="none">
                <a:solidFill>
                  <a:schemeClr val="dk1"/>
                </a:solidFill>
                <a:latin typeface="Century Gothic"/>
                <a:ea typeface="Century Gothic"/>
                <a:cs typeface="Century Gothic"/>
                <a:sym typeface="Century Gothic"/>
              </a:rPr>
              <a:t>hide irrelevant details </a:t>
            </a:r>
            <a:r>
              <a:rPr lang="en-GB" sz="2000" b="0" i="0" u="none" strike="noStrike" cap="none">
                <a:solidFill>
                  <a:schemeClr val="dk1"/>
                </a:solidFill>
                <a:latin typeface="Century Gothic"/>
                <a:ea typeface="Century Gothic"/>
                <a:cs typeface="Century Gothic"/>
                <a:sym typeface="Century Gothic"/>
              </a:rPr>
              <a:t>of contents</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…to make </a:t>
            </a:r>
            <a:r>
              <a:rPr lang="en-GB" sz="2000" b="1" i="0" u="none" strike="noStrike" cap="none">
                <a:solidFill>
                  <a:schemeClr val="dk1"/>
                </a:solidFill>
                <a:latin typeface="Century Gothic"/>
                <a:ea typeface="Century Gothic"/>
                <a:cs typeface="Century Gothic"/>
                <a:sym typeface="Century Gothic"/>
              </a:rPr>
              <a:t>interdependent factors visible</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…to manipulate the </a:t>
            </a:r>
            <a:r>
              <a:rPr lang="en-GB" sz="2000" b="1" i="0" u="none" strike="noStrike" cap="none">
                <a:solidFill>
                  <a:schemeClr val="dk1"/>
                </a:solidFill>
                <a:latin typeface="Century Gothic"/>
                <a:ea typeface="Century Gothic"/>
                <a:cs typeface="Century Gothic"/>
                <a:sym typeface="Century Gothic"/>
              </a:rPr>
              <a:t>relative size of objects</a:t>
            </a:r>
            <a:endParaRPr/>
          </a:p>
          <a:p>
            <a:pPr marL="0" marR="0" lvl="0" indent="0" algn="l" rtl="0">
              <a:lnSpc>
                <a:spcPct val="90000"/>
              </a:lnSpc>
              <a:spcBef>
                <a:spcPts val="1000"/>
              </a:spcBef>
              <a:spcAft>
                <a:spcPts val="0"/>
              </a:spcAft>
              <a:buClr>
                <a:srgbClr val="0CEC1B"/>
              </a:buClr>
              <a:buSzPts val="2400"/>
              <a:buFont typeface="Noto Sans Symbols"/>
              <a:buNone/>
            </a:pPr>
            <a:endParaRPr sz="2400">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Example: to shrink the solar system</a:t>
            </a:r>
            <a:endParaRPr/>
          </a:p>
          <a:p>
            <a:pPr marL="228600" marR="0" lvl="0" indent="-76200" algn="l" rtl="0">
              <a:lnSpc>
                <a:spcPct val="90000"/>
              </a:lnSpc>
              <a:spcBef>
                <a:spcPts val="1000"/>
              </a:spcBef>
              <a:spcAft>
                <a:spcPts val="0"/>
              </a:spcAft>
              <a:buClr>
                <a:srgbClr val="0CEC1B"/>
              </a:buClr>
              <a:buSzPts val="2400"/>
              <a:buFont typeface="Noto Sans Symbols"/>
              <a:buNone/>
            </a:pPr>
            <a:endParaRPr sz="2400">
              <a:solidFill>
                <a:schemeClr val="dk1"/>
              </a:solidFill>
              <a:latin typeface="Century Gothic"/>
              <a:ea typeface="Century Gothic"/>
              <a:cs typeface="Century Gothic"/>
              <a:sym typeface="Century Gothic"/>
            </a:endParaRPr>
          </a:p>
          <a:p>
            <a:pPr marL="685800" marR="0" lvl="1" indent="-101600" algn="l" rtl="0">
              <a:lnSpc>
                <a:spcPct val="90000"/>
              </a:lnSpc>
              <a:spcBef>
                <a:spcPts val="500"/>
              </a:spcBef>
              <a:spcAft>
                <a:spcPts val="0"/>
              </a:spcAft>
              <a:buClr>
                <a:srgbClr val="0CEC1B"/>
              </a:buClr>
              <a:buSzPts val="2000"/>
              <a:buFont typeface="Noto Sans Symbols"/>
              <a:buNone/>
            </a:pPr>
            <a:endParaRPr sz="2000" b="1" i="0" u="none" strike="noStrike" cap="none">
              <a:solidFill>
                <a:schemeClr val="dk1"/>
              </a:solidFill>
              <a:latin typeface="Century Gothic"/>
              <a:ea typeface="Century Gothic"/>
              <a:cs typeface="Century Gothic"/>
              <a:sym typeface="Century Gothic"/>
            </a:endParaRPr>
          </a:p>
          <a:p>
            <a:pPr marL="685800" marR="0" lvl="1" indent="-101600" algn="l" rtl="0">
              <a:lnSpc>
                <a:spcPct val="90000"/>
              </a:lnSpc>
              <a:spcBef>
                <a:spcPts val="500"/>
              </a:spcBef>
              <a:spcAft>
                <a:spcPts val="0"/>
              </a:spcAft>
              <a:buClr>
                <a:srgbClr val="0CEC1B"/>
              </a:buClr>
              <a:buSzPts val="2000"/>
              <a:buFont typeface="Noto Sans Symbols"/>
              <a:buNone/>
            </a:pPr>
            <a:endParaRPr sz="2000" b="1" i="0" u="none" strike="noStrike" cap="none">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xEl>
                                              <p:pRg st="0" end="0"/>
                                            </p:txEl>
                                          </p:spTgt>
                                        </p:tgtEl>
                                        <p:attrNameLst>
                                          <p:attrName>style.visibility</p:attrName>
                                        </p:attrNameLst>
                                      </p:cBhvr>
                                      <p:to>
                                        <p:strVal val="visible"/>
                                      </p:to>
                                    </p:set>
                                    <p:animEffect transition="in" filter="fade">
                                      <p:cBhvr>
                                        <p:cTn id="7" dur="1000"/>
                                        <p:tgtEl>
                                          <p:spTgt spid="2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xEl>
                                              <p:pRg st="1" end="1"/>
                                            </p:txEl>
                                          </p:spTgt>
                                        </p:tgtEl>
                                        <p:attrNameLst>
                                          <p:attrName>style.visibility</p:attrName>
                                        </p:attrNameLst>
                                      </p:cBhvr>
                                      <p:to>
                                        <p:strVal val="visible"/>
                                      </p:to>
                                    </p:set>
                                    <p:animEffect transition="in" filter="fade">
                                      <p:cBhvr>
                                        <p:cTn id="12" dur="1000"/>
                                        <p:tgtEl>
                                          <p:spTgt spid="2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7">
                                            <p:txEl>
                                              <p:pRg st="2" end="2"/>
                                            </p:txEl>
                                          </p:spTgt>
                                        </p:tgtEl>
                                        <p:attrNameLst>
                                          <p:attrName>style.visibility</p:attrName>
                                        </p:attrNameLst>
                                      </p:cBhvr>
                                      <p:to>
                                        <p:strVal val="visible"/>
                                      </p:to>
                                    </p:set>
                                    <p:animEffect transition="in" filter="fade">
                                      <p:cBhvr>
                                        <p:cTn id="17" dur="1000"/>
                                        <p:tgtEl>
                                          <p:spTgt spid="2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7">
                                            <p:txEl>
                                              <p:pRg st="3" end="3"/>
                                            </p:txEl>
                                          </p:spTgt>
                                        </p:tgtEl>
                                        <p:attrNameLst>
                                          <p:attrName>style.visibility</p:attrName>
                                        </p:attrNameLst>
                                      </p:cBhvr>
                                      <p:to>
                                        <p:strVal val="visible"/>
                                      </p:to>
                                    </p:set>
                                    <p:animEffect transition="in" filter="fade">
                                      <p:cBhvr>
                                        <p:cTn id="22" dur="1000"/>
                                        <p:tgtEl>
                                          <p:spTgt spid="2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7">
                                            <p:txEl>
                                              <p:pRg st="4" end="4"/>
                                            </p:txEl>
                                          </p:spTgt>
                                        </p:tgtEl>
                                        <p:attrNameLst>
                                          <p:attrName>style.visibility</p:attrName>
                                        </p:attrNameLst>
                                      </p:cBhvr>
                                      <p:to>
                                        <p:strVal val="visible"/>
                                      </p:to>
                                    </p:set>
                                    <p:animEffect transition="in" filter="fade">
                                      <p:cBhvr>
                                        <p:cTn id="27" dur="1000"/>
                                        <p:tgtEl>
                                          <p:spTgt spid="2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7">
                                            <p:txEl>
                                              <p:pRg st="5" end="5"/>
                                            </p:txEl>
                                          </p:spTgt>
                                        </p:tgtEl>
                                        <p:attrNameLst>
                                          <p:attrName>style.visibility</p:attrName>
                                        </p:attrNameLst>
                                      </p:cBhvr>
                                      <p:to>
                                        <p:strVal val="visible"/>
                                      </p:to>
                                    </p:set>
                                    <p:animEffect transition="in" filter="fade">
                                      <p:cBhvr>
                                        <p:cTn id="32" dur="1000"/>
                                        <p:tgtEl>
                                          <p:spTgt spid="2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7">
                                            <p:txEl>
                                              <p:pRg st="6" end="6"/>
                                            </p:txEl>
                                          </p:spTgt>
                                        </p:tgtEl>
                                        <p:attrNameLst>
                                          <p:attrName>style.visibility</p:attrName>
                                        </p:attrNameLst>
                                      </p:cBhvr>
                                      <p:to>
                                        <p:strVal val="visible"/>
                                      </p:to>
                                    </p:set>
                                    <p:animEffect transition="in" filter="fade">
                                      <p:cBhvr>
                                        <p:cTn id="37" dur="1000"/>
                                        <p:tgtEl>
                                          <p:spTgt spid="24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7">
                                            <p:txEl>
                                              <p:pRg st="7" end="7"/>
                                            </p:txEl>
                                          </p:spTgt>
                                        </p:tgtEl>
                                        <p:attrNameLst>
                                          <p:attrName>style.visibility</p:attrName>
                                        </p:attrNameLst>
                                      </p:cBhvr>
                                      <p:to>
                                        <p:strVal val="visible"/>
                                      </p:to>
                                    </p:set>
                                    <p:animEffect transition="in" filter="fade">
                                      <p:cBhvr>
                                        <p:cTn id="42" dur="1000"/>
                                        <p:tgtEl>
                                          <p:spTgt spid="24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7">
                                            <p:txEl>
                                              <p:pRg st="8" end="8"/>
                                            </p:txEl>
                                          </p:spTgt>
                                        </p:tgtEl>
                                        <p:attrNameLst>
                                          <p:attrName>style.visibility</p:attrName>
                                        </p:attrNameLst>
                                      </p:cBhvr>
                                      <p:to>
                                        <p:strVal val="visible"/>
                                      </p:to>
                                    </p:set>
                                    <p:animEffect transition="in" filter="fade">
                                      <p:cBhvr>
                                        <p:cTn id="47" dur="1000"/>
                                        <p:tgtEl>
                                          <p:spTgt spid="24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7">
                                            <p:txEl>
                                              <p:pRg st="9" end="9"/>
                                            </p:txEl>
                                          </p:spTgt>
                                        </p:tgtEl>
                                        <p:attrNameLst>
                                          <p:attrName>style.visibility</p:attrName>
                                        </p:attrNameLst>
                                      </p:cBhvr>
                                      <p:to>
                                        <p:strVal val="visible"/>
                                      </p:to>
                                    </p:set>
                                    <p:animEffect transition="in" filter="fade">
                                      <p:cBhvr>
                                        <p:cTn id="52" dur="1000"/>
                                        <p:tgtEl>
                                          <p:spTgt spid="24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7">
                                            <p:txEl>
                                              <p:pRg st="10" end="10"/>
                                            </p:txEl>
                                          </p:spTgt>
                                        </p:tgtEl>
                                        <p:attrNameLst>
                                          <p:attrName>style.visibility</p:attrName>
                                        </p:attrNameLst>
                                      </p:cBhvr>
                                      <p:to>
                                        <p:strVal val="visible"/>
                                      </p:to>
                                    </p:set>
                                    <p:animEffect transition="in" filter="fade">
                                      <p:cBhvr>
                                        <p:cTn id="57" dur="1000"/>
                                        <p:tgtEl>
                                          <p:spTgt spid="24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7">
                                            <p:txEl>
                                              <p:pRg st="11" end="11"/>
                                            </p:txEl>
                                          </p:spTgt>
                                        </p:tgtEl>
                                        <p:attrNameLst>
                                          <p:attrName>style.visibility</p:attrName>
                                        </p:attrNameLst>
                                      </p:cBhvr>
                                      <p:to>
                                        <p:strVal val="visible"/>
                                      </p:to>
                                    </p:set>
                                    <p:animEffect transition="in" filter="fade">
                                      <p:cBhvr>
                                        <p:cTn id="62" dur="1000"/>
                                        <p:tgtEl>
                                          <p:spTgt spid="24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Unique Characteristics of VR as a Learning Tool</a:t>
            </a:r>
            <a:endParaRPr sz="4000" b="1"/>
          </a:p>
        </p:txBody>
      </p:sp>
      <p:sp>
        <p:nvSpPr>
          <p:cNvPr id="254" name="Google Shape;254;p23"/>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SzPts val="2405"/>
              <a:buNone/>
            </a:pPr>
            <a:r>
              <a:rPr lang="en-GB" sz="2405" b="1"/>
              <a:t>Multi-sensory Interaction </a:t>
            </a:r>
            <a:r>
              <a:rPr lang="en-GB" sz="2405"/>
              <a:t>with a</a:t>
            </a:r>
            <a:r>
              <a:rPr lang="en-GB" sz="2405" b="1"/>
              <a:t> three-dimensional space</a:t>
            </a:r>
            <a:endParaRPr sz="2405"/>
          </a:p>
          <a:p>
            <a:pPr marL="0" lvl="0" indent="0" algn="ctr" rtl="0">
              <a:lnSpc>
                <a:spcPct val="80000"/>
              </a:lnSpc>
              <a:spcBef>
                <a:spcPts val="1000"/>
              </a:spcBef>
              <a:spcAft>
                <a:spcPts val="0"/>
              </a:spcAft>
              <a:buSzPts val="2035"/>
              <a:buNone/>
            </a:pPr>
            <a:r>
              <a:rPr lang="en-GB" sz="2035"/>
              <a:t>🡪Distinguishes VR form other learning tools according to Schwan &amp; Buder (2002)</a:t>
            </a:r>
            <a:endParaRPr/>
          </a:p>
          <a:p>
            <a:pPr marL="0" lvl="0" indent="0" algn="l" rtl="0">
              <a:lnSpc>
                <a:spcPct val="80000"/>
              </a:lnSpc>
              <a:spcBef>
                <a:spcPts val="1000"/>
              </a:spcBef>
              <a:spcAft>
                <a:spcPts val="0"/>
              </a:spcAft>
              <a:buSzPts val="2590"/>
              <a:buNone/>
            </a:pPr>
            <a:endParaRPr sz="2590" b="1"/>
          </a:p>
          <a:p>
            <a:pPr marL="228600" lvl="0" indent="-228600" algn="l" rtl="0">
              <a:lnSpc>
                <a:spcPct val="80000"/>
              </a:lnSpc>
              <a:spcBef>
                <a:spcPts val="1000"/>
              </a:spcBef>
              <a:spcAft>
                <a:spcPts val="0"/>
              </a:spcAft>
              <a:buClr>
                <a:srgbClr val="0CEC1B"/>
              </a:buClr>
              <a:buSzPts val="2405"/>
              <a:buFont typeface="Noto Sans Symbols"/>
              <a:buChar char="▶"/>
            </a:pPr>
            <a:r>
              <a:rPr lang="en-GB" sz="2405" b="1"/>
              <a:t>Three-dimensional visualization </a:t>
            </a:r>
            <a:r>
              <a:rPr lang="en-GB" sz="2405"/>
              <a:t>of learning content</a:t>
            </a:r>
            <a:endParaRPr/>
          </a:p>
          <a:p>
            <a:pPr marL="228600" lvl="0" indent="-228600" algn="l" rtl="0">
              <a:lnSpc>
                <a:spcPct val="80000"/>
              </a:lnSpc>
              <a:spcBef>
                <a:spcPts val="1000"/>
              </a:spcBef>
              <a:spcAft>
                <a:spcPts val="0"/>
              </a:spcAft>
              <a:buClr>
                <a:srgbClr val="0CEC1B"/>
              </a:buClr>
              <a:buSzPts val="2405"/>
              <a:buFont typeface="Noto Sans Symbols"/>
              <a:buChar char="▶"/>
            </a:pPr>
            <a:r>
              <a:rPr lang="en-GB" sz="2405" b="1"/>
              <a:t>Interaction</a:t>
            </a:r>
            <a:r>
              <a:rPr lang="en-GB" sz="2405"/>
              <a:t> with objects and people in the virtual world</a:t>
            </a:r>
            <a:endParaRPr/>
          </a:p>
          <a:p>
            <a:pPr marL="228600" lvl="0" indent="-228600" algn="l" rtl="0">
              <a:lnSpc>
                <a:spcPct val="80000"/>
              </a:lnSpc>
              <a:spcBef>
                <a:spcPts val="1000"/>
              </a:spcBef>
              <a:spcAft>
                <a:spcPts val="0"/>
              </a:spcAft>
              <a:buClr>
                <a:srgbClr val="0CEC1B"/>
              </a:buClr>
              <a:buSzPts val="2405"/>
              <a:buFont typeface="Noto Sans Symbols"/>
              <a:buChar char="▶"/>
            </a:pPr>
            <a:r>
              <a:rPr lang="en-GB" sz="2405" b="1"/>
              <a:t>Multi-sensory nature</a:t>
            </a:r>
            <a:r>
              <a:rPr lang="en-GB" sz="2405"/>
              <a:t>:</a:t>
            </a:r>
            <a:endParaRPr/>
          </a:p>
          <a:p>
            <a:pPr marL="685800" lvl="1" indent="-228600" algn="l" rtl="0">
              <a:lnSpc>
                <a:spcPct val="80000"/>
              </a:lnSpc>
              <a:spcBef>
                <a:spcPts val="500"/>
              </a:spcBef>
              <a:spcAft>
                <a:spcPts val="0"/>
              </a:spcAft>
              <a:buSzPts val="2035"/>
              <a:buChar char="▪"/>
            </a:pPr>
            <a:r>
              <a:rPr lang="en-GB" sz="2035"/>
              <a:t>Allows to experience learning content visually, auditorily and sometimes even haptically</a:t>
            </a:r>
            <a:endParaRPr sz="2035" b="1"/>
          </a:p>
          <a:p>
            <a:pPr marL="228600" lvl="0" indent="-87629" algn="l" rtl="0">
              <a:lnSpc>
                <a:spcPct val="80000"/>
              </a:lnSpc>
              <a:spcBef>
                <a:spcPts val="1000"/>
              </a:spcBef>
              <a:spcAft>
                <a:spcPts val="0"/>
              </a:spcAft>
              <a:buClr>
                <a:srgbClr val="0CEC1B"/>
              </a:buClr>
              <a:buSzPts val="2220"/>
              <a:buFont typeface="Noto Sans Symbols"/>
              <a:buNone/>
            </a:pPr>
            <a:endParaRPr sz="222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animEffect transition="in" filter="fade">
                                      <p:cBhvr>
                                        <p:cTn id="7" dur="1000"/>
                                        <p:tgtEl>
                                          <p:spTgt spid="2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
                                            <p:txEl>
                                              <p:pRg st="1" end="1"/>
                                            </p:txEl>
                                          </p:spTgt>
                                        </p:tgtEl>
                                        <p:attrNameLst>
                                          <p:attrName>style.visibility</p:attrName>
                                        </p:attrNameLst>
                                      </p:cBhvr>
                                      <p:to>
                                        <p:strVal val="visible"/>
                                      </p:to>
                                    </p:set>
                                    <p:animEffect transition="in" filter="fade">
                                      <p:cBhvr>
                                        <p:cTn id="12" dur="1000"/>
                                        <p:tgtEl>
                                          <p:spTgt spid="2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xEl>
                                              <p:pRg st="2" end="2"/>
                                            </p:txEl>
                                          </p:spTgt>
                                        </p:tgtEl>
                                        <p:attrNameLst>
                                          <p:attrName>style.visibility</p:attrName>
                                        </p:attrNameLst>
                                      </p:cBhvr>
                                      <p:to>
                                        <p:strVal val="visible"/>
                                      </p:to>
                                    </p:set>
                                    <p:animEffect transition="in" filter="fade">
                                      <p:cBhvr>
                                        <p:cTn id="17" dur="1000"/>
                                        <p:tgtEl>
                                          <p:spTgt spid="2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4">
                                            <p:txEl>
                                              <p:pRg st="3" end="3"/>
                                            </p:txEl>
                                          </p:spTgt>
                                        </p:tgtEl>
                                        <p:attrNameLst>
                                          <p:attrName>style.visibility</p:attrName>
                                        </p:attrNameLst>
                                      </p:cBhvr>
                                      <p:to>
                                        <p:strVal val="visible"/>
                                      </p:to>
                                    </p:set>
                                    <p:animEffect transition="in" filter="fade">
                                      <p:cBhvr>
                                        <p:cTn id="22" dur="1000"/>
                                        <p:tgtEl>
                                          <p:spTgt spid="2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4">
                                            <p:txEl>
                                              <p:pRg st="4" end="4"/>
                                            </p:txEl>
                                          </p:spTgt>
                                        </p:tgtEl>
                                        <p:attrNameLst>
                                          <p:attrName>style.visibility</p:attrName>
                                        </p:attrNameLst>
                                      </p:cBhvr>
                                      <p:to>
                                        <p:strVal val="visible"/>
                                      </p:to>
                                    </p:set>
                                    <p:animEffect transition="in" filter="fade">
                                      <p:cBhvr>
                                        <p:cTn id="27" dur="1000"/>
                                        <p:tgtEl>
                                          <p:spTgt spid="2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4">
                                            <p:txEl>
                                              <p:pRg st="5" end="5"/>
                                            </p:txEl>
                                          </p:spTgt>
                                        </p:tgtEl>
                                        <p:attrNameLst>
                                          <p:attrName>style.visibility</p:attrName>
                                        </p:attrNameLst>
                                      </p:cBhvr>
                                      <p:to>
                                        <p:strVal val="visible"/>
                                      </p:to>
                                    </p:set>
                                    <p:animEffect transition="in" filter="fade">
                                      <p:cBhvr>
                                        <p:cTn id="32" dur="1000"/>
                                        <p:tgtEl>
                                          <p:spTgt spid="25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4">
                                            <p:txEl>
                                              <p:pRg st="6" end="6"/>
                                            </p:txEl>
                                          </p:spTgt>
                                        </p:tgtEl>
                                        <p:attrNameLst>
                                          <p:attrName>style.visibility</p:attrName>
                                        </p:attrNameLst>
                                      </p:cBhvr>
                                      <p:to>
                                        <p:strVal val="visible"/>
                                      </p:to>
                                    </p:set>
                                    <p:animEffect transition="in" filter="fade">
                                      <p:cBhvr>
                                        <p:cTn id="37" dur="1000"/>
                                        <p:tgtEl>
                                          <p:spTgt spid="25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4">
                                            <p:txEl>
                                              <p:pRg st="7" end="7"/>
                                            </p:txEl>
                                          </p:spTgt>
                                        </p:tgtEl>
                                        <p:attrNameLst>
                                          <p:attrName>style.visibility</p:attrName>
                                        </p:attrNameLst>
                                      </p:cBhvr>
                                      <p:to>
                                        <p:strVal val="visible"/>
                                      </p:to>
                                    </p:set>
                                    <p:animEffect transition="in" filter="fade">
                                      <p:cBhvr>
                                        <p:cTn id="42" dur="1000"/>
                                        <p:tgtEl>
                                          <p:spTgt spid="25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58"/>
        <p:cNvGrpSpPr/>
        <p:nvPr/>
      </p:nvGrpSpPr>
      <p:grpSpPr>
        <a:xfrm>
          <a:off x="0" y="0"/>
          <a:ext cx="0" cy="0"/>
          <a:chOff x="0" y="0"/>
          <a:chExt cx="0" cy="0"/>
        </a:xfrm>
      </p:grpSpPr>
      <p:sp>
        <p:nvSpPr>
          <p:cNvPr id="259" name="Google Shape;259;p2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Further Characteristics of VR as a Learning Tool</a:t>
            </a:r>
            <a:endParaRPr sz="4000"/>
          </a:p>
        </p:txBody>
      </p:sp>
      <p:sp>
        <p:nvSpPr>
          <p:cNvPr id="260" name="Google Shape;260;p24"/>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CEC1B"/>
              </a:buClr>
              <a:buSzPts val="2800"/>
              <a:buFont typeface="Noto Sans Symbols"/>
              <a:buChar char="▶"/>
            </a:pPr>
            <a:r>
              <a:rPr lang="en-GB"/>
              <a:t>The VR-Worlds may be…</a:t>
            </a:r>
            <a:endParaRPr/>
          </a:p>
          <a:p>
            <a:pPr marL="685800" lvl="1" indent="-228600" algn="l" rtl="0">
              <a:lnSpc>
                <a:spcPct val="90000"/>
              </a:lnSpc>
              <a:spcBef>
                <a:spcPts val="500"/>
              </a:spcBef>
              <a:spcAft>
                <a:spcPts val="0"/>
              </a:spcAft>
              <a:buSzPts val="2400"/>
              <a:buChar char="▪"/>
            </a:pPr>
            <a:r>
              <a:rPr lang="en-GB"/>
              <a:t>…realistic or imaginary</a:t>
            </a:r>
            <a:endParaRPr/>
          </a:p>
          <a:p>
            <a:pPr marL="685800" lvl="1" indent="-228600" algn="l" rtl="0">
              <a:lnSpc>
                <a:spcPct val="90000"/>
              </a:lnSpc>
              <a:spcBef>
                <a:spcPts val="500"/>
              </a:spcBef>
              <a:spcAft>
                <a:spcPts val="0"/>
              </a:spcAft>
              <a:buSzPts val="2400"/>
              <a:buChar char="▪"/>
            </a:pPr>
            <a:r>
              <a:rPr lang="en-GB"/>
              <a:t>…macroscopic or microscopic</a:t>
            </a:r>
            <a:endParaRPr/>
          </a:p>
          <a:p>
            <a:pPr marL="685800" lvl="1" indent="-228600" algn="l" rtl="0">
              <a:lnSpc>
                <a:spcPct val="90000"/>
              </a:lnSpc>
              <a:spcBef>
                <a:spcPts val="500"/>
              </a:spcBef>
              <a:spcAft>
                <a:spcPts val="0"/>
              </a:spcAft>
              <a:buSzPts val="2400"/>
              <a:buChar char="▪"/>
            </a:pPr>
            <a:r>
              <a:rPr lang="en-GB"/>
              <a:t>…based on imaginary dynamics or on realistic physical laws</a:t>
            </a:r>
            <a:endParaRPr/>
          </a:p>
          <a:p>
            <a:pPr marL="0" lvl="0" indent="0" algn="l" rtl="0">
              <a:lnSpc>
                <a:spcPct val="90000"/>
              </a:lnSpc>
              <a:spcBef>
                <a:spcPts val="1000"/>
              </a:spcBef>
              <a:spcAft>
                <a:spcPts val="0"/>
              </a:spcAft>
              <a:buSzPts val="2800"/>
              <a:buNone/>
            </a:pP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„The </a:t>
            </a:r>
            <a:r>
              <a:rPr lang="en-GB" sz="2400" b="1"/>
              <a:t>multitude of scenarios </a:t>
            </a:r>
            <a:r>
              <a:rPr lang="en-GB" sz="2400"/>
              <a:t>that Virtual Reality can be used to depict make it </a:t>
            </a:r>
            <a:r>
              <a:rPr lang="en-GB" sz="2400" b="1"/>
              <a:t>broadly applicable to many education fields</a:t>
            </a:r>
            <a:r>
              <a:rPr lang="en-GB" sz="2400"/>
              <a:t>“ </a:t>
            </a:r>
            <a:r>
              <a:rPr lang="en-GB" sz="1800"/>
              <a:t>(Christou, 2010, p. 229)</a:t>
            </a:r>
            <a:endParaRPr/>
          </a:p>
          <a:p>
            <a:pPr marL="228600" lvl="0" indent="-76200" algn="l" rtl="0">
              <a:lnSpc>
                <a:spcPct val="90000"/>
              </a:lnSpc>
              <a:spcBef>
                <a:spcPts val="1000"/>
              </a:spcBef>
              <a:spcAft>
                <a:spcPts val="0"/>
              </a:spcAft>
              <a:buClr>
                <a:srgbClr val="0CEC1B"/>
              </a:buClr>
              <a:buSzPts val="2400"/>
              <a:buFont typeface="Noto Sans Symbols"/>
              <a:buNone/>
            </a:pPr>
            <a:endParaRPr sz="2400" b="1"/>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Virtual Realities as Virtual Learning Environments (VLEs)</a:t>
            </a:r>
            <a:endParaRPr sz="4000"/>
          </a:p>
        </p:txBody>
      </p:sp>
      <p:sp>
        <p:nvSpPr>
          <p:cNvPr id="267" name="Google Shape;267;p25"/>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CEC1B"/>
              </a:buClr>
              <a:buSzPts val="2400"/>
              <a:buFont typeface="Noto Sans Symbols"/>
              <a:buChar char="▶"/>
            </a:pPr>
            <a:r>
              <a:rPr lang="en-GB" sz="2400"/>
              <a:t>According to Schwan &amp; Buder (2006) </a:t>
            </a:r>
            <a:r>
              <a:rPr lang="en-GB" sz="2400" b="1"/>
              <a:t>Virtual Realities can be differentiated</a:t>
            </a:r>
            <a:r>
              <a:rPr lang="en-GB" sz="2400"/>
              <a:t> based on their…</a:t>
            </a:r>
            <a:endParaRPr/>
          </a:p>
          <a:p>
            <a:pPr marL="685800" lvl="1" indent="-228600" algn="l" rtl="0">
              <a:lnSpc>
                <a:spcPct val="90000"/>
              </a:lnSpc>
              <a:spcBef>
                <a:spcPts val="500"/>
              </a:spcBef>
              <a:spcAft>
                <a:spcPts val="0"/>
              </a:spcAft>
              <a:buSzPts val="2000"/>
              <a:buChar char="▪"/>
            </a:pPr>
            <a:r>
              <a:rPr lang="en-GB" sz="2000"/>
              <a:t>…</a:t>
            </a:r>
            <a:r>
              <a:rPr lang="en-GB" sz="2000" b="1"/>
              <a:t>didactical approaches</a:t>
            </a:r>
            <a:r>
              <a:rPr lang="en-GB" sz="2000"/>
              <a:t>,</a:t>
            </a:r>
            <a:endParaRPr/>
          </a:p>
          <a:p>
            <a:pPr marL="685800" lvl="1" indent="-228600" algn="l" rtl="0">
              <a:lnSpc>
                <a:spcPct val="90000"/>
              </a:lnSpc>
              <a:spcBef>
                <a:spcPts val="500"/>
              </a:spcBef>
              <a:spcAft>
                <a:spcPts val="0"/>
              </a:spcAft>
              <a:buSzPts val="2000"/>
              <a:buChar char="▪"/>
            </a:pPr>
            <a:r>
              <a:rPr lang="en-GB" sz="2000"/>
              <a:t>…</a:t>
            </a:r>
            <a:r>
              <a:rPr lang="en-GB" sz="2000" b="1"/>
              <a:t>opportunities for action</a:t>
            </a:r>
            <a:r>
              <a:rPr lang="en-GB" sz="2000"/>
              <a:t> they provide for learners and</a:t>
            </a:r>
            <a:endParaRPr/>
          </a:p>
          <a:p>
            <a:pPr marL="685800" lvl="1" indent="-228600" algn="l" rtl="0">
              <a:lnSpc>
                <a:spcPct val="90000"/>
              </a:lnSpc>
              <a:spcBef>
                <a:spcPts val="500"/>
              </a:spcBef>
              <a:spcAft>
                <a:spcPts val="0"/>
              </a:spcAft>
              <a:buSzPts val="2000"/>
              <a:buChar char="▪"/>
            </a:pPr>
            <a:r>
              <a:rPr lang="en-GB" sz="2000"/>
              <a:t>…their </a:t>
            </a:r>
            <a:r>
              <a:rPr lang="en-GB" sz="2000" b="1"/>
              <a:t>learning contents</a:t>
            </a:r>
            <a:r>
              <a:rPr lang="en-GB" sz="2000"/>
              <a:t>.</a:t>
            </a:r>
            <a:endParaRPr/>
          </a:p>
          <a:p>
            <a:pPr marL="457200" lvl="1" indent="0" algn="l" rtl="0">
              <a:lnSpc>
                <a:spcPct val="90000"/>
              </a:lnSpc>
              <a:spcBef>
                <a:spcPts val="500"/>
              </a:spcBef>
              <a:spcAft>
                <a:spcPts val="0"/>
              </a:spcAft>
              <a:buSzPts val="2000"/>
              <a:buNone/>
            </a:pPr>
            <a:endParaRPr sz="2000"/>
          </a:p>
          <a:p>
            <a:pPr marL="228600" lvl="0" indent="-228600" algn="l" rtl="0">
              <a:lnSpc>
                <a:spcPct val="90000"/>
              </a:lnSpc>
              <a:spcBef>
                <a:spcPts val="1000"/>
              </a:spcBef>
              <a:spcAft>
                <a:spcPts val="0"/>
              </a:spcAft>
              <a:buClr>
                <a:srgbClr val="0CEC1B"/>
              </a:buClr>
              <a:buSzPts val="2400"/>
              <a:buFont typeface="Noto Sans Symbols"/>
              <a:buChar char="▶"/>
            </a:pPr>
            <a:r>
              <a:rPr lang="en-GB" sz="2400"/>
              <a:t>Schwan &amp; Buder distinguish between </a:t>
            </a:r>
            <a:r>
              <a:rPr lang="en-GB" sz="2400" b="1"/>
              <a:t>four different virtual learning environments </a:t>
            </a:r>
            <a:r>
              <a:rPr lang="en-GB" sz="2400"/>
              <a:t>(VLEs):</a:t>
            </a:r>
            <a:endParaRPr/>
          </a:p>
          <a:p>
            <a:pPr marL="685800" lvl="1" indent="-228600" algn="l" rtl="0">
              <a:lnSpc>
                <a:spcPct val="90000"/>
              </a:lnSpc>
              <a:spcBef>
                <a:spcPts val="500"/>
              </a:spcBef>
              <a:spcAft>
                <a:spcPts val="0"/>
              </a:spcAft>
              <a:buSzPts val="2000"/>
              <a:buChar char="▪"/>
            </a:pPr>
            <a:r>
              <a:rPr lang="en-GB" sz="2000"/>
              <a:t>Explorative VLEs</a:t>
            </a:r>
            <a:endParaRPr/>
          </a:p>
          <a:p>
            <a:pPr marL="685800" lvl="1" indent="-228600" algn="l" rtl="0">
              <a:lnSpc>
                <a:spcPct val="90000"/>
              </a:lnSpc>
              <a:spcBef>
                <a:spcPts val="500"/>
              </a:spcBef>
              <a:spcAft>
                <a:spcPts val="0"/>
              </a:spcAft>
              <a:buSzPts val="2000"/>
              <a:buChar char="▪"/>
            </a:pPr>
            <a:r>
              <a:rPr lang="en-GB" sz="2000"/>
              <a:t>Experimental VLEs</a:t>
            </a:r>
            <a:endParaRPr/>
          </a:p>
          <a:p>
            <a:pPr marL="685800" lvl="1" indent="-228600" algn="l" rtl="0">
              <a:lnSpc>
                <a:spcPct val="90000"/>
              </a:lnSpc>
              <a:spcBef>
                <a:spcPts val="500"/>
              </a:spcBef>
              <a:spcAft>
                <a:spcPts val="0"/>
              </a:spcAft>
              <a:buSzPts val="2000"/>
              <a:buChar char="▪"/>
            </a:pPr>
            <a:r>
              <a:rPr lang="en-GB" sz="2000"/>
              <a:t>Constructive VLE</a:t>
            </a:r>
            <a:endParaRPr/>
          </a:p>
          <a:p>
            <a:pPr marL="685800" lvl="1" indent="-228600" algn="l" rtl="0">
              <a:lnSpc>
                <a:spcPct val="90000"/>
              </a:lnSpc>
              <a:spcBef>
                <a:spcPts val="500"/>
              </a:spcBef>
              <a:spcAft>
                <a:spcPts val="0"/>
              </a:spcAft>
              <a:buSzPts val="2000"/>
              <a:buChar char="▪"/>
            </a:pPr>
            <a:r>
              <a:rPr lang="en-GB" sz="2000"/>
              <a:t>Virtual Training Environments</a:t>
            </a:r>
            <a:endParaRPr/>
          </a:p>
          <a:p>
            <a:pPr marL="228600" lvl="0" indent="-76200" algn="l" rtl="0">
              <a:lnSpc>
                <a:spcPct val="90000"/>
              </a:lnSpc>
              <a:spcBef>
                <a:spcPts val="1000"/>
              </a:spcBef>
              <a:spcAft>
                <a:spcPts val="0"/>
              </a:spcAft>
              <a:buClr>
                <a:srgbClr val="0CEC1B"/>
              </a:buClr>
              <a:buSzPts val="2400"/>
              <a:buFont typeface="Noto Sans Symbols"/>
              <a:buNone/>
            </a:pPr>
            <a:endParaRPr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animEffect transition="in" filter="fade">
                                      <p:cBhvr>
                                        <p:cTn id="7" dur="1000"/>
                                        <p:tgtEl>
                                          <p:spTgt spid="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
                                            <p:txEl>
                                              <p:pRg st="1" end="1"/>
                                            </p:txEl>
                                          </p:spTgt>
                                        </p:tgtEl>
                                        <p:attrNameLst>
                                          <p:attrName>style.visibility</p:attrName>
                                        </p:attrNameLst>
                                      </p:cBhvr>
                                      <p:to>
                                        <p:strVal val="visible"/>
                                      </p:to>
                                    </p:set>
                                    <p:animEffect transition="in" filter="fade">
                                      <p:cBhvr>
                                        <p:cTn id="12" dur="1000"/>
                                        <p:tgtEl>
                                          <p:spTgt spid="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7">
                                            <p:txEl>
                                              <p:pRg st="2" end="2"/>
                                            </p:txEl>
                                          </p:spTgt>
                                        </p:tgtEl>
                                        <p:attrNameLst>
                                          <p:attrName>style.visibility</p:attrName>
                                        </p:attrNameLst>
                                      </p:cBhvr>
                                      <p:to>
                                        <p:strVal val="visible"/>
                                      </p:to>
                                    </p:set>
                                    <p:animEffect transition="in" filter="fade">
                                      <p:cBhvr>
                                        <p:cTn id="17" dur="1000"/>
                                        <p:tgtEl>
                                          <p:spTgt spid="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7">
                                            <p:txEl>
                                              <p:pRg st="3" end="3"/>
                                            </p:txEl>
                                          </p:spTgt>
                                        </p:tgtEl>
                                        <p:attrNameLst>
                                          <p:attrName>style.visibility</p:attrName>
                                        </p:attrNameLst>
                                      </p:cBhvr>
                                      <p:to>
                                        <p:strVal val="visible"/>
                                      </p:to>
                                    </p:set>
                                    <p:animEffect transition="in" filter="fade">
                                      <p:cBhvr>
                                        <p:cTn id="22" dur="1000"/>
                                        <p:tgtEl>
                                          <p:spTgt spid="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7">
                                            <p:txEl>
                                              <p:pRg st="4" end="4"/>
                                            </p:txEl>
                                          </p:spTgt>
                                        </p:tgtEl>
                                        <p:attrNameLst>
                                          <p:attrName>style.visibility</p:attrName>
                                        </p:attrNameLst>
                                      </p:cBhvr>
                                      <p:to>
                                        <p:strVal val="visible"/>
                                      </p:to>
                                    </p:set>
                                    <p:animEffect transition="in" filter="fade">
                                      <p:cBhvr>
                                        <p:cTn id="27" dur="1000"/>
                                        <p:tgtEl>
                                          <p:spTgt spid="2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7">
                                            <p:txEl>
                                              <p:pRg st="5" end="5"/>
                                            </p:txEl>
                                          </p:spTgt>
                                        </p:tgtEl>
                                        <p:attrNameLst>
                                          <p:attrName>style.visibility</p:attrName>
                                        </p:attrNameLst>
                                      </p:cBhvr>
                                      <p:to>
                                        <p:strVal val="visible"/>
                                      </p:to>
                                    </p:set>
                                    <p:animEffect transition="in" filter="fade">
                                      <p:cBhvr>
                                        <p:cTn id="32" dur="1000"/>
                                        <p:tgtEl>
                                          <p:spTgt spid="2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7">
                                            <p:txEl>
                                              <p:pRg st="6" end="6"/>
                                            </p:txEl>
                                          </p:spTgt>
                                        </p:tgtEl>
                                        <p:attrNameLst>
                                          <p:attrName>style.visibility</p:attrName>
                                        </p:attrNameLst>
                                      </p:cBhvr>
                                      <p:to>
                                        <p:strVal val="visible"/>
                                      </p:to>
                                    </p:set>
                                    <p:animEffect transition="in" filter="fade">
                                      <p:cBhvr>
                                        <p:cTn id="37" dur="1000"/>
                                        <p:tgtEl>
                                          <p:spTgt spid="2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7">
                                            <p:txEl>
                                              <p:pRg st="7" end="7"/>
                                            </p:txEl>
                                          </p:spTgt>
                                        </p:tgtEl>
                                        <p:attrNameLst>
                                          <p:attrName>style.visibility</p:attrName>
                                        </p:attrNameLst>
                                      </p:cBhvr>
                                      <p:to>
                                        <p:strVal val="visible"/>
                                      </p:to>
                                    </p:set>
                                    <p:animEffect transition="in" filter="fade">
                                      <p:cBhvr>
                                        <p:cTn id="42" dur="1000"/>
                                        <p:tgtEl>
                                          <p:spTgt spid="26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7">
                                            <p:txEl>
                                              <p:pRg st="8" end="8"/>
                                            </p:txEl>
                                          </p:spTgt>
                                        </p:tgtEl>
                                        <p:attrNameLst>
                                          <p:attrName>style.visibility</p:attrName>
                                        </p:attrNameLst>
                                      </p:cBhvr>
                                      <p:to>
                                        <p:strVal val="visible"/>
                                      </p:to>
                                    </p:set>
                                    <p:animEffect transition="in" filter="fade">
                                      <p:cBhvr>
                                        <p:cTn id="47" dur="1000"/>
                                        <p:tgtEl>
                                          <p:spTgt spid="26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7">
                                            <p:txEl>
                                              <p:pRg st="9" end="9"/>
                                            </p:txEl>
                                          </p:spTgt>
                                        </p:tgtEl>
                                        <p:attrNameLst>
                                          <p:attrName>style.visibility</p:attrName>
                                        </p:attrNameLst>
                                      </p:cBhvr>
                                      <p:to>
                                        <p:strVal val="visible"/>
                                      </p:to>
                                    </p:set>
                                    <p:animEffect transition="in" filter="fade">
                                      <p:cBhvr>
                                        <p:cTn id="52" dur="1000"/>
                                        <p:tgtEl>
                                          <p:spTgt spid="26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7">
                                            <p:txEl>
                                              <p:pRg st="10" end="10"/>
                                            </p:txEl>
                                          </p:spTgt>
                                        </p:tgtEl>
                                        <p:attrNameLst>
                                          <p:attrName>style.visibility</p:attrName>
                                        </p:attrNameLst>
                                      </p:cBhvr>
                                      <p:to>
                                        <p:strVal val="visible"/>
                                      </p:to>
                                    </p:set>
                                    <p:animEffect transition="in" filter="fade">
                                      <p:cBhvr>
                                        <p:cTn id="57" dur="1000"/>
                                        <p:tgtEl>
                                          <p:spTgt spid="2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Virtual Realities as Virtual Learning Environments (VLEs)</a:t>
            </a:r>
            <a:endParaRPr sz="4000"/>
          </a:p>
        </p:txBody>
      </p:sp>
      <p:sp>
        <p:nvSpPr>
          <p:cNvPr id="274" name="Google Shape;274;p26"/>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CEC1B"/>
              </a:buClr>
              <a:buSzPts val="2400"/>
              <a:buFont typeface="Noto Sans Symbols"/>
              <a:buChar char="▶"/>
            </a:pPr>
            <a:r>
              <a:rPr lang="en-GB" sz="2400"/>
              <a:t>According to Weise &amp; Zender (2017) to the four VLEs the </a:t>
            </a:r>
            <a:r>
              <a:rPr lang="en-GB" sz="2400" b="1"/>
              <a:t>VLEs of Exposition </a:t>
            </a:r>
            <a:r>
              <a:rPr lang="en-GB" sz="2400"/>
              <a:t>should be added.</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Klampfer (2017) also mentions </a:t>
            </a:r>
            <a:r>
              <a:rPr lang="en-GB" sz="2400" b="1"/>
              <a:t>Social VLEs</a:t>
            </a:r>
            <a:r>
              <a:rPr lang="en-GB" sz="2400"/>
              <a:t>.</a:t>
            </a:r>
            <a:endParaRPr/>
          </a:p>
          <a:p>
            <a:pPr marL="0" lvl="0" indent="0" algn="l" rtl="0">
              <a:lnSpc>
                <a:spcPct val="90000"/>
              </a:lnSpc>
              <a:spcBef>
                <a:spcPts val="1000"/>
              </a:spcBef>
              <a:spcAft>
                <a:spcPts val="0"/>
              </a:spcAft>
              <a:buSzPts val="2400"/>
              <a:buNone/>
            </a:pPr>
            <a:endParaRPr sz="2400"/>
          </a:p>
          <a:p>
            <a:pPr marL="228600" lvl="0" indent="-228600" algn="l" rtl="0">
              <a:lnSpc>
                <a:spcPct val="90000"/>
              </a:lnSpc>
              <a:spcBef>
                <a:spcPts val="1000"/>
              </a:spcBef>
              <a:spcAft>
                <a:spcPts val="0"/>
              </a:spcAft>
              <a:buClr>
                <a:srgbClr val="0CEC1B"/>
              </a:buClr>
              <a:buSzPts val="2400"/>
              <a:buFont typeface="Noto Sans Symbols"/>
              <a:buChar char="▶"/>
            </a:pPr>
            <a:r>
              <a:rPr lang="en-GB" sz="2400"/>
              <a:t>Therefore </a:t>
            </a:r>
            <a:r>
              <a:rPr lang="en-GB" sz="2400" b="1"/>
              <a:t>Virtual Realities </a:t>
            </a:r>
            <a:r>
              <a:rPr lang="en-GB" sz="2400"/>
              <a:t>can serve as…</a:t>
            </a:r>
            <a:endParaRPr sz="700"/>
          </a:p>
          <a:p>
            <a:pPr marL="228600" lvl="0" indent="-76200" algn="l" rtl="0">
              <a:lnSpc>
                <a:spcPct val="90000"/>
              </a:lnSpc>
              <a:spcBef>
                <a:spcPts val="1000"/>
              </a:spcBef>
              <a:spcAft>
                <a:spcPts val="0"/>
              </a:spcAft>
              <a:buClr>
                <a:srgbClr val="0CEC1B"/>
              </a:buClr>
              <a:buSzPts val="2400"/>
              <a:buFont typeface="Noto Sans Symbols"/>
              <a:buNone/>
            </a:pPr>
            <a:endParaRPr sz="2400"/>
          </a:p>
          <a:p>
            <a:pPr marL="228600" lvl="0" indent="-76200" algn="l" rtl="0">
              <a:lnSpc>
                <a:spcPct val="90000"/>
              </a:lnSpc>
              <a:spcBef>
                <a:spcPts val="1000"/>
              </a:spcBef>
              <a:spcAft>
                <a:spcPts val="0"/>
              </a:spcAft>
              <a:buClr>
                <a:srgbClr val="0CEC1B"/>
              </a:buClr>
              <a:buSzPts val="2400"/>
              <a:buFont typeface="Noto Sans Symbols"/>
              <a:buNone/>
            </a:pPr>
            <a:endParaRPr sz="2400" b="1"/>
          </a:p>
        </p:txBody>
      </p:sp>
      <p:sp>
        <p:nvSpPr>
          <p:cNvPr id="275" name="Google Shape;275;p26"/>
          <p:cNvSpPr/>
          <p:nvPr/>
        </p:nvSpPr>
        <p:spPr>
          <a:xfrm>
            <a:off x="1098810" y="4212236"/>
            <a:ext cx="2204491" cy="824459"/>
          </a:xfrm>
          <a:prstGeom prst="rect">
            <a:avLst/>
          </a:prstGeom>
          <a:solidFill>
            <a:srgbClr val="AFAFD9"/>
          </a:solidFill>
          <a:ln w="38100" cap="flat" cmpd="sng">
            <a:solidFill>
              <a:srgbClr val="DDDD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Explorative VLEs</a:t>
            </a:r>
            <a:endParaRPr/>
          </a:p>
        </p:txBody>
      </p:sp>
      <p:sp>
        <p:nvSpPr>
          <p:cNvPr id="276" name="Google Shape;276;p26"/>
          <p:cNvSpPr/>
          <p:nvPr/>
        </p:nvSpPr>
        <p:spPr>
          <a:xfrm>
            <a:off x="3469754" y="4212236"/>
            <a:ext cx="2204491" cy="824459"/>
          </a:xfrm>
          <a:prstGeom prst="rect">
            <a:avLst/>
          </a:prstGeom>
          <a:solidFill>
            <a:srgbClr val="282958"/>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VLEs of Exposition</a:t>
            </a:r>
            <a:endParaRPr/>
          </a:p>
        </p:txBody>
      </p:sp>
      <p:sp>
        <p:nvSpPr>
          <p:cNvPr id="277" name="Google Shape;277;p26"/>
          <p:cNvSpPr/>
          <p:nvPr/>
        </p:nvSpPr>
        <p:spPr>
          <a:xfrm>
            <a:off x="5840698" y="4212235"/>
            <a:ext cx="2204491" cy="824459"/>
          </a:xfrm>
          <a:prstGeom prst="rect">
            <a:avLst/>
          </a:prstGeom>
          <a:solidFill>
            <a:srgbClr val="AFAFD9"/>
          </a:solidFill>
          <a:ln w="38100" cap="flat" cmpd="sng">
            <a:solidFill>
              <a:srgbClr val="DDDD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Experimental VLEs</a:t>
            </a:r>
            <a:endParaRPr/>
          </a:p>
        </p:txBody>
      </p:sp>
      <p:sp>
        <p:nvSpPr>
          <p:cNvPr id="278" name="Google Shape;278;p26"/>
          <p:cNvSpPr/>
          <p:nvPr/>
        </p:nvSpPr>
        <p:spPr>
          <a:xfrm>
            <a:off x="1098810" y="5189095"/>
            <a:ext cx="2204491" cy="824459"/>
          </a:xfrm>
          <a:prstGeom prst="rect">
            <a:avLst/>
          </a:prstGeom>
          <a:solidFill>
            <a:srgbClr val="282958"/>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Constructive VLEs</a:t>
            </a:r>
            <a:endParaRPr/>
          </a:p>
        </p:txBody>
      </p:sp>
      <p:sp>
        <p:nvSpPr>
          <p:cNvPr id="279" name="Google Shape;279;p26"/>
          <p:cNvSpPr/>
          <p:nvPr/>
        </p:nvSpPr>
        <p:spPr>
          <a:xfrm>
            <a:off x="3469754" y="5189095"/>
            <a:ext cx="2204491" cy="824459"/>
          </a:xfrm>
          <a:prstGeom prst="rect">
            <a:avLst/>
          </a:prstGeom>
          <a:solidFill>
            <a:srgbClr val="AFAFD9"/>
          </a:solidFill>
          <a:ln w="38100" cap="flat" cmpd="sng">
            <a:solidFill>
              <a:srgbClr val="DDDD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Virtual Training Environments</a:t>
            </a:r>
            <a:endParaRPr/>
          </a:p>
        </p:txBody>
      </p:sp>
      <p:sp>
        <p:nvSpPr>
          <p:cNvPr id="280" name="Google Shape;280;p26"/>
          <p:cNvSpPr/>
          <p:nvPr/>
        </p:nvSpPr>
        <p:spPr>
          <a:xfrm>
            <a:off x="5840698" y="5189094"/>
            <a:ext cx="2204491" cy="824459"/>
          </a:xfrm>
          <a:prstGeom prst="rect">
            <a:avLst/>
          </a:prstGeom>
          <a:solidFill>
            <a:srgbClr val="282958"/>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Social VLEs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animEffect transition="in" filter="fade">
                                      <p:cBhvr>
                                        <p:cTn id="7" dur="1000"/>
                                        <p:tgtEl>
                                          <p:spTgt spid="2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xEl>
                                              <p:pRg st="1" end="1"/>
                                            </p:txEl>
                                          </p:spTgt>
                                        </p:tgtEl>
                                        <p:attrNameLst>
                                          <p:attrName>style.visibility</p:attrName>
                                        </p:attrNameLst>
                                      </p:cBhvr>
                                      <p:to>
                                        <p:strVal val="visible"/>
                                      </p:to>
                                    </p:set>
                                    <p:animEffect transition="in" filter="fade">
                                      <p:cBhvr>
                                        <p:cTn id="12" dur="1000"/>
                                        <p:tgtEl>
                                          <p:spTgt spid="2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xEl>
                                              <p:pRg st="2" end="2"/>
                                            </p:txEl>
                                          </p:spTgt>
                                        </p:tgtEl>
                                        <p:attrNameLst>
                                          <p:attrName>style.visibility</p:attrName>
                                        </p:attrNameLst>
                                      </p:cBhvr>
                                      <p:to>
                                        <p:strVal val="visible"/>
                                      </p:to>
                                    </p:set>
                                    <p:animEffect transition="in" filter="fade">
                                      <p:cBhvr>
                                        <p:cTn id="17" dur="1000"/>
                                        <p:tgtEl>
                                          <p:spTgt spid="2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4">
                                            <p:txEl>
                                              <p:pRg st="3" end="3"/>
                                            </p:txEl>
                                          </p:spTgt>
                                        </p:tgtEl>
                                        <p:attrNameLst>
                                          <p:attrName>style.visibility</p:attrName>
                                        </p:attrNameLst>
                                      </p:cBhvr>
                                      <p:to>
                                        <p:strVal val="visible"/>
                                      </p:to>
                                    </p:set>
                                    <p:animEffect transition="in" filter="fade">
                                      <p:cBhvr>
                                        <p:cTn id="22" dur="1000"/>
                                        <p:tgtEl>
                                          <p:spTgt spid="2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4">
                                            <p:txEl>
                                              <p:pRg st="4" end="4"/>
                                            </p:txEl>
                                          </p:spTgt>
                                        </p:tgtEl>
                                        <p:attrNameLst>
                                          <p:attrName>style.visibility</p:attrName>
                                        </p:attrNameLst>
                                      </p:cBhvr>
                                      <p:to>
                                        <p:strVal val="visible"/>
                                      </p:to>
                                    </p:set>
                                    <p:animEffect transition="in" filter="fade">
                                      <p:cBhvr>
                                        <p:cTn id="27" dur="1000"/>
                                        <p:tgtEl>
                                          <p:spTgt spid="2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4">
                                            <p:txEl>
                                              <p:pRg st="5" end="5"/>
                                            </p:txEl>
                                          </p:spTgt>
                                        </p:tgtEl>
                                        <p:attrNameLst>
                                          <p:attrName>style.visibility</p:attrName>
                                        </p:attrNameLst>
                                      </p:cBhvr>
                                      <p:to>
                                        <p:strVal val="visible"/>
                                      </p:to>
                                    </p:set>
                                    <p:animEffect transition="in" filter="fade">
                                      <p:cBhvr>
                                        <p:cTn id="32" dur="1000"/>
                                        <p:tgtEl>
                                          <p:spTgt spid="27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5"/>
                                        </p:tgtEl>
                                        <p:attrNameLst>
                                          <p:attrName>style.visibility</p:attrName>
                                        </p:attrNameLst>
                                      </p:cBhvr>
                                      <p:to>
                                        <p:strVal val="visible"/>
                                      </p:to>
                                    </p:set>
                                    <p:animEffect transition="in" filter="fade">
                                      <p:cBhvr>
                                        <p:cTn id="37" dur="1000"/>
                                        <p:tgtEl>
                                          <p:spTgt spid="275"/>
                                        </p:tgtEl>
                                      </p:cBhvr>
                                    </p:animEffect>
                                  </p:childTnLst>
                                </p:cTn>
                              </p:par>
                              <p:par>
                                <p:cTn id="38" presetID="10" presetClass="entr" presetSubtype="0" fill="hold" nodeType="withEffect">
                                  <p:stCondLst>
                                    <p:cond delay="0"/>
                                  </p:stCondLst>
                                  <p:childTnLst>
                                    <p:set>
                                      <p:cBhvr>
                                        <p:cTn id="39" dur="1" fill="hold">
                                          <p:stCondLst>
                                            <p:cond delay="0"/>
                                          </p:stCondLst>
                                        </p:cTn>
                                        <p:tgtEl>
                                          <p:spTgt spid="276"/>
                                        </p:tgtEl>
                                        <p:attrNameLst>
                                          <p:attrName>style.visibility</p:attrName>
                                        </p:attrNameLst>
                                      </p:cBhvr>
                                      <p:to>
                                        <p:strVal val="visible"/>
                                      </p:to>
                                    </p:set>
                                    <p:animEffect transition="in" filter="fade">
                                      <p:cBhvr>
                                        <p:cTn id="40" dur="1000"/>
                                        <p:tgtEl>
                                          <p:spTgt spid="276"/>
                                        </p:tgtEl>
                                      </p:cBhvr>
                                    </p:animEffect>
                                  </p:childTnLst>
                                </p:cTn>
                              </p:par>
                              <p:par>
                                <p:cTn id="41" presetID="10" presetClass="entr" presetSubtype="0" fill="hold" nodeType="withEffect">
                                  <p:stCondLst>
                                    <p:cond delay="0"/>
                                  </p:stCondLst>
                                  <p:childTnLst>
                                    <p:set>
                                      <p:cBhvr>
                                        <p:cTn id="42" dur="1" fill="hold">
                                          <p:stCondLst>
                                            <p:cond delay="0"/>
                                          </p:stCondLst>
                                        </p:cTn>
                                        <p:tgtEl>
                                          <p:spTgt spid="277"/>
                                        </p:tgtEl>
                                        <p:attrNameLst>
                                          <p:attrName>style.visibility</p:attrName>
                                        </p:attrNameLst>
                                      </p:cBhvr>
                                      <p:to>
                                        <p:strVal val="visible"/>
                                      </p:to>
                                    </p:set>
                                    <p:animEffect transition="in" filter="fade">
                                      <p:cBhvr>
                                        <p:cTn id="43" dur="1000"/>
                                        <p:tgtEl>
                                          <p:spTgt spid="277"/>
                                        </p:tgtEl>
                                      </p:cBhvr>
                                    </p:animEffect>
                                  </p:childTnLst>
                                </p:cTn>
                              </p:par>
                              <p:par>
                                <p:cTn id="44" presetID="10" presetClass="entr" presetSubtype="0" fill="hold" nodeType="withEffect">
                                  <p:stCondLst>
                                    <p:cond delay="0"/>
                                  </p:stCondLst>
                                  <p:childTnLst>
                                    <p:set>
                                      <p:cBhvr>
                                        <p:cTn id="45" dur="1" fill="hold">
                                          <p:stCondLst>
                                            <p:cond delay="0"/>
                                          </p:stCondLst>
                                        </p:cTn>
                                        <p:tgtEl>
                                          <p:spTgt spid="278"/>
                                        </p:tgtEl>
                                        <p:attrNameLst>
                                          <p:attrName>style.visibility</p:attrName>
                                        </p:attrNameLst>
                                      </p:cBhvr>
                                      <p:to>
                                        <p:strVal val="visible"/>
                                      </p:to>
                                    </p:set>
                                    <p:animEffect transition="in" filter="fade">
                                      <p:cBhvr>
                                        <p:cTn id="46" dur="1000"/>
                                        <p:tgtEl>
                                          <p:spTgt spid="278"/>
                                        </p:tgtEl>
                                      </p:cBhvr>
                                    </p:animEffect>
                                  </p:childTnLst>
                                </p:cTn>
                              </p:par>
                              <p:par>
                                <p:cTn id="47" presetID="10" presetClass="entr" presetSubtype="0" fill="hold" nodeType="withEffect">
                                  <p:stCondLst>
                                    <p:cond delay="0"/>
                                  </p:stCondLst>
                                  <p:childTnLst>
                                    <p:set>
                                      <p:cBhvr>
                                        <p:cTn id="48" dur="1" fill="hold">
                                          <p:stCondLst>
                                            <p:cond delay="0"/>
                                          </p:stCondLst>
                                        </p:cTn>
                                        <p:tgtEl>
                                          <p:spTgt spid="279"/>
                                        </p:tgtEl>
                                        <p:attrNameLst>
                                          <p:attrName>style.visibility</p:attrName>
                                        </p:attrNameLst>
                                      </p:cBhvr>
                                      <p:to>
                                        <p:strVal val="visible"/>
                                      </p:to>
                                    </p:set>
                                    <p:animEffect transition="in" filter="fade">
                                      <p:cBhvr>
                                        <p:cTn id="49" dur="1000"/>
                                        <p:tgtEl>
                                          <p:spTgt spid="279"/>
                                        </p:tgtEl>
                                      </p:cBhvr>
                                    </p:animEffect>
                                  </p:childTnLst>
                                </p:cTn>
                              </p:par>
                              <p:par>
                                <p:cTn id="50" presetID="10" presetClass="entr" presetSubtype="0" fill="hold" nodeType="withEffect">
                                  <p:stCondLst>
                                    <p:cond delay="0"/>
                                  </p:stCondLst>
                                  <p:childTnLst>
                                    <p:set>
                                      <p:cBhvr>
                                        <p:cTn id="51" dur="1" fill="hold">
                                          <p:stCondLst>
                                            <p:cond delay="0"/>
                                          </p:stCondLst>
                                        </p:cTn>
                                        <p:tgtEl>
                                          <p:spTgt spid="280"/>
                                        </p:tgtEl>
                                        <p:attrNameLst>
                                          <p:attrName>style.visibility</p:attrName>
                                        </p:attrNameLst>
                                      </p:cBhvr>
                                      <p:to>
                                        <p:strVal val="visible"/>
                                      </p:to>
                                    </p:set>
                                    <p:animEffect transition="in" filter="fade">
                                      <p:cBhvr>
                                        <p:cTn id="52"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Virtual Realities as Virtual Learning Environments (VLEs)</a:t>
            </a:r>
            <a:endParaRPr sz="4000"/>
          </a:p>
        </p:txBody>
      </p:sp>
      <p:sp>
        <p:nvSpPr>
          <p:cNvPr id="287" name="Google Shape;287;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CEC1B"/>
              </a:buClr>
              <a:buSzPts val="2800"/>
              <a:buFont typeface="Noto Sans Symbols"/>
              <a:buChar char="▶"/>
            </a:pPr>
            <a:r>
              <a:rPr lang="en-GB" b="1"/>
              <a:t>What kind of VR Learning Software/Apps do you know?</a:t>
            </a:r>
            <a:endParaRPr/>
          </a:p>
          <a:p>
            <a:pPr marL="0" lvl="0" indent="0" algn="l" rtl="0">
              <a:lnSpc>
                <a:spcPct val="90000"/>
              </a:lnSpc>
              <a:spcBef>
                <a:spcPts val="1000"/>
              </a:spcBef>
              <a:spcAft>
                <a:spcPts val="0"/>
              </a:spcAft>
              <a:buSzPts val="2800"/>
              <a:buNone/>
            </a:pPr>
            <a:endParaRPr/>
          </a:p>
          <a:p>
            <a:pPr marL="685800" lvl="1" indent="-228600" algn="l" rtl="0">
              <a:lnSpc>
                <a:spcPct val="90000"/>
              </a:lnSpc>
              <a:spcBef>
                <a:spcPts val="500"/>
              </a:spcBef>
              <a:spcAft>
                <a:spcPts val="0"/>
              </a:spcAft>
              <a:buSzPts val="2400"/>
              <a:buChar char="▪"/>
            </a:pPr>
            <a:r>
              <a:rPr lang="en-GB"/>
              <a:t>Write them down!</a:t>
            </a:r>
            <a:endParaRPr/>
          </a:p>
          <a:p>
            <a:pPr marL="685800" lvl="1" indent="-228600" algn="l" rtl="0">
              <a:lnSpc>
                <a:spcPct val="90000"/>
              </a:lnSpc>
              <a:spcBef>
                <a:spcPts val="500"/>
              </a:spcBef>
              <a:spcAft>
                <a:spcPts val="0"/>
              </a:spcAft>
              <a:buSzPts val="2400"/>
              <a:buChar char="▪"/>
            </a:pPr>
            <a:r>
              <a:rPr lang="en-GB"/>
              <a:t>Try to relate these apps/software to the six different VLEs which will be described more detailed in the following!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xEl>
                                              <p:pRg st="0" end="0"/>
                                            </p:txEl>
                                          </p:spTgt>
                                        </p:tgtEl>
                                        <p:attrNameLst>
                                          <p:attrName>style.visibility</p:attrName>
                                        </p:attrNameLst>
                                      </p:cBhvr>
                                      <p:to>
                                        <p:strVal val="visible"/>
                                      </p:to>
                                    </p:set>
                                    <p:animEffect transition="in" filter="fade">
                                      <p:cBhvr>
                                        <p:cTn id="7" dur="1000"/>
                                        <p:tgtEl>
                                          <p:spTgt spid="2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7">
                                            <p:txEl>
                                              <p:pRg st="1" end="1"/>
                                            </p:txEl>
                                          </p:spTgt>
                                        </p:tgtEl>
                                        <p:attrNameLst>
                                          <p:attrName>style.visibility</p:attrName>
                                        </p:attrNameLst>
                                      </p:cBhvr>
                                      <p:to>
                                        <p:strVal val="visible"/>
                                      </p:to>
                                    </p:set>
                                    <p:animEffect transition="in" filter="fade">
                                      <p:cBhvr>
                                        <p:cTn id="12" dur="1000"/>
                                        <p:tgtEl>
                                          <p:spTgt spid="2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7">
                                            <p:txEl>
                                              <p:pRg st="2" end="2"/>
                                            </p:txEl>
                                          </p:spTgt>
                                        </p:tgtEl>
                                        <p:attrNameLst>
                                          <p:attrName>style.visibility</p:attrName>
                                        </p:attrNameLst>
                                      </p:cBhvr>
                                      <p:to>
                                        <p:strVal val="visible"/>
                                      </p:to>
                                    </p:set>
                                    <p:animEffect transition="in" filter="fade">
                                      <p:cBhvr>
                                        <p:cTn id="17" dur="1000"/>
                                        <p:tgtEl>
                                          <p:spTgt spid="2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7">
                                            <p:txEl>
                                              <p:pRg st="3" end="3"/>
                                            </p:txEl>
                                          </p:spTgt>
                                        </p:tgtEl>
                                        <p:attrNameLst>
                                          <p:attrName>style.visibility</p:attrName>
                                        </p:attrNameLst>
                                      </p:cBhvr>
                                      <p:to>
                                        <p:strVal val="visible"/>
                                      </p:to>
                                    </p:set>
                                    <p:animEffect transition="in" filter="fade">
                                      <p:cBhvr>
                                        <p:cTn id="22" dur="1000"/>
                                        <p:tgtEl>
                                          <p:spTgt spid="2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a:t>Explorative VLEs</a:t>
            </a:r>
            <a:r>
              <a:rPr lang="en-GB"/>
              <a:t>…</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…allow </a:t>
            </a:r>
            <a:r>
              <a:rPr lang="en-GB" sz="2400" b="1"/>
              <a:t>Virtual Teleportation</a:t>
            </a:r>
            <a:endParaRPr/>
          </a:p>
          <a:p>
            <a:pPr marL="685800" lvl="1" indent="-228600" algn="l" rtl="0">
              <a:lnSpc>
                <a:spcPct val="90000"/>
              </a:lnSpc>
              <a:spcBef>
                <a:spcPts val="500"/>
              </a:spcBef>
              <a:spcAft>
                <a:spcPts val="0"/>
              </a:spcAft>
              <a:buSzPts val="2000"/>
              <a:buChar char="▪"/>
            </a:pPr>
            <a:r>
              <a:rPr lang="en-GB" sz="2000"/>
              <a:t>…as they can "transport“ learners to places, monuments, galleries, museums, etc.</a:t>
            </a:r>
            <a:endParaRPr sz="2000" b="1"/>
          </a:p>
          <a:p>
            <a:pPr marL="228600" lvl="0" indent="-228600" algn="l" rtl="0">
              <a:lnSpc>
                <a:spcPct val="90000"/>
              </a:lnSpc>
              <a:spcBef>
                <a:spcPts val="1000"/>
              </a:spcBef>
              <a:spcAft>
                <a:spcPts val="0"/>
              </a:spcAft>
              <a:buClr>
                <a:srgbClr val="0CEC1B"/>
              </a:buClr>
              <a:buSzPts val="2400"/>
              <a:buFont typeface="Noto Sans Symbols"/>
              <a:buChar char="▶"/>
            </a:pPr>
            <a:r>
              <a:rPr lang="en-GB" sz="2400"/>
              <a:t>…can enhance </a:t>
            </a:r>
            <a:r>
              <a:rPr lang="en-GB" sz="2400" b="1"/>
              <a:t>Geography, Biology and Art Education</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a:t>
            </a:r>
            <a:r>
              <a:rPr lang="en-GB" sz="2400" b="1"/>
              <a:t>extend boundaries </a:t>
            </a:r>
            <a:r>
              <a:rPr lang="en-GB" sz="2400"/>
              <a:t>of traditional classes</a:t>
            </a:r>
            <a:endParaRPr/>
          </a:p>
          <a:p>
            <a:pPr marL="685800" lvl="1" indent="-228600" algn="l" rtl="0">
              <a:lnSpc>
                <a:spcPct val="90000"/>
              </a:lnSpc>
              <a:spcBef>
                <a:spcPts val="500"/>
              </a:spcBef>
              <a:spcAft>
                <a:spcPts val="0"/>
              </a:spcAft>
              <a:buSzPts val="2000"/>
              <a:buChar char="▪"/>
            </a:pPr>
            <a:r>
              <a:rPr lang="en-GB" sz="2000"/>
              <a:t>…as they also allow to visit places too far away, too dangerous or not even accessible without VR</a:t>
            </a:r>
            <a:endParaRPr/>
          </a:p>
          <a:p>
            <a:pPr marL="228600" lvl="0" indent="-76200" algn="l" rtl="0">
              <a:lnSpc>
                <a:spcPct val="90000"/>
              </a:lnSpc>
              <a:spcBef>
                <a:spcPts val="1000"/>
              </a:spcBef>
              <a:spcAft>
                <a:spcPts val="0"/>
              </a:spcAft>
              <a:buClr>
                <a:srgbClr val="0CEC1B"/>
              </a:buClr>
              <a:buSzPts val="2400"/>
              <a:buFont typeface="Noto Sans Symbols"/>
              <a:buNone/>
            </a:pPr>
            <a:endParaRPr sz="2400" b="1"/>
          </a:p>
        </p:txBody>
      </p:sp>
      <p:sp>
        <p:nvSpPr>
          <p:cNvPr id="294" name="Google Shape;294;p2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Virtual Realities as</a:t>
            </a:r>
            <a:br>
              <a:rPr lang="en-GB" sz="4000"/>
            </a:br>
            <a:r>
              <a:rPr lang="en-GB" sz="4000" b="1"/>
              <a:t>Explorative VLEs</a:t>
            </a:r>
            <a:endParaRPr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800"/>
              <a:buNone/>
            </a:pPr>
            <a:r>
              <a:rPr lang="en-GB" b="1"/>
              <a:t>Explorative VLEs</a:t>
            </a:r>
            <a:r>
              <a:rPr lang="en-GB"/>
              <a:t>…</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…give learners the </a:t>
            </a:r>
            <a:r>
              <a:rPr lang="en-GB" sz="2400" b="1"/>
              <a:t>control over the learning process</a:t>
            </a:r>
            <a:endParaRPr/>
          </a:p>
          <a:p>
            <a:pPr marL="685800" lvl="1" indent="-228600" algn="l" rtl="0">
              <a:lnSpc>
                <a:spcPct val="90000"/>
              </a:lnSpc>
              <a:spcBef>
                <a:spcPts val="500"/>
              </a:spcBef>
              <a:spcAft>
                <a:spcPts val="0"/>
              </a:spcAft>
              <a:buSzPts val="2000"/>
              <a:buChar char="▪"/>
            </a:pPr>
            <a:r>
              <a:rPr lang="en-GB" sz="2000"/>
              <a:t>…as they allow learners to actively discover and explore learning contents at their own pace and order</a:t>
            </a:r>
            <a:endParaRPr sz="2400" b="1"/>
          </a:p>
          <a:p>
            <a:pPr marL="228600" lvl="0" indent="-228600" algn="l" rtl="0">
              <a:lnSpc>
                <a:spcPct val="90000"/>
              </a:lnSpc>
              <a:spcBef>
                <a:spcPts val="1000"/>
              </a:spcBef>
              <a:spcAft>
                <a:spcPts val="0"/>
              </a:spcAft>
              <a:buClr>
                <a:srgbClr val="0CEC1B"/>
              </a:buClr>
              <a:buSzPts val="2400"/>
              <a:buFont typeface="Noto Sans Symbols"/>
              <a:buChar char="▶"/>
            </a:pPr>
            <a:r>
              <a:rPr lang="en-GB" sz="2400" b="1"/>
              <a:t>…</a:t>
            </a:r>
            <a:r>
              <a:rPr lang="en-GB" sz="2400"/>
              <a:t>are especially suitable for learners with </a:t>
            </a:r>
            <a:r>
              <a:rPr lang="en-GB" sz="2400" b="1"/>
              <a:t>intrinsic motivation</a:t>
            </a:r>
            <a:endParaRPr/>
          </a:p>
          <a:p>
            <a:pPr marL="228600" lvl="0" indent="-76200" algn="l" rtl="0">
              <a:lnSpc>
                <a:spcPct val="90000"/>
              </a:lnSpc>
              <a:spcBef>
                <a:spcPts val="1000"/>
              </a:spcBef>
              <a:spcAft>
                <a:spcPts val="0"/>
              </a:spcAft>
              <a:buClr>
                <a:srgbClr val="0CEC1B"/>
              </a:buClr>
              <a:buSzPts val="2400"/>
              <a:buFont typeface="Noto Sans Symbols"/>
              <a:buNone/>
            </a:pPr>
            <a:endParaRPr sz="2400" b="1"/>
          </a:p>
          <a:p>
            <a:pPr marL="228600" lvl="0" indent="-76200" algn="l" rtl="0">
              <a:lnSpc>
                <a:spcPct val="90000"/>
              </a:lnSpc>
              <a:spcBef>
                <a:spcPts val="1000"/>
              </a:spcBef>
              <a:spcAft>
                <a:spcPts val="0"/>
              </a:spcAft>
              <a:buClr>
                <a:srgbClr val="0CEC1B"/>
              </a:buClr>
              <a:buSzPts val="2400"/>
              <a:buFont typeface="Noto Sans Symbols"/>
              <a:buNone/>
            </a:pPr>
            <a:endParaRPr sz="2400" b="1"/>
          </a:p>
          <a:p>
            <a:pPr marL="0" lvl="0" indent="0" algn="l" rtl="0">
              <a:lnSpc>
                <a:spcPct val="90000"/>
              </a:lnSpc>
              <a:spcBef>
                <a:spcPts val="1000"/>
              </a:spcBef>
              <a:spcAft>
                <a:spcPts val="0"/>
              </a:spcAft>
              <a:buSzPts val="2400"/>
              <a:buNone/>
            </a:pPr>
            <a:endParaRPr sz="2400" b="1"/>
          </a:p>
        </p:txBody>
      </p:sp>
      <p:grpSp>
        <p:nvGrpSpPr>
          <p:cNvPr id="300" name="Google Shape;300;p29"/>
          <p:cNvGrpSpPr/>
          <p:nvPr/>
        </p:nvGrpSpPr>
        <p:grpSpPr>
          <a:xfrm>
            <a:off x="1528762" y="4811680"/>
            <a:ext cx="6086475" cy="1200310"/>
            <a:chOff x="1528762" y="4645826"/>
            <a:chExt cx="6086475" cy="1200310"/>
          </a:xfrm>
        </p:grpSpPr>
        <p:sp>
          <p:nvSpPr>
            <p:cNvPr id="301" name="Google Shape;301;p29"/>
            <p:cNvSpPr/>
            <p:nvPr/>
          </p:nvSpPr>
          <p:spPr>
            <a:xfrm>
              <a:off x="1528762" y="4976653"/>
              <a:ext cx="6086475" cy="869483"/>
            </a:xfrm>
            <a:prstGeom prst="roundRect">
              <a:avLst>
                <a:gd name="adj" fmla="val 16667"/>
              </a:avLst>
            </a:prstGeom>
            <a:solidFill>
              <a:srgbClr val="DDDDEF"/>
            </a:solidFill>
            <a:ln w="38100"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0000"/>
                  </a:solidFill>
                  <a:latin typeface="Century Gothic"/>
                  <a:ea typeface="Century Gothic"/>
                  <a:cs typeface="Century Gothic"/>
                  <a:sym typeface="Century Gothic"/>
                </a:rPr>
                <a:t>To impart knowledge about static facts</a:t>
              </a:r>
              <a:endParaRPr/>
            </a:p>
          </p:txBody>
        </p:sp>
        <p:sp>
          <p:nvSpPr>
            <p:cNvPr id="302" name="Google Shape;302;p29"/>
            <p:cNvSpPr/>
            <p:nvPr/>
          </p:nvSpPr>
          <p:spPr>
            <a:xfrm>
              <a:off x="3252864" y="4645826"/>
              <a:ext cx="2638269" cy="509665"/>
            </a:xfrm>
            <a:prstGeom prst="roundRect">
              <a:avLst>
                <a:gd name="adj" fmla="val 16667"/>
              </a:avLst>
            </a:prstGeom>
            <a:solidFill>
              <a:srgbClr val="282958"/>
            </a:solidFill>
            <a:ln w="28575"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Learning Objective</a:t>
              </a:r>
              <a:endParaRPr/>
            </a:p>
          </p:txBody>
        </p:sp>
      </p:grpSp>
      <p:sp>
        <p:nvSpPr>
          <p:cNvPr id="303" name="Google Shape;303;p2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Explorative VLEs </a:t>
            </a:r>
            <a:r>
              <a:rPr lang="en-GB" sz="4000"/>
              <a:t>from a Pedagogic Point of View</a:t>
            </a:r>
            <a:endParaRPr sz="4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0"/>
                                        </p:tgtEl>
                                        <p:attrNameLst>
                                          <p:attrName>style.visibility</p:attrName>
                                        </p:attrNameLst>
                                      </p:cBhvr>
                                      <p:to>
                                        <p:strVal val="visible"/>
                                      </p:to>
                                    </p:set>
                                    <p:animEffect transition="in" filter="fade">
                                      <p:cBhvr>
                                        <p:cTn id="35"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623888" y="1925864"/>
            <a:ext cx="7770812" cy="170376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92A5A"/>
              </a:buClr>
              <a:buSzPts val="4400"/>
              <a:buFont typeface="Century Gothic"/>
              <a:buNone/>
            </a:pPr>
            <a:r>
              <a:rPr lang="en-GB"/>
              <a:t>Introductory Exercise</a:t>
            </a:r>
            <a:endParaRPr/>
          </a:p>
        </p:txBody>
      </p:sp>
      <p:sp>
        <p:nvSpPr>
          <p:cNvPr id="95" name="Google Shape;95;p3"/>
          <p:cNvSpPr txBox="1">
            <a:spLocks noGrp="1"/>
          </p:cNvSpPr>
          <p:nvPr>
            <p:ph type="body" idx="1"/>
          </p:nvPr>
        </p:nvSpPr>
        <p:spPr>
          <a:xfrm>
            <a:off x="623888" y="3817019"/>
            <a:ext cx="7770812" cy="15001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92A5A"/>
              </a:buClr>
              <a:buSzPts val="2400"/>
              <a:buNone/>
            </a:pPr>
            <a:r>
              <a:rPr lang="en-GB"/>
              <a:t>UNIT 2: </a:t>
            </a:r>
            <a:r>
              <a:rPr lang="en-GB" b="1"/>
              <a:t>VR in Education </a:t>
            </a:r>
            <a:r>
              <a:rPr lang="en-GB"/>
              <a:t>&amp; for </a:t>
            </a:r>
            <a:r>
              <a:rPr lang="en-GB" b="1"/>
              <a:t>Adult Learning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0"/>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a:t>VLEs of Exposition</a:t>
            </a:r>
            <a:r>
              <a:rPr lang="en-GB"/>
              <a:t>…</a:t>
            </a:r>
            <a:endParaRPr sz="2400"/>
          </a:p>
          <a:p>
            <a:pPr marL="228600" lvl="0" indent="-228600" algn="l" rtl="0">
              <a:lnSpc>
                <a:spcPct val="90000"/>
              </a:lnSpc>
              <a:spcBef>
                <a:spcPts val="1000"/>
              </a:spcBef>
              <a:spcAft>
                <a:spcPts val="0"/>
              </a:spcAft>
              <a:buClr>
                <a:srgbClr val="0CEC1B"/>
              </a:buClr>
              <a:buSzPts val="2400"/>
              <a:buFont typeface="Noto Sans Symbols"/>
              <a:buChar char="▶"/>
            </a:pPr>
            <a:r>
              <a:rPr lang="en-GB" sz="2400"/>
              <a:t>…are similar to Explorative VLEs, </a:t>
            </a:r>
            <a:r>
              <a:rPr lang="en-GB" sz="2400" b="1"/>
              <a:t>without</a:t>
            </a:r>
            <a:r>
              <a:rPr lang="en-GB" sz="2400"/>
              <a:t> opportunity to </a:t>
            </a:r>
            <a:r>
              <a:rPr lang="en-GB" sz="2400" b="1"/>
              <a:t>free exploration </a:t>
            </a:r>
            <a:r>
              <a:rPr lang="en-GB" sz="2400"/>
              <a:t>of learning content</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…provide a more </a:t>
            </a:r>
            <a:r>
              <a:rPr lang="en-GB" sz="2400" b="1"/>
              <a:t>passive learning experience</a:t>
            </a:r>
            <a:endParaRPr/>
          </a:p>
          <a:p>
            <a:pPr marL="685800" lvl="1" indent="-228600" algn="l" rtl="0">
              <a:lnSpc>
                <a:spcPct val="90000"/>
              </a:lnSpc>
              <a:spcBef>
                <a:spcPts val="500"/>
              </a:spcBef>
              <a:spcAft>
                <a:spcPts val="0"/>
              </a:spcAft>
              <a:buSzPts val="2000"/>
              <a:buChar char="▪"/>
            </a:pPr>
            <a:r>
              <a:rPr lang="en-GB" sz="2000"/>
              <a:t>360° videos and/or photos</a:t>
            </a:r>
            <a:endParaRPr/>
          </a:p>
          <a:p>
            <a:pPr marL="457200" lvl="1" indent="0" algn="l" rtl="0">
              <a:lnSpc>
                <a:spcPct val="90000"/>
              </a:lnSpc>
              <a:spcBef>
                <a:spcPts val="500"/>
              </a:spcBef>
              <a:spcAft>
                <a:spcPts val="0"/>
              </a:spcAft>
              <a:buSzPts val="2000"/>
              <a:buNone/>
            </a:pPr>
            <a:endParaRPr sz="2000"/>
          </a:p>
          <a:p>
            <a:pPr marL="228600" lvl="0" indent="-228600" algn="l" rtl="0">
              <a:lnSpc>
                <a:spcPct val="90000"/>
              </a:lnSpc>
              <a:spcBef>
                <a:spcPts val="1000"/>
              </a:spcBef>
              <a:spcAft>
                <a:spcPts val="0"/>
              </a:spcAft>
              <a:buClr>
                <a:srgbClr val="0CEC1B"/>
              </a:buClr>
              <a:buSzPts val="2400"/>
              <a:buFont typeface="Noto Sans Symbols"/>
              <a:buChar char="▶"/>
            </a:pPr>
            <a:r>
              <a:rPr lang="en-GB" sz="2400"/>
              <a:t>Example: VR App „Titans of Space“</a:t>
            </a:r>
            <a:endParaRPr/>
          </a:p>
          <a:p>
            <a:pPr marL="228600" lvl="0" indent="-76200" algn="l" rtl="0">
              <a:lnSpc>
                <a:spcPct val="90000"/>
              </a:lnSpc>
              <a:spcBef>
                <a:spcPts val="1000"/>
              </a:spcBef>
              <a:spcAft>
                <a:spcPts val="0"/>
              </a:spcAft>
              <a:buClr>
                <a:srgbClr val="0CEC1B"/>
              </a:buClr>
              <a:buSzPts val="2400"/>
              <a:buFont typeface="Noto Sans Symbols"/>
              <a:buNone/>
            </a:pPr>
            <a:endParaRPr sz="2400" b="1"/>
          </a:p>
        </p:txBody>
      </p:sp>
      <p:sp>
        <p:nvSpPr>
          <p:cNvPr id="309" name="Google Shape;309;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Virtual Realities as</a:t>
            </a:r>
            <a:r>
              <a:rPr lang="en-GB" sz="4000" b="1"/>
              <a:t/>
            </a:r>
            <a:br>
              <a:rPr lang="en-GB" sz="4000" b="1"/>
            </a:br>
            <a:r>
              <a:rPr lang="en-GB" sz="4000" b="1"/>
              <a:t>VLEs of Exposition</a:t>
            </a:r>
            <a:endParaRPr sz="4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pSp>
        <p:nvGrpSpPr>
          <p:cNvPr id="314" name="Google Shape;314;p31"/>
          <p:cNvGrpSpPr/>
          <p:nvPr/>
        </p:nvGrpSpPr>
        <p:grpSpPr>
          <a:xfrm>
            <a:off x="1528762" y="4541855"/>
            <a:ext cx="6086475" cy="1200310"/>
            <a:chOff x="1528762" y="4645826"/>
            <a:chExt cx="6086475" cy="1200310"/>
          </a:xfrm>
        </p:grpSpPr>
        <p:sp>
          <p:nvSpPr>
            <p:cNvPr id="315" name="Google Shape;315;p31"/>
            <p:cNvSpPr/>
            <p:nvPr/>
          </p:nvSpPr>
          <p:spPr>
            <a:xfrm>
              <a:off x="1528762" y="4976653"/>
              <a:ext cx="6086475" cy="869483"/>
            </a:xfrm>
            <a:prstGeom prst="roundRect">
              <a:avLst>
                <a:gd name="adj" fmla="val 16667"/>
              </a:avLst>
            </a:prstGeom>
            <a:solidFill>
              <a:srgbClr val="DDDDEF"/>
            </a:solidFill>
            <a:ln w="38100"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0000"/>
                  </a:solidFill>
                  <a:latin typeface="Century Gothic"/>
                  <a:ea typeface="Century Gothic"/>
                  <a:cs typeface="Century Gothic"/>
                  <a:sym typeface="Century Gothic"/>
                </a:rPr>
                <a:t>To impart knowledge about static facts</a:t>
              </a:r>
              <a:endParaRPr sz="2000">
                <a:solidFill>
                  <a:srgbClr val="000000"/>
                </a:solidFill>
                <a:latin typeface="Century Gothic"/>
                <a:ea typeface="Century Gothic"/>
                <a:cs typeface="Century Gothic"/>
                <a:sym typeface="Century Gothic"/>
              </a:endParaRPr>
            </a:p>
          </p:txBody>
        </p:sp>
        <p:sp>
          <p:nvSpPr>
            <p:cNvPr id="316" name="Google Shape;316;p31"/>
            <p:cNvSpPr/>
            <p:nvPr/>
          </p:nvSpPr>
          <p:spPr>
            <a:xfrm>
              <a:off x="3252864" y="4645826"/>
              <a:ext cx="2638269" cy="509665"/>
            </a:xfrm>
            <a:prstGeom prst="roundRect">
              <a:avLst>
                <a:gd name="adj" fmla="val 16667"/>
              </a:avLst>
            </a:prstGeom>
            <a:solidFill>
              <a:srgbClr val="282958"/>
            </a:solidFill>
            <a:ln w="28575"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Learning Objective</a:t>
              </a:r>
              <a:endParaRPr sz="1800" b="1">
                <a:solidFill>
                  <a:schemeClr val="lt1"/>
                </a:solidFill>
                <a:latin typeface="Century Gothic"/>
                <a:ea typeface="Century Gothic"/>
                <a:cs typeface="Century Gothic"/>
                <a:sym typeface="Century Gothic"/>
              </a:endParaRPr>
            </a:p>
          </p:txBody>
        </p:sp>
      </p:grpSp>
      <p:sp>
        <p:nvSpPr>
          <p:cNvPr id="317" name="Google Shape;317;p31"/>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a:t>VLEs of Exposition</a:t>
            </a:r>
            <a:r>
              <a:rPr lang="en-GB"/>
              <a:t>…</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…are more </a:t>
            </a:r>
            <a:r>
              <a:rPr lang="en-GB" sz="2400" b="1"/>
              <a:t>structured</a:t>
            </a:r>
            <a:r>
              <a:rPr lang="en-GB" sz="2400"/>
              <a:t> and guide the learners</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…are especially suitable for learners with </a:t>
            </a:r>
            <a:r>
              <a:rPr lang="en-GB" sz="2400" b="1"/>
              <a:t>less intrinsic motivation </a:t>
            </a:r>
            <a:r>
              <a:rPr lang="en-GB" sz="2400"/>
              <a:t>and</a:t>
            </a:r>
            <a:r>
              <a:rPr lang="en-GB" sz="2400" b="1"/>
              <a:t> little prior knowledge </a:t>
            </a:r>
            <a:r>
              <a:rPr lang="en-GB" sz="2400"/>
              <a:t>of learning contents</a:t>
            </a:r>
            <a:endParaRPr/>
          </a:p>
          <a:p>
            <a:pPr marL="228600" lvl="0" indent="-76200" algn="l" rtl="0">
              <a:lnSpc>
                <a:spcPct val="90000"/>
              </a:lnSpc>
              <a:spcBef>
                <a:spcPts val="1000"/>
              </a:spcBef>
              <a:spcAft>
                <a:spcPts val="0"/>
              </a:spcAft>
              <a:buClr>
                <a:srgbClr val="0CEC1B"/>
              </a:buClr>
              <a:buSzPts val="2400"/>
              <a:buFont typeface="Noto Sans Symbols"/>
              <a:buNone/>
            </a:pPr>
            <a:endParaRPr sz="2400" b="1"/>
          </a:p>
        </p:txBody>
      </p:sp>
      <p:sp>
        <p:nvSpPr>
          <p:cNvPr id="318" name="Google Shape;318;p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VLEs of Exposition </a:t>
            </a:r>
            <a:r>
              <a:rPr lang="en-GB" sz="4000"/>
              <a:t>from a Pedagogic Point of View</a:t>
            </a:r>
            <a:endParaRPr sz="4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4"/>
                                        </p:tgtEl>
                                        <p:attrNameLst>
                                          <p:attrName>style.visibility</p:attrName>
                                        </p:attrNameLst>
                                      </p:cBhvr>
                                      <p:to>
                                        <p:strVal val="visible"/>
                                      </p:to>
                                    </p:set>
                                    <p:animEffect transition="in" filter="fade">
                                      <p:cBhvr>
                                        <p:cTn id="23"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2"/>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a:t>Experimental VLEs</a:t>
            </a:r>
            <a:r>
              <a:rPr lang="en-GB"/>
              <a:t>…</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…are based on </a:t>
            </a:r>
            <a:r>
              <a:rPr lang="en-GB" sz="2400" b="1"/>
              <a:t>virtual simulations</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…allow learners to </a:t>
            </a:r>
            <a:r>
              <a:rPr lang="en-GB" sz="2400" b="1"/>
              <a:t>influence objects and their properties</a:t>
            </a:r>
            <a:r>
              <a:rPr lang="en-GB" sz="2400"/>
              <a:t> and to observe the consequences</a:t>
            </a:r>
            <a:endParaRPr/>
          </a:p>
          <a:p>
            <a:pPr marL="228600" lvl="0" indent="-76200" algn="l" rtl="0">
              <a:lnSpc>
                <a:spcPct val="90000"/>
              </a:lnSpc>
              <a:spcBef>
                <a:spcPts val="1000"/>
              </a:spcBef>
              <a:spcAft>
                <a:spcPts val="0"/>
              </a:spcAft>
              <a:buClr>
                <a:srgbClr val="0CEC1B"/>
              </a:buClr>
              <a:buSzPts val="2400"/>
              <a:buFont typeface="Noto Sans Symbols"/>
              <a:buNone/>
            </a:pPr>
            <a:endParaRPr sz="2400"/>
          </a:p>
          <a:p>
            <a:pPr marL="228600" lvl="0" indent="-228600" algn="l" rtl="0">
              <a:lnSpc>
                <a:spcPct val="90000"/>
              </a:lnSpc>
              <a:spcBef>
                <a:spcPts val="1000"/>
              </a:spcBef>
              <a:spcAft>
                <a:spcPts val="0"/>
              </a:spcAft>
              <a:buClr>
                <a:srgbClr val="0CEC1B"/>
              </a:buClr>
              <a:buSzPts val="2400"/>
              <a:buFont typeface="Noto Sans Symbols"/>
              <a:buChar char="▶"/>
            </a:pPr>
            <a:r>
              <a:rPr lang="en-GB" sz="2400"/>
              <a:t>Example: Virtual labs for Chemistry Classes</a:t>
            </a:r>
            <a:endParaRPr sz="2000"/>
          </a:p>
          <a:p>
            <a:pPr marL="228600" lvl="0" indent="-76200" algn="l" rtl="0">
              <a:lnSpc>
                <a:spcPct val="90000"/>
              </a:lnSpc>
              <a:spcBef>
                <a:spcPts val="1000"/>
              </a:spcBef>
              <a:spcAft>
                <a:spcPts val="0"/>
              </a:spcAft>
              <a:buClr>
                <a:srgbClr val="0CEC1B"/>
              </a:buClr>
              <a:buSzPts val="2400"/>
              <a:buFont typeface="Noto Sans Symbols"/>
              <a:buNone/>
            </a:pPr>
            <a:endParaRPr sz="2400" b="1"/>
          </a:p>
        </p:txBody>
      </p:sp>
      <p:sp>
        <p:nvSpPr>
          <p:cNvPr id="324" name="Google Shape;324;p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Virtual Realities as</a:t>
            </a:r>
            <a:br>
              <a:rPr lang="en-GB" sz="4000"/>
            </a:br>
            <a:r>
              <a:rPr lang="en-GB" sz="4000" b="1"/>
              <a:t>Experimental VLEs</a:t>
            </a:r>
            <a:endParaRPr sz="4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29" name="Google Shape;329;p33"/>
          <p:cNvGrpSpPr/>
          <p:nvPr/>
        </p:nvGrpSpPr>
        <p:grpSpPr>
          <a:xfrm>
            <a:off x="1528762" y="4451920"/>
            <a:ext cx="6086475" cy="1200310"/>
            <a:chOff x="1528762" y="4645826"/>
            <a:chExt cx="6086475" cy="1200310"/>
          </a:xfrm>
        </p:grpSpPr>
        <p:sp>
          <p:nvSpPr>
            <p:cNvPr id="330" name="Google Shape;330;p33"/>
            <p:cNvSpPr/>
            <p:nvPr/>
          </p:nvSpPr>
          <p:spPr>
            <a:xfrm>
              <a:off x="1528762" y="4976653"/>
              <a:ext cx="6086475" cy="869483"/>
            </a:xfrm>
            <a:prstGeom prst="roundRect">
              <a:avLst>
                <a:gd name="adj" fmla="val 16667"/>
              </a:avLst>
            </a:prstGeom>
            <a:solidFill>
              <a:srgbClr val="DDDDEF"/>
            </a:solidFill>
            <a:ln w="38100"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0000"/>
                  </a:solidFill>
                  <a:latin typeface="Century Gothic"/>
                  <a:ea typeface="Century Gothic"/>
                  <a:cs typeface="Century Gothic"/>
                  <a:sym typeface="Century Gothic"/>
                </a:rPr>
                <a:t>Understanding of causal relationships</a:t>
              </a:r>
              <a:endParaRPr/>
            </a:p>
          </p:txBody>
        </p:sp>
        <p:sp>
          <p:nvSpPr>
            <p:cNvPr id="331" name="Google Shape;331;p33"/>
            <p:cNvSpPr/>
            <p:nvPr/>
          </p:nvSpPr>
          <p:spPr>
            <a:xfrm>
              <a:off x="3252864" y="4645826"/>
              <a:ext cx="2638269" cy="509665"/>
            </a:xfrm>
            <a:prstGeom prst="roundRect">
              <a:avLst>
                <a:gd name="adj" fmla="val 16667"/>
              </a:avLst>
            </a:prstGeom>
            <a:solidFill>
              <a:srgbClr val="282958"/>
            </a:solidFill>
            <a:ln w="28575"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Learning Objective</a:t>
              </a:r>
              <a:endParaRPr/>
            </a:p>
          </p:txBody>
        </p:sp>
      </p:grpSp>
      <p:sp>
        <p:nvSpPr>
          <p:cNvPr id="332" name="Google Shape;332;p33"/>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a:t>Experimental VLEs</a:t>
            </a:r>
            <a:r>
              <a:rPr lang="en-GB"/>
              <a:t>…</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…foster learning through a </a:t>
            </a:r>
            <a:r>
              <a:rPr lang="en-GB" sz="2400" b="1"/>
              <a:t>scientific and experimental approach</a:t>
            </a:r>
            <a:endParaRPr/>
          </a:p>
          <a:p>
            <a:pPr marL="685800" lvl="1" indent="-228600" algn="l" rtl="0">
              <a:lnSpc>
                <a:spcPct val="90000"/>
              </a:lnSpc>
              <a:spcBef>
                <a:spcPts val="500"/>
              </a:spcBef>
              <a:spcAft>
                <a:spcPts val="0"/>
              </a:spcAft>
              <a:buSzPts val="2000"/>
              <a:buChar char="▪"/>
            </a:pPr>
            <a:r>
              <a:rPr lang="en-GB" sz="2000"/>
              <a:t>…as they provide learners with a virtual environment to formulate and examine hypotheses</a:t>
            </a:r>
            <a:endParaRPr/>
          </a:p>
          <a:p>
            <a:pPr marL="0" lvl="0" indent="0" algn="l" rtl="0">
              <a:lnSpc>
                <a:spcPct val="90000"/>
              </a:lnSpc>
              <a:spcBef>
                <a:spcPts val="1000"/>
              </a:spcBef>
              <a:spcAft>
                <a:spcPts val="0"/>
              </a:spcAft>
              <a:buSzPts val="2400"/>
              <a:buNone/>
            </a:pPr>
            <a:endParaRPr sz="2400" b="1"/>
          </a:p>
        </p:txBody>
      </p:sp>
      <p:sp>
        <p:nvSpPr>
          <p:cNvPr id="333" name="Google Shape;333;p3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Experimental VLEs </a:t>
            </a:r>
            <a:r>
              <a:rPr lang="en-GB" sz="4000"/>
              <a:t>from a Pedagogic Point of View</a:t>
            </a:r>
            <a:endParaRPr sz="4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9"/>
                                        </p:tgtEl>
                                        <p:attrNameLst>
                                          <p:attrName>style.visibility</p:attrName>
                                        </p:attrNameLst>
                                      </p:cBhvr>
                                      <p:to>
                                        <p:strVal val="visible"/>
                                      </p:to>
                                    </p:set>
                                    <p:animEffect transition="in" filter="fade">
                                      <p:cBhvr>
                                        <p:cTn id="23"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4"/>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a:t>Constructive VLEs</a:t>
            </a:r>
            <a:r>
              <a:rPr lang="en-GB"/>
              <a:t>…</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…allow learners to </a:t>
            </a:r>
            <a:r>
              <a:rPr lang="en-GB" sz="2400" b="1"/>
              <a:t>build virtual objects </a:t>
            </a:r>
            <a:r>
              <a:rPr lang="en-GB" sz="2400"/>
              <a:t>or</a:t>
            </a:r>
            <a:r>
              <a:rPr lang="en-GB" sz="2400" b="1"/>
              <a:t> </a:t>
            </a:r>
            <a:r>
              <a:rPr lang="en-GB" sz="2400"/>
              <a:t>whole</a:t>
            </a:r>
            <a:r>
              <a:rPr lang="en-GB" sz="2400" b="1"/>
              <a:t> virtual worlds</a:t>
            </a:r>
            <a:endParaRPr/>
          </a:p>
          <a:p>
            <a:pPr marL="0" lvl="0" indent="0" algn="l" rtl="0">
              <a:lnSpc>
                <a:spcPct val="90000"/>
              </a:lnSpc>
              <a:spcBef>
                <a:spcPts val="1000"/>
              </a:spcBef>
              <a:spcAft>
                <a:spcPts val="0"/>
              </a:spcAft>
              <a:buSzPts val="2400"/>
              <a:buNone/>
            </a:pPr>
            <a:endParaRPr sz="2400" b="1"/>
          </a:p>
          <a:p>
            <a:pPr marL="228600" lvl="0" indent="-228600" algn="l" rtl="0">
              <a:lnSpc>
                <a:spcPct val="90000"/>
              </a:lnSpc>
              <a:spcBef>
                <a:spcPts val="1000"/>
              </a:spcBef>
              <a:spcAft>
                <a:spcPts val="0"/>
              </a:spcAft>
              <a:buClr>
                <a:srgbClr val="0CEC1B"/>
              </a:buClr>
              <a:buSzPts val="2400"/>
              <a:buFont typeface="Noto Sans Symbols"/>
              <a:buChar char="▶"/>
            </a:pPr>
            <a:r>
              <a:rPr lang="en-GB" sz="2400"/>
              <a:t>Example: VR App „Rumpus“</a:t>
            </a:r>
            <a:endParaRPr/>
          </a:p>
          <a:p>
            <a:pPr marL="0" lvl="0" indent="0" algn="l" rtl="0">
              <a:lnSpc>
                <a:spcPct val="90000"/>
              </a:lnSpc>
              <a:spcBef>
                <a:spcPts val="1000"/>
              </a:spcBef>
              <a:spcAft>
                <a:spcPts val="0"/>
              </a:spcAft>
              <a:buSzPts val="2400"/>
              <a:buNone/>
            </a:pPr>
            <a:endParaRPr sz="2400" b="1"/>
          </a:p>
        </p:txBody>
      </p:sp>
      <p:sp>
        <p:nvSpPr>
          <p:cNvPr id="339" name="Google Shape;339;p3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Virtual Realities as</a:t>
            </a:r>
            <a:br>
              <a:rPr lang="en-GB" sz="4000"/>
            </a:br>
            <a:r>
              <a:rPr lang="en-GB" sz="4000" b="1"/>
              <a:t>Constructive VLEs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35"/>
          <p:cNvGrpSpPr/>
          <p:nvPr/>
        </p:nvGrpSpPr>
        <p:grpSpPr>
          <a:xfrm>
            <a:off x="1528762" y="4571840"/>
            <a:ext cx="6086475" cy="1200310"/>
            <a:chOff x="1528762" y="4645826"/>
            <a:chExt cx="6086475" cy="1200310"/>
          </a:xfrm>
        </p:grpSpPr>
        <p:sp>
          <p:nvSpPr>
            <p:cNvPr id="345" name="Google Shape;345;p35"/>
            <p:cNvSpPr/>
            <p:nvPr/>
          </p:nvSpPr>
          <p:spPr>
            <a:xfrm>
              <a:off x="1528762" y="4976653"/>
              <a:ext cx="6086475" cy="869483"/>
            </a:xfrm>
            <a:prstGeom prst="roundRect">
              <a:avLst>
                <a:gd name="adj" fmla="val 16667"/>
              </a:avLst>
            </a:prstGeom>
            <a:solidFill>
              <a:srgbClr val="DDDDEF"/>
            </a:solidFill>
            <a:ln w="38100"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0000"/>
                  </a:solidFill>
                  <a:latin typeface="Century Gothic"/>
                  <a:ea typeface="Century Gothic"/>
                  <a:cs typeface="Century Gothic"/>
                  <a:sym typeface="Century Gothic"/>
                </a:rPr>
                <a:t>Understanding of complex concepts</a:t>
              </a:r>
              <a:endParaRPr sz="2000">
                <a:solidFill>
                  <a:srgbClr val="000000"/>
                </a:solidFill>
                <a:latin typeface="Century Gothic"/>
                <a:ea typeface="Century Gothic"/>
                <a:cs typeface="Century Gothic"/>
                <a:sym typeface="Century Gothic"/>
              </a:endParaRPr>
            </a:p>
          </p:txBody>
        </p:sp>
        <p:sp>
          <p:nvSpPr>
            <p:cNvPr id="346" name="Google Shape;346;p35"/>
            <p:cNvSpPr/>
            <p:nvPr/>
          </p:nvSpPr>
          <p:spPr>
            <a:xfrm>
              <a:off x="3252864" y="4645826"/>
              <a:ext cx="2638269" cy="509665"/>
            </a:xfrm>
            <a:prstGeom prst="roundRect">
              <a:avLst>
                <a:gd name="adj" fmla="val 16667"/>
              </a:avLst>
            </a:prstGeom>
            <a:solidFill>
              <a:srgbClr val="282958"/>
            </a:solidFill>
            <a:ln w="28575"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Learning Objective</a:t>
              </a:r>
              <a:endParaRPr sz="1800" b="1">
                <a:solidFill>
                  <a:schemeClr val="lt1"/>
                </a:solidFill>
                <a:latin typeface="Century Gothic"/>
                <a:ea typeface="Century Gothic"/>
                <a:cs typeface="Century Gothic"/>
                <a:sym typeface="Century Gothic"/>
              </a:endParaRPr>
            </a:p>
          </p:txBody>
        </p:sp>
      </p:grpSp>
      <p:sp>
        <p:nvSpPr>
          <p:cNvPr id="347" name="Google Shape;347;p35"/>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a:t>Constructive VLEs</a:t>
            </a:r>
            <a:r>
              <a:rPr lang="en-GB"/>
              <a:t>…</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…base learning on a </a:t>
            </a:r>
            <a:r>
              <a:rPr lang="en-GB" sz="2400" b="1"/>
              <a:t>deductive approach</a:t>
            </a:r>
            <a:endParaRPr/>
          </a:p>
          <a:p>
            <a:pPr marL="685800" lvl="1" indent="-228600" algn="l" rtl="0">
              <a:lnSpc>
                <a:spcPct val="90000"/>
              </a:lnSpc>
              <a:spcBef>
                <a:spcPts val="500"/>
              </a:spcBef>
              <a:spcAft>
                <a:spcPts val="0"/>
              </a:spcAft>
              <a:buSzPts val="2000"/>
              <a:buChar char="▪"/>
            </a:pPr>
            <a:r>
              <a:rPr lang="en-GB" sz="2000" b="1"/>
              <a:t>…</a:t>
            </a:r>
            <a:r>
              <a:rPr lang="en-GB" sz="2000"/>
              <a:t>as learners shall elaborate concepts in advance which shall be evaluated afterwards by building the VLEs</a:t>
            </a:r>
            <a:endParaRPr b="1"/>
          </a:p>
          <a:p>
            <a:pPr marL="228600" lvl="0" indent="-228600" algn="l" rtl="0">
              <a:lnSpc>
                <a:spcPct val="90000"/>
              </a:lnSpc>
              <a:spcBef>
                <a:spcPts val="1000"/>
              </a:spcBef>
              <a:spcAft>
                <a:spcPts val="0"/>
              </a:spcAft>
              <a:buClr>
                <a:srgbClr val="0CEC1B"/>
              </a:buClr>
              <a:buSzPts val="2400"/>
              <a:buFont typeface="Noto Sans Symbols"/>
              <a:buChar char="▶"/>
            </a:pPr>
            <a:r>
              <a:rPr lang="en-GB" sz="2400"/>
              <a:t>…require </a:t>
            </a:r>
            <a:r>
              <a:rPr lang="en-GB" sz="2400" b="1"/>
              <a:t>prior knowledge </a:t>
            </a:r>
            <a:r>
              <a:rPr lang="en-GB" sz="2400"/>
              <a:t>of learning content</a:t>
            </a:r>
            <a:endParaRPr/>
          </a:p>
          <a:p>
            <a:pPr marL="0" lvl="0" indent="0" algn="l" rtl="0">
              <a:lnSpc>
                <a:spcPct val="90000"/>
              </a:lnSpc>
              <a:spcBef>
                <a:spcPts val="1000"/>
              </a:spcBef>
              <a:spcAft>
                <a:spcPts val="0"/>
              </a:spcAft>
              <a:buSzPts val="2400"/>
              <a:buNone/>
            </a:pPr>
            <a:endParaRPr sz="2400" b="1"/>
          </a:p>
        </p:txBody>
      </p:sp>
      <p:sp>
        <p:nvSpPr>
          <p:cNvPr id="348" name="Google Shape;348;p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Constructive VLEs </a:t>
            </a:r>
            <a:r>
              <a:rPr lang="en-GB" sz="4000"/>
              <a:t>from a Pedagogic Point of View</a:t>
            </a:r>
            <a:endParaRPr sz="4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4"/>
                                        </p:tgtEl>
                                        <p:attrNameLst>
                                          <p:attrName>style.visibility</p:attrName>
                                        </p:attrNameLst>
                                      </p:cBhvr>
                                      <p:to>
                                        <p:strVal val="visible"/>
                                      </p:to>
                                    </p:set>
                                    <p:animEffect transition="in" filter="fade">
                                      <p:cBhvr>
                                        <p:cTn id="27"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Excursion: </a:t>
            </a:r>
            <a:r>
              <a:rPr lang="en-GB" sz="4000"/>
              <a:t>Learning Theory</a:t>
            </a:r>
            <a:endParaRPr sz="4000"/>
          </a:p>
        </p:txBody>
      </p:sp>
      <p:sp>
        <p:nvSpPr>
          <p:cNvPr id="355" name="Google Shape;355;p36"/>
          <p:cNvSpPr txBox="1">
            <a:spLocks noGrp="1"/>
          </p:cNvSpPr>
          <p:nvPr>
            <p:ph type="body" idx="1"/>
          </p:nvPr>
        </p:nvSpPr>
        <p:spPr>
          <a:xfrm>
            <a:off x="628650" y="2419335"/>
            <a:ext cx="7886700" cy="338879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CEC1B"/>
              </a:buClr>
              <a:buSzPts val="2800"/>
              <a:buFont typeface="Noto Sans Symbols"/>
              <a:buChar char="▶"/>
            </a:pPr>
            <a:r>
              <a:rPr lang="en-GB" b="1"/>
              <a:t>What Learning Theory might be supported regarding the VLEs described?</a:t>
            </a:r>
            <a:endParaRPr/>
          </a:p>
          <a:p>
            <a:pPr marL="0" lvl="0" indent="0" algn="l" rtl="0">
              <a:lnSpc>
                <a:spcPct val="90000"/>
              </a:lnSpc>
              <a:spcBef>
                <a:spcPts val="1000"/>
              </a:spcBef>
              <a:spcAft>
                <a:spcPts val="0"/>
              </a:spcAft>
              <a:buSzPts val="2800"/>
              <a:buNone/>
            </a:pPr>
            <a:endParaRPr/>
          </a:p>
        </p:txBody>
      </p:sp>
      <p:pic>
        <p:nvPicPr>
          <p:cNvPr id="356" name="Google Shape;356;p36"/>
          <p:cNvPicPr preferRelativeResize="0"/>
          <p:nvPr/>
        </p:nvPicPr>
        <p:blipFill rotWithShape="1">
          <a:blip r:embed="rId3">
            <a:alphaModFix/>
          </a:blip>
          <a:srcRect/>
          <a:stretch/>
        </p:blipFill>
        <p:spPr>
          <a:xfrm>
            <a:off x="2503357" y="3570421"/>
            <a:ext cx="3807502" cy="26454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animEffect transition="in" filter="fade">
                                      <p:cBhvr>
                                        <p:cTn id="7" dur="1000"/>
                                        <p:tgtEl>
                                          <p:spTgt spid="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xEl>
                                              <p:pRg st="1" end="1"/>
                                            </p:txEl>
                                          </p:spTgt>
                                        </p:tgtEl>
                                        <p:attrNameLst>
                                          <p:attrName>style.visibility</p:attrName>
                                        </p:attrNameLst>
                                      </p:cBhvr>
                                      <p:to>
                                        <p:strVal val="visible"/>
                                      </p:to>
                                    </p:set>
                                    <p:animEffect transition="in" filter="fade">
                                      <p:cBhvr>
                                        <p:cTn id="12" dur="1000"/>
                                        <p:tgtEl>
                                          <p:spTgt spid="3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Excursion: </a:t>
            </a:r>
            <a:r>
              <a:rPr lang="en-GB" sz="4000"/>
              <a:t>Constructivism</a:t>
            </a:r>
            <a:endParaRPr sz="4000"/>
          </a:p>
        </p:txBody>
      </p:sp>
      <p:sp>
        <p:nvSpPr>
          <p:cNvPr id="363" name="Google Shape;363;p37"/>
          <p:cNvSpPr txBox="1">
            <a:spLocks noGrp="1"/>
          </p:cNvSpPr>
          <p:nvPr>
            <p:ph type="body" id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a:t>Constructivism</a:t>
            </a:r>
            <a:r>
              <a:rPr lang="en-GB"/>
              <a:t>…</a:t>
            </a:r>
            <a:endParaRPr/>
          </a:p>
          <a:p>
            <a:pPr marL="228600" lvl="0" indent="-228600" algn="l" rtl="0">
              <a:lnSpc>
                <a:spcPct val="90000"/>
              </a:lnSpc>
              <a:spcBef>
                <a:spcPts val="1000"/>
              </a:spcBef>
              <a:spcAft>
                <a:spcPts val="0"/>
              </a:spcAft>
              <a:buClr>
                <a:srgbClr val="0CEC1B"/>
              </a:buClr>
              <a:buSzPts val="2400"/>
              <a:buFont typeface="Noto Sans Symbols"/>
              <a:buChar char="▶"/>
            </a:pPr>
            <a:r>
              <a:rPr lang="en-GB" sz="2400"/>
              <a:t>…is often stated as the </a:t>
            </a:r>
            <a:r>
              <a:rPr lang="en-GB" sz="2400" b="1"/>
              <a:t>ideal</a:t>
            </a:r>
            <a:r>
              <a:rPr lang="en-GB" sz="2400"/>
              <a:t> </a:t>
            </a:r>
            <a:r>
              <a:rPr lang="en-GB" sz="2400" b="1"/>
              <a:t>learning theory </a:t>
            </a:r>
            <a:r>
              <a:rPr lang="en-GB" sz="2400"/>
              <a:t>to provide a theoretical basis for VLEs</a:t>
            </a:r>
            <a:endParaRPr sz="2400" b="1"/>
          </a:p>
          <a:p>
            <a:pPr marL="228600" lvl="0" indent="-228600" algn="l" rtl="0">
              <a:lnSpc>
                <a:spcPct val="90000"/>
              </a:lnSpc>
              <a:spcBef>
                <a:spcPts val="1000"/>
              </a:spcBef>
              <a:spcAft>
                <a:spcPts val="0"/>
              </a:spcAft>
              <a:buClr>
                <a:srgbClr val="0CEC1B"/>
              </a:buClr>
              <a:buSzPts val="2400"/>
              <a:buFont typeface="Noto Sans Symbols"/>
              <a:buChar char="▶"/>
            </a:pPr>
            <a:r>
              <a:rPr lang="en-GB" sz="2400"/>
              <a:t>„…is a theory of knowledge acquisition that states that </a:t>
            </a:r>
            <a:r>
              <a:rPr lang="en-GB" sz="2400" b="1"/>
              <a:t>humans construct knowledge by learning from their experiences</a:t>
            </a:r>
            <a:r>
              <a:rPr lang="en-GB" sz="2400"/>
              <a:t>” </a:t>
            </a:r>
            <a:r>
              <a:rPr lang="en-GB" sz="2000"/>
              <a:t>(Christou, 2010, p. 229)</a:t>
            </a:r>
            <a:endParaRPr/>
          </a:p>
          <a:p>
            <a:pPr marL="228600" lvl="0" indent="-101600" algn="l" rtl="0">
              <a:lnSpc>
                <a:spcPct val="90000"/>
              </a:lnSpc>
              <a:spcBef>
                <a:spcPts val="1000"/>
              </a:spcBef>
              <a:spcAft>
                <a:spcPts val="0"/>
              </a:spcAft>
              <a:buClr>
                <a:srgbClr val="0CEC1B"/>
              </a:buClr>
              <a:buSzPts val="2000"/>
              <a:buFont typeface="Noto Sans Symbols"/>
              <a:buNone/>
            </a:pPr>
            <a:endParaRPr sz="2000"/>
          </a:p>
          <a:p>
            <a:pPr marL="228600" lvl="0" indent="-228600" algn="ctr" rtl="0">
              <a:lnSpc>
                <a:spcPct val="90000"/>
              </a:lnSpc>
              <a:spcBef>
                <a:spcPts val="1000"/>
              </a:spcBef>
              <a:spcAft>
                <a:spcPts val="0"/>
              </a:spcAft>
              <a:buSzPts val="2400"/>
              <a:buChar char="▶"/>
            </a:pPr>
            <a:r>
              <a:rPr lang="en-GB" sz="2400" b="1"/>
              <a:t>VLEs allow active learning from experience </a:t>
            </a:r>
            <a:r>
              <a:rPr lang="en-GB" sz="2400"/>
              <a:t>due to VR‘s characteristic of multi-sensory interaction.</a:t>
            </a:r>
            <a:endParaRPr/>
          </a:p>
          <a:p>
            <a:pPr marL="228600" lvl="0" indent="-76200" algn="ctr" rtl="0">
              <a:lnSpc>
                <a:spcPct val="90000"/>
              </a:lnSpc>
              <a:spcBef>
                <a:spcPts val="1000"/>
              </a:spcBef>
              <a:spcAft>
                <a:spcPts val="0"/>
              </a:spcAft>
              <a:buSzPts val="2400"/>
              <a:buNone/>
            </a:pP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Excursion: </a:t>
            </a:r>
            <a:r>
              <a:rPr lang="en-GB" sz="4000"/>
              <a:t>Immersion</a:t>
            </a:r>
            <a:endParaRPr sz="4000"/>
          </a:p>
        </p:txBody>
      </p:sp>
      <p:sp>
        <p:nvSpPr>
          <p:cNvPr id="370" name="Google Shape;370;p38"/>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CEC1B"/>
              </a:buClr>
              <a:buSzPts val="2800"/>
              <a:buFont typeface="Noto Sans Symbols"/>
              <a:buNone/>
            </a:pPr>
            <a:r>
              <a:rPr lang="en-GB" sz="2800" b="1">
                <a:solidFill>
                  <a:schemeClr val="dk1"/>
                </a:solidFill>
                <a:latin typeface="Century Gothic"/>
                <a:ea typeface="Century Gothic"/>
                <a:cs typeface="Century Gothic"/>
                <a:sym typeface="Century Gothic"/>
              </a:rPr>
              <a:t>Immersion</a:t>
            </a:r>
            <a:r>
              <a:rPr lang="en-GB" sz="2800">
                <a:solidFill>
                  <a:schemeClr val="dk1"/>
                </a:solidFill>
                <a:latin typeface="Century Gothic"/>
                <a:ea typeface="Century Gothic"/>
                <a:cs typeface="Century Gothic"/>
                <a:sym typeface="Century Gothic"/>
              </a:rPr>
              <a:t>…</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…describes „the subjective feeling of </a:t>
            </a:r>
            <a:r>
              <a:rPr lang="en-GB" sz="2400" b="1">
                <a:solidFill>
                  <a:schemeClr val="dk1"/>
                </a:solidFill>
                <a:latin typeface="Century Gothic"/>
                <a:ea typeface="Century Gothic"/>
                <a:cs typeface="Century Gothic"/>
                <a:sym typeface="Century Gothic"/>
              </a:rPr>
              <a:t>existing completely in the virtual world</a:t>
            </a:r>
            <a:r>
              <a:rPr lang="en-GB" sz="2400">
                <a:solidFill>
                  <a:schemeClr val="dk1"/>
                </a:solidFill>
                <a:latin typeface="Century Gothic"/>
                <a:ea typeface="Century Gothic"/>
                <a:cs typeface="Century Gothic"/>
                <a:sym typeface="Century Gothic"/>
              </a:rPr>
              <a:t> („being there“)“ </a:t>
            </a:r>
            <a:r>
              <a:rPr lang="en-GB" sz="1800">
                <a:solidFill>
                  <a:schemeClr val="dk1"/>
                </a:solidFill>
                <a:latin typeface="Century Gothic"/>
                <a:ea typeface="Century Gothic"/>
                <a:cs typeface="Century Gothic"/>
                <a:sym typeface="Century Gothic"/>
              </a:rPr>
              <a:t>(Klampfer, 2017, p. 5)</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 is often referred to as having </a:t>
            </a:r>
            <a:r>
              <a:rPr lang="en-GB" sz="2400" b="1">
                <a:solidFill>
                  <a:schemeClr val="dk1"/>
                </a:solidFill>
                <a:latin typeface="Century Gothic"/>
                <a:ea typeface="Century Gothic"/>
                <a:cs typeface="Century Gothic"/>
                <a:sym typeface="Century Gothic"/>
              </a:rPr>
              <a:t>“a sense of presence” </a:t>
            </a:r>
            <a:r>
              <a:rPr lang="en-GB" sz="2400">
                <a:solidFill>
                  <a:schemeClr val="dk1"/>
                </a:solidFill>
                <a:latin typeface="Century Gothic"/>
                <a:ea typeface="Century Gothic"/>
                <a:cs typeface="Century Gothic"/>
                <a:sym typeface="Century Gothic"/>
              </a:rPr>
              <a:t>in the VLE </a:t>
            </a:r>
            <a:r>
              <a:rPr lang="en-GB" sz="1800">
                <a:solidFill>
                  <a:schemeClr val="dk1"/>
                </a:solidFill>
                <a:latin typeface="Century Gothic"/>
                <a:ea typeface="Century Gothic"/>
                <a:cs typeface="Century Gothic"/>
                <a:sym typeface="Century Gothic"/>
              </a:rPr>
              <a:t>(Sherman &amp; Craig, 2003, p. 9)</a:t>
            </a:r>
            <a:endParaRPr/>
          </a:p>
          <a:p>
            <a:pPr marL="0" marR="0" lvl="0" indent="0" algn="l" rtl="0">
              <a:lnSpc>
                <a:spcPct val="90000"/>
              </a:lnSpc>
              <a:spcBef>
                <a:spcPts val="1000"/>
              </a:spcBef>
              <a:spcAft>
                <a:spcPts val="0"/>
              </a:spcAft>
              <a:buClr>
                <a:srgbClr val="0CEC1B"/>
              </a:buClr>
              <a:buSzPts val="2400"/>
              <a:buFont typeface="Noto Sans Symbols"/>
              <a:buNone/>
            </a:pPr>
            <a:endParaRPr sz="2400">
              <a:solidFill>
                <a:schemeClr val="dk1"/>
              </a:solidFill>
              <a:latin typeface="Century Gothic"/>
              <a:ea typeface="Century Gothic"/>
              <a:cs typeface="Century Gothic"/>
              <a:sym typeface="Century Gothic"/>
            </a:endParaRPr>
          </a:p>
          <a:p>
            <a:pPr marL="228600" marR="0" lvl="0" indent="-228600" algn="ctr" rtl="0">
              <a:lnSpc>
                <a:spcPct val="9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Immersion</a:t>
            </a:r>
            <a:r>
              <a:rPr lang="en-GB" sz="2400">
                <a:solidFill>
                  <a:schemeClr val="dk1"/>
                </a:solidFill>
                <a:latin typeface="Century Gothic"/>
                <a:ea typeface="Century Gothic"/>
                <a:cs typeface="Century Gothic"/>
                <a:sym typeface="Century Gothic"/>
              </a:rPr>
              <a:t> is beside the multi-sensory perception and interactivity </a:t>
            </a:r>
            <a:r>
              <a:rPr lang="en-GB" sz="2400" b="1">
                <a:solidFill>
                  <a:schemeClr val="dk1"/>
                </a:solidFill>
                <a:latin typeface="Century Gothic"/>
                <a:ea typeface="Century Gothic"/>
                <a:cs typeface="Century Gothic"/>
                <a:sym typeface="Century Gothic"/>
              </a:rPr>
              <a:t>one of the sources </a:t>
            </a:r>
            <a:r>
              <a:rPr lang="en-GB" sz="2400">
                <a:solidFill>
                  <a:schemeClr val="dk1"/>
                </a:solidFill>
                <a:latin typeface="Century Gothic"/>
                <a:ea typeface="Century Gothic"/>
                <a:cs typeface="Century Gothic"/>
                <a:sym typeface="Century Gothic"/>
              </a:rPr>
              <a:t>from which the </a:t>
            </a:r>
            <a:r>
              <a:rPr lang="en-GB" sz="2400" b="1">
                <a:solidFill>
                  <a:schemeClr val="dk1"/>
                </a:solidFill>
                <a:latin typeface="Century Gothic"/>
                <a:ea typeface="Century Gothic"/>
                <a:cs typeface="Century Gothic"/>
                <a:sym typeface="Century Gothic"/>
              </a:rPr>
              <a:t>experiential nature of VR derives</a:t>
            </a:r>
            <a:r>
              <a:rPr lang="en-GB" sz="2400">
                <a:solidFill>
                  <a:schemeClr val="dk1"/>
                </a:solidFill>
                <a:latin typeface="Century Gothic"/>
                <a:ea typeface="Century Gothic"/>
                <a:cs typeface="Century Gothic"/>
                <a:sym typeface="Century Gothic"/>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Virtual Realities as</a:t>
            </a:r>
            <a:br>
              <a:rPr lang="en-GB" sz="4000"/>
            </a:br>
            <a:r>
              <a:rPr lang="en-GB" sz="4000" b="1"/>
              <a:t>Virtual Training Environments</a:t>
            </a:r>
            <a:endParaRPr/>
          </a:p>
        </p:txBody>
      </p:sp>
      <p:sp>
        <p:nvSpPr>
          <p:cNvPr id="376" name="Google Shape;376;p39"/>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CEC1B"/>
              </a:buClr>
              <a:buSzPts val="2800"/>
              <a:buFont typeface="Noto Sans Symbols"/>
              <a:buNone/>
            </a:pPr>
            <a:r>
              <a:rPr lang="en-GB" sz="2800" b="1">
                <a:solidFill>
                  <a:schemeClr val="dk1"/>
                </a:solidFill>
                <a:latin typeface="Century Gothic"/>
                <a:ea typeface="Century Gothic"/>
                <a:cs typeface="Century Gothic"/>
                <a:sym typeface="Century Gothic"/>
              </a:rPr>
              <a:t>Virtual Training Environments</a:t>
            </a:r>
            <a:r>
              <a:rPr lang="en-GB" sz="2800">
                <a:solidFill>
                  <a:schemeClr val="dk1"/>
                </a:solidFill>
                <a:latin typeface="Century Gothic"/>
                <a:ea typeface="Century Gothic"/>
                <a:cs typeface="Century Gothic"/>
                <a:sym typeface="Century Gothic"/>
              </a:rPr>
              <a:t>…</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…are used to </a:t>
            </a:r>
            <a:r>
              <a:rPr lang="en-GB" sz="2400" b="1">
                <a:solidFill>
                  <a:schemeClr val="dk1"/>
                </a:solidFill>
                <a:latin typeface="Century Gothic"/>
                <a:ea typeface="Century Gothic"/>
                <a:cs typeface="Century Gothic"/>
                <a:sym typeface="Century Gothic"/>
              </a:rPr>
              <a:t>simulate realistic (training-) scenarios</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Example: VR App „Virtual Speech“</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for soft skills training e.g. presentation skills training</a:t>
            </a:r>
            <a:endParaRPr/>
          </a:p>
        </p:txBody>
      </p:sp>
      <p:pic>
        <p:nvPicPr>
          <p:cNvPr id="377" name="Google Shape;377;p39"/>
          <p:cNvPicPr preferRelativeResize="0"/>
          <p:nvPr/>
        </p:nvPicPr>
        <p:blipFill rotWithShape="1">
          <a:blip r:embed="rId3">
            <a:alphaModFix/>
          </a:blip>
          <a:srcRect/>
          <a:stretch/>
        </p:blipFill>
        <p:spPr>
          <a:xfrm>
            <a:off x="2458385" y="4238775"/>
            <a:ext cx="4205365" cy="1876644"/>
          </a:xfrm>
          <a:prstGeom prst="rect">
            <a:avLst/>
          </a:prstGeom>
          <a:noFill/>
          <a:ln>
            <a:noFill/>
          </a:ln>
        </p:spPr>
      </p:pic>
      <p:sp>
        <p:nvSpPr>
          <p:cNvPr id="378" name="Google Shape;378;p39"/>
          <p:cNvSpPr txBox="1"/>
          <p:nvPr/>
        </p:nvSpPr>
        <p:spPr>
          <a:xfrm>
            <a:off x="2844694" y="6115419"/>
            <a:ext cx="343274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u="sng">
                <a:solidFill>
                  <a:schemeClr val="dk1"/>
                </a:solidFill>
                <a:latin typeface="Century Gothic"/>
                <a:ea typeface="Century Gothic"/>
                <a:cs typeface="Century Gothic"/>
                <a:sym typeface="Century Gothic"/>
                <a:hlinkClick r:id="rId4"/>
              </a:rPr>
              <a:t>Picture</a:t>
            </a:r>
            <a:r>
              <a:rPr lang="en-GB" sz="1200">
                <a:solidFill>
                  <a:schemeClr val="dk1"/>
                </a:solidFill>
                <a:latin typeface="Century Gothic"/>
                <a:ea typeface="Century Gothic"/>
                <a:cs typeface="Century Gothic"/>
                <a:sym typeface="Century Gothic"/>
              </a:rPr>
              <a:t> by Fasicle. License: </a:t>
            </a:r>
            <a:r>
              <a:rPr lang="en-GB" sz="1200" u="sng">
                <a:solidFill>
                  <a:schemeClr val="dk1"/>
                </a:solidFill>
                <a:latin typeface="Century Gothic"/>
                <a:ea typeface="Century Gothic"/>
                <a:cs typeface="Century Gothic"/>
                <a:sym typeface="Century Gothic"/>
                <a:hlinkClick r:id="rId5"/>
              </a:rPr>
              <a:t>CC BY-SA 4.0</a:t>
            </a:r>
            <a:endParaRPr sz="1200" u="sng">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7"/>
                                        </p:tgtEl>
                                        <p:attrNameLst>
                                          <p:attrName>style.visibility</p:attrName>
                                        </p:attrNameLst>
                                      </p:cBhvr>
                                      <p:to>
                                        <p:strVal val="visible"/>
                                      </p:to>
                                    </p:set>
                                    <p:animEffect transition="in" filter="fade">
                                      <p:cBhvr>
                                        <p:cTn id="23" dur="1000"/>
                                        <p:tgtEl>
                                          <p:spTgt spid="377"/>
                                        </p:tgtEl>
                                      </p:cBhvr>
                                    </p:animEffect>
                                  </p:childTnLst>
                                </p:cTn>
                              </p:par>
                              <p:par>
                                <p:cTn id="24" presetID="10" presetClass="entr" presetSubtype="0" fill="hold" nodeType="withEffect">
                                  <p:stCondLst>
                                    <p:cond delay="0"/>
                                  </p:stCondLst>
                                  <p:childTnLst>
                                    <p:set>
                                      <p:cBhvr>
                                        <p:cTn id="25" dur="1" fill="hold">
                                          <p:stCondLst>
                                            <p:cond delay="0"/>
                                          </p:stCondLst>
                                        </p:cTn>
                                        <p:tgtEl>
                                          <p:spTgt spid="378"/>
                                        </p:tgtEl>
                                        <p:attrNameLst>
                                          <p:attrName>style.visibility</p:attrName>
                                        </p:attrNameLst>
                                      </p:cBhvr>
                                      <p:to>
                                        <p:strVal val="visible"/>
                                      </p:to>
                                    </p:set>
                                    <p:animEffect transition="in" filter="fade">
                                      <p:cBhvr>
                                        <p:cTn id="26" dur="10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DDEF"/>
        </a:solidFill>
        <a:effectLst/>
      </p:bgPr>
    </p:bg>
    <p:spTree>
      <p:nvGrpSpPr>
        <p:cNvPr id="1" name="Shape 100"/>
        <p:cNvGrpSpPr/>
        <p:nvPr/>
      </p:nvGrpSpPr>
      <p:grpSpPr>
        <a:xfrm>
          <a:off x="0" y="0"/>
          <a:ext cx="0" cy="0"/>
          <a:chOff x="0" y="0"/>
          <a:chExt cx="0" cy="0"/>
        </a:xfrm>
      </p:grpSpPr>
      <p:sp>
        <p:nvSpPr>
          <p:cNvPr id="101" name="Google Shape;101;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Introductory Exercise:</a:t>
            </a:r>
            <a:r>
              <a:rPr lang="en-GB" sz="4000"/>
              <a:t/>
            </a:r>
            <a:br>
              <a:rPr lang="en-GB" sz="4000"/>
            </a:br>
            <a:r>
              <a:rPr lang="en-GB" sz="4000"/>
              <a:t>Self-Assessment</a:t>
            </a:r>
            <a:endParaRPr sz="4000" b="1"/>
          </a:p>
        </p:txBody>
      </p:sp>
      <p:pic>
        <p:nvPicPr>
          <p:cNvPr id="102" name="Google Shape;102;p4"/>
          <p:cNvPicPr preferRelativeResize="0"/>
          <p:nvPr/>
        </p:nvPicPr>
        <p:blipFill rotWithShape="1">
          <a:blip r:embed="rId3">
            <a:alphaModFix/>
          </a:blip>
          <a:srcRect l="34477"/>
          <a:stretch/>
        </p:blipFill>
        <p:spPr>
          <a:xfrm rot="-5400000">
            <a:off x="2647766" y="2476110"/>
            <a:ext cx="3848467" cy="4185061"/>
          </a:xfrm>
          <a:prstGeom prst="rect">
            <a:avLst/>
          </a:prstGeom>
          <a:noFill/>
          <a:ln w="38100" cap="flat" cmpd="sng">
            <a:solidFill>
              <a:schemeClr val="dk1"/>
            </a:solidFill>
            <a:prstDash val="solid"/>
            <a:round/>
            <a:headEnd type="none" w="sm" len="sm"/>
            <a:tailEnd type="none" w="sm" len="sm"/>
          </a:ln>
        </p:spPr>
      </p:pic>
      <p:sp>
        <p:nvSpPr>
          <p:cNvPr id="103" name="Google Shape;103;p4"/>
          <p:cNvSpPr txBox="1"/>
          <p:nvPr/>
        </p:nvSpPr>
        <p:spPr>
          <a:xfrm>
            <a:off x="628650" y="2005506"/>
            <a:ext cx="8132578" cy="435133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CEC1B"/>
              </a:buClr>
              <a:buSzPts val="2800"/>
              <a:buFont typeface="Noto Sans Symbols"/>
              <a:buNone/>
            </a:pPr>
            <a:r>
              <a:rPr lang="en-GB" sz="2800" b="1" i="0" u="none" strike="noStrike" cap="none">
                <a:solidFill>
                  <a:schemeClr val="dk1"/>
                </a:solidFill>
                <a:latin typeface="Century Gothic"/>
                <a:ea typeface="Century Gothic"/>
                <a:cs typeface="Century Gothic"/>
                <a:sym typeface="Century Gothic"/>
              </a:rPr>
              <a:t>„The Target“ for Self-Assessment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t>Virtual Training Environments </a:t>
            </a:r>
            <a:r>
              <a:rPr lang="en-GB" sz="3600"/>
              <a:t>from a Pedagogic Point of View</a:t>
            </a:r>
            <a:endParaRPr sz="3600" b="1"/>
          </a:p>
        </p:txBody>
      </p:sp>
      <p:sp>
        <p:nvSpPr>
          <p:cNvPr id="384" name="Google Shape;384;p40"/>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CEC1B"/>
              </a:buClr>
              <a:buSzPts val="2800"/>
              <a:buFont typeface="Noto Sans Symbols"/>
              <a:buNone/>
            </a:pPr>
            <a:r>
              <a:rPr lang="en-GB" sz="2800" b="1">
                <a:solidFill>
                  <a:schemeClr val="dk1"/>
                </a:solidFill>
                <a:latin typeface="Century Gothic"/>
                <a:ea typeface="Century Gothic"/>
                <a:cs typeface="Century Gothic"/>
                <a:sym typeface="Century Gothic"/>
              </a:rPr>
              <a:t>Virtual Training Environments</a:t>
            </a:r>
            <a:r>
              <a:rPr lang="en-GB" sz="2800">
                <a:solidFill>
                  <a:schemeClr val="dk1"/>
                </a:solidFill>
                <a:latin typeface="Century Gothic"/>
                <a:ea typeface="Century Gothic"/>
                <a:cs typeface="Century Gothic"/>
                <a:sym typeface="Century Gothic"/>
              </a:rPr>
              <a:t>…</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…allow </a:t>
            </a:r>
            <a:r>
              <a:rPr lang="en-GB" sz="2400" b="1">
                <a:solidFill>
                  <a:schemeClr val="dk1"/>
                </a:solidFill>
                <a:latin typeface="Century Gothic"/>
                <a:ea typeface="Century Gothic"/>
                <a:cs typeface="Century Gothic"/>
                <a:sym typeface="Century Gothic"/>
              </a:rPr>
              <a:t>trainers</a:t>
            </a:r>
            <a:r>
              <a:rPr lang="en-GB" sz="2400">
                <a:solidFill>
                  <a:schemeClr val="dk1"/>
                </a:solidFill>
                <a:latin typeface="Century Gothic"/>
                <a:ea typeface="Century Gothic"/>
                <a:cs typeface="Century Gothic"/>
                <a:sym typeface="Century Gothic"/>
              </a:rPr>
              <a:t> more than e.g. Explorative VLEs to </a:t>
            </a:r>
            <a:r>
              <a:rPr lang="en-GB" sz="2400" b="1">
                <a:solidFill>
                  <a:schemeClr val="dk1"/>
                </a:solidFill>
                <a:latin typeface="Century Gothic"/>
                <a:ea typeface="Century Gothic"/>
                <a:cs typeface="Century Gothic"/>
                <a:sym typeface="Century Gothic"/>
              </a:rPr>
              <a:t>control learning processes</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…and allow therefore less self-directed learning</a:t>
            </a:r>
            <a:endParaRPr/>
          </a:p>
        </p:txBody>
      </p:sp>
      <p:grpSp>
        <p:nvGrpSpPr>
          <p:cNvPr id="385" name="Google Shape;385;p40"/>
          <p:cNvGrpSpPr/>
          <p:nvPr/>
        </p:nvGrpSpPr>
        <p:grpSpPr>
          <a:xfrm>
            <a:off x="1528762" y="4376969"/>
            <a:ext cx="6086475" cy="1200310"/>
            <a:chOff x="1528762" y="4645826"/>
            <a:chExt cx="6086475" cy="1200310"/>
          </a:xfrm>
        </p:grpSpPr>
        <p:sp>
          <p:nvSpPr>
            <p:cNvPr id="386" name="Google Shape;386;p40"/>
            <p:cNvSpPr/>
            <p:nvPr/>
          </p:nvSpPr>
          <p:spPr>
            <a:xfrm>
              <a:off x="1528762" y="4976653"/>
              <a:ext cx="6086475" cy="869483"/>
            </a:xfrm>
            <a:prstGeom prst="roundRect">
              <a:avLst>
                <a:gd name="adj" fmla="val 16667"/>
              </a:avLst>
            </a:prstGeom>
            <a:solidFill>
              <a:srgbClr val="DDDDEF"/>
            </a:solidFill>
            <a:ln w="38100"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0000"/>
                  </a:solidFill>
                  <a:latin typeface="Century Gothic"/>
                  <a:ea typeface="Century Gothic"/>
                  <a:cs typeface="Century Gothic"/>
                  <a:sym typeface="Century Gothic"/>
                </a:rPr>
                <a:t>Acquisition of action-oriented skills</a:t>
              </a:r>
              <a:endParaRPr sz="2000">
                <a:solidFill>
                  <a:srgbClr val="000000"/>
                </a:solidFill>
                <a:latin typeface="Century Gothic"/>
                <a:ea typeface="Century Gothic"/>
                <a:cs typeface="Century Gothic"/>
                <a:sym typeface="Century Gothic"/>
              </a:endParaRPr>
            </a:p>
          </p:txBody>
        </p:sp>
        <p:sp>
          <p:nvSpPr>
            <p:cNvPr id="387" name="Google Shape;387;p40"/>
            <p:cNvSpPr/>
            <p:nvPr/>
          </p:nvSpPr>
          <p:spPr>
            <a:xfrm>
              <a:off x="3252864" y="4645826"/>
              <a:ext cx="2638269" cy="509665"/>
            </a:xfrm>
            <a:prstGeom prst="roundRect">
              <a:avLst>
                <a:gd name="adj" fmla="val 16667"/>
              </a:avLst>
            </a:prstGeom>
            <a:solidFill>
              <a:srgbClr val="282958"/>
            </a:solidFill>
            <a:ln w="28575" cap="flat" cmpd="sng">
              <a:solidFill>
                <a:srgbClr val="0CEC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Learning Objective</a:t>
              </a:r>
              <a:endParaRPr sz="1800" b="1">
                <a:solidFill>
                  <a:schemeClr val="lt1"/>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5"/>
                                        </p:tgtEl>
                                        <p:attrNameLst>
                                          <p:attrName>style.visibility</p:attrName>
                                        </p:attrNameLst>
                                      </p:cBhvr>
                                      <p:to>
                                        <p:strVal val="visible"/>
                                      </p:to>
                                    </p:set>
                                    <p:animEffect transition="in" filter="fade">
                                      <p:cBhvr>
                                        <p:cTn id="19"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1"/>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0CEC1B"/>
              </a:buClr>
              <a:buSzPts val="2800"/>
              <a:buFont typeface="Noto Sans Symbols"/>
              <a:buNone/>
            </a:pPr>
            <a:r>
              <a:rPr lang="en-GB" sz="2800" b="1">
                <a:solidFill>
                  <a:schemeClr val="dk1"/>
                </a:solidFill>
                <a:latin typeface="Century Gothic"/>
                <a:ea typeface="Century Gothic"/>
                <a:cs typeface="Century Gothic"/>
                <a:sym typeface="Century Gothic"/>
              </a:rPr>
              <a:t>Social VLEs</a:t>
            </a:r>
            <a:r>
              <a:rPr lang="en-GB" sz="2800">
                <a:solidFill>
                  <a:schemeClr val="dk1"/>
                </a:solidFill>
                <a:latin typeface="Century Gothic"/>
                <a:ea typeface="Century Gothic"/>
                <a:cs typeface="Century Gothic"/>
                <a:sym typeface="Century Gothic"/>
              </a:rPr>
              <a:t>…</a:t>
            </a:r>
            <a:endParaRPr/>
          </a:p>
          <a:p>
            <a:pPr marL="228600" marR="0" lvl="0" indent="-228600" algn="l" rtl="0">
              <a:lnSpc>
                <a:spcPct val="8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…allow </a:t>
            </a:r>
            <a:r>
              <a:rPr lang="en-GB" sz="2400" b="1">
                <a:solidFill>
                  <a:schemeClr val="dk1"/>
                </a:solidFill>
                <a:latin typeface="Century Gothic"/>
                <a:ea typeface="Century Gothic"/>
                <a:cs typeface="Century Gothic"/>
                <a:sym typeface="Century Gothic"/>
              </a:rPr>
              <a:t>several learners to visit one and the same VLE at the same time</a:t>
            </a:r>
            <a:r>
              <a:rPr lang="en-GB" sz="2400">
                <a:solidFill>
                  <a:schemeClr val="dk1"/>
                </a:solidFill>
                <a:latin typeface="Century Gothic"/>
                <a:ea typeface="Century Gothic"/>
                <a:cs typeface="Century Gothic"/>
                <a:sym typeface="Century Gothic"/>
              </a:rPr>
              <a:t> and to interact with each other</a:t>
            </a:r>
            <a:endParaRPr/>
          </a:p>
          <a:p>
            <a:pPr marL="228600" marR="0" lvl="0" indent="-228600" algn="l" rtl="0">
              <a:lnSpc>
                <a:spcPct val="8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…allow to meet and learn from people on the other side of the world</a:t>
            </a:r>
            <a:endParaRPr/>
          </a:p>
          <a:p>
            <a:pPr marL="228600" marR="0" lvl="0" indent="-228600" algn="l" rtl="0">
              <a:lnSpc>
                <a:spcPct val="8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…foster </a:t>
            </a:r>
            <a:r>
              <a:rPr lang="en-GB" sz="2400" b="1">
                <a:solidFill>
                  <a:schemeClr val="dk1"/>
                </a:solidFill>
                <a:latin typeface="Century Gothic"/>
                <a:ea typeface="Century Gothic"/>
                <a:cs typeface="Century Gothic"/>
                <a:sym typeface="Century Gothic"/>
              </a:rPr>
              <a:t>collaborative learning</a:t>
            </a:r>
            <a:endParaRPr/>
          </a:p>
          <a:p>
            <a:pPr marL="228600" marR="0" lvl="0" indent="-228600" algn="l" rtl="0">
              <a:lnSpc>
                <a:spcPct val="8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…can be used for language learning, project work, collaborative problemsolving, etc.</a:t>
            </a:r>
            <a:endParaRPr/>
          </a:p>
          <a:p>
            <a:pPr marL="228600" marR="0" lvl="0" indent="-228600" algn="l" rtl="0">
              <a:lnSpc>
                <a:spcPct val="8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…may become important in terms of </a:t>
            </a:r>
            <a:r>
              <a:rPr lang="en-GB" sz="2400" b="1">
                <a:solidFill>
                  <a:schemeClr val="dk1"/>
                </a:solidFill>
                <a:latin typeface="Century Gothic"/>
                <a:ea typeface="Century Gothic"/>
                <a:cs typeface="Century Gothic"/>
                <a:sym typeface="Century Gothic"/>
              </a:rPr>
              <a:t>remote and blended learning</a:t>
            </a:r>
            <a:endParaRPr/>
          </a:p>
        </p:txBody>
      </p:sp>
      <p:sp>
        <p:nvSpPr>
          <p:cNvPr id="394" name="Google Shape;394;p4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Virtual Realities as</a:t>
            </a:r>
            <a:br>
              <a:rPr lang="en-GB" sz="4000"/>
            </a:br>
            <a:r>
              <a:rPr lang="en-GB" sz="4000" b="1"/>
              <a:t>Social VLEs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Virtual Realities as Virtual Learning Environments (VLEs)</a:t>
            </a:r>
            <a:endParaRPr sz="4000"/>
          </a:p>
        </p:txBody>
      </p:sp>
      <p:sp>
        <p:nvSpPr>
          <p:cNvPr id="401" name="Google Shape;401;p42"/>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800"/>
              <a:buFont typeface="Noto Sans Symbols"/>
              <a:buChar char="▶"/>
            </a:pPr>
            <a:r>
              <a:rPr lang="en-GB" sz="2800" b="1">
                <a:solidFill>
                  <a:schemeClr val="dk1"/>
                </a:solidFill>
                <a:latin typeface="Century Gothic"/>
                <a:ea typeface="Century Gothic"/>
                <a:cs typeface="Century Gothic"/>
                <a:sym typeface="Century Gothic"/>
              </a:rPr>
              <a:t>What kind of VR Learning Software/Apps do you know?</a:t>
            </a:r>
            <a:endParaRPr sz="2800">
              <a:solidFill>
                <a:schemeClr val="dk1"/>
              </a:solidFill>
              <a:latin typeface="Century Gothic"/>
              <a:ea typeface="Century Gothic"/>
              <a:cs typeface="Century Gothic"/>
              <a:sym typeface="Century Gothic"/>
            </a:endParaRPr>
          </a:p>
          <a:p>
            <a:pPr marL="685800" marR="0" lvl="1" indent="-228600" algn="l" rtl="0">
              <a:lnSpc>
                <a:spcPct val="90000"/>
              </a:lnSpc>
              <a:spcBef>
                <a:spcPts val="500"/>
              </a:spcBef>
              <a:spcAft>
                <a:spcPts val="0"/>
              </a:spcAft>
              <a:buClr>
                <a:srgbClr val="0CEC1B"/>
              </a:buClr>
              <a:buSzPts val="2400"/>
              <a:buFont typeface="Noto Sans Symbols"/>
              <a:buChar char="▪"/>
            </a:pPr>
            <a:r>
              <a:rPr lang="en-GB" sz="2400" b="0" i="0" u="none" strike="noStrike" cap="none">
                <a:solidFill>
                  <a:schemeClr val="dk1"/>
                </a:solidFill>
                <a:latin typeface="Century Gothic"/>
                <a:ea typeface="Century Gothic"/>
                <a:cs typeface="Century Gothic"/>
                <a:sym typeface="Century Gothic"/>
              </a:rPr>
              <a:t>Relate these apps/software to the following VLEs &amp; their didactical approaches!</a:t>
            </a:r>
            <a:endParaRPr/>
          </a:p>
        </p:txBody>
      </p:sp>
      <p:sp>
        <p:nvSpPr>
          <p:cNvPr id="402" name="Google Shape;402;p42"/>
          <p:cNvSpPr/>
          <p:nvPr/>
        </p:nvSpPr>
        <p:spPr>
          <a:xfrm>
            <a:off x="1048372" y="4017364"/>
            <a:ext cx="2204491" cy="824459"/>
          </a:xfrm>
          <a:prstGeom prst="rect">
            <a:avLst/>
          </a:prstGeom>
          <a:solidFill>
            <a:srgbClr val="AFAFD9"/>
          </a:solidFill>
          <a:ln w="38100" cap="flat" cmpd="sng">
            <a:solidFill>
              <a:srgbClr val="DDDD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Explorative VLEs</a:t>
            </a:r>
            <a:endParaRPr/>
          </a:p>
        </p:txBody>
      </p:sp>
      <p:sp>
        <p:nvSpPr>
          <p:cNvPr id="403" name="Google Shape;403;p42"/>
          <p:cNvSpPr/>
          <p:nvPr/>
        </p:nvSpPr>
        <p:spPr>
          <a:xfrm>
            <a:off x="3419316" y="4017364"/>
            <a:ext cx="2204491" cy="824459"/>
          </a:xfrm>
          <a:prstGeom prst="rect">
            <a:avLst/>
          </a:prstGeom>
          <a:solidFill>
            <a:srgbClr val="282958"/>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VLEs of Exposition</a:t>
            </a:r>
            <a:endParaRPr/>
          </a:p>
        </p:txBody>
      </p:sp>
      <p:sp>
        <p:nvSpPr>
          <p:cNvPr id="404" name="Google Shape;404;p42"/>
          <p:cNvSpPr/>
          <p:nvPr/>
        </p:nvSpPr>
        <p:spPr>
          <a:xfrm>
            <a:off x="5790260" y="4017363"/>
            <a:ext cx="2204491" cy="824459"/>
          </a:xfrm>
          <a:prstGeom prst="rect">
            <a:avLst/>
          </a:prstGeom>
          <a:solidFill>
            <a:srgbClr val="AFAFD9"/>
          </a:solidFill>
          <a:ln w="38100" cap="flat" cmpd="sng">
            <a:solidFill>
              <a:srgbClr val="DDDD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Experimental VLEs</a:t>
            </a:r>
            <a:endParaRPr/>
          </a:p>
        </p:txBody>
      </p:sp>
      <p:sp>
        <p:nvSpPr>
          <p:cNvPr id="405" name="Google Shape;405;p42"/>
          <p:cNvSpPr/>
          <p:nvPr/>
        </p:nvSpPr>
        <p:spPr>
          <a:xfrm>
            <a:off x="1048372" y="4994223"/>
            <a:ext cx="2204491" cy="824459"/>
          </a:xfrm>
          <a:prstGeom prst="rect">
            <a:avLst/>
          </a:prstGeom>
          <a:solidFill>
            <a:srgbClr val="282958"/>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Constructive VLEs</a:t>
            </a:r>
            <a:endParaRPr/>
          </a:p>
        </p:txBody>
      </p:sp>
      <p:sp>
        <p:nvSpPr>
          <p:cNvPr id="406" name="Google Shape;406;p42"/>
          <p:cNvSpPr/>
          <p:nvPr/>
        </p:nvSpPr>
        <p:spPr>
          <a:xfrm>
            <a:off x="3419316" y="4994223"/>
            <a:ext cx="2204491" cy="824459"/>
          </a:xfrm>
          <a:prstGeom prst="rect">
            <a:avLst/>
          </a:prstGeom>
          <a:solidFill>
            <a:srgbClr val="AFAFD9"/>
          </a:solidFill>
          <a:ln w="38100" cap="flat" cmpd="sng">
            <a:solidFill>
              <a:srgbClr val="DDDD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Virtual Training Environments</a:t>
            </a:r>
            <a:endParaRPr/>
          </a:p>
        </p:txBody>
      </p:sp>
      <p:sp>
        <p:nvSpPr>
          <p:cNvPr id="407" name="Google Shape;407;p42"/>
          <p:cNvSpPr/>
          <p:nvPr/>
        </p:nvSpPr>
        <p:spPr>
          <a:xfrm>
            <a:off x="5790260" y="4994222"/>
            <a:ext cx="2204491" cy="824459"/>
          </a:xfrm>
          <a:prstGeom prst="rect">
            <a:avLst/>
          </a:prstGeom>
          <a:solidFill>
            <a:srgbClr val="282958"/>
          </a:solidFill>
          <a:ln w="38100" cap="flat" cmpd="sng">
            <a:solidFill>
              <a:srgbClr val="282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Social VLEs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animEffect transition="in" filter="fade">
                                      <p:cBhvr>
                                        <p:cTn id="7" dur="1000"/>
                                        <p:tgtEl>
                                          <p:spTgt spid="4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1">
                                            <p:txEl>
                                              <p:pRg st="1" end="1"/>
                                            </p:txEl>
                                          </p:spTgt>
                                        </p:tgtEl>
                                        <p:attrNameLst>
                                          <p:attrName>style.visibility</p:attrName>
                                        </p:attrNameLst>
                                      </p:cBhvr>
                                      <p:to>
                                        <p:strVal val="visible"/>
                                      </p:to>
                                    </p:set>
                                    <p:animEffect transition="in" filter="fade">
                                      <p:cBhvr>
                                        <p:cTn id="12" dur="1000"/>
                                        <p:tgtEl>
                                          <p:spTgt spid="4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2"/>
                                        </p:tgtEl>
                                        <p:attrNameLst>
                                          <p:attrName>style.visibility</p:attrName>
                                        </p:attrNameLst>
                                      </p:cBhvr>
                                      <p:to>
                                        <p:strVal val="visible"/>
                                      </p:to>
                                    </p:set>
                                    <p:animEffect transition="in" filter="fade">
                                      <p:cBhvr>
                                        <p:cTn id="17" dur="1000"/>
                                        <p:tgtEl>
                                          <p:spTgt spid="402"/>
                                        </p:tgtEl>
                                      </p:cBhvr>
                                    </p:animEffect>
                                  </p:childTnLst>
                                </p:cTn>
                              </p:par>
                              <p:par>
                                <p:cTn id="18" presetID="10" presetClass="entr" presetSubtype="0" fill="hold" nodeType="withEffect">
                                  <p:stCondLst>
                                    <p:cond delay="0"/>
                                  </p:stCondLst>
                                  <p:childTnLst>
                                    <p:set>
                                      <p:cBhvr>
                                        <p:cTn id="19" dur="1" fill="hold">
                                          <p:stCondLst>
                                            <p:cond delay="0"/>
                                          </p:stCondLst>
                                        </p:cTn>
                                        <p:tgtEl>
                                          <p:spTgt spid="403"/>
                                        </p:tgtEl>
                                        <p:attrNameLst>
                                          <p:attrName>style.visibility</p:attrName>
                                        </p:attrNameLst>
                                      </p:cBhvr>
                                      <p:to>
                                        <p:strVal val="visible"/>
                                      </p:to>
                                    </p:set>
                                    <p:animEffect transition="in" filter="fade">
                                      <p:cBhvr>
                                        <p:cTn id="20" dur="1000"/>
                                        <p:tgtEl>
                                          <p:spTgt spid="403"/>
                                        </p:tgtEl>
                                      </p:cBhvr>
                                    </p:animEffect>
                                  </p:childTnLst>
                                </p:cTn>
                              </p:par>
                              <p:par>
                                <p:cTn id="21" presetID="10" presetClass="entr" presetSubtype="0" fill="hold" nodeType="withEffect">
                                  <p:stCondLst>
                                    <p:cond delay="0"/>
                                  </p:stCondLst>
                                  <p:childTnLst>
                                    <p:set>
                                      <p:cBhvr>
                                        <p:cTn id="22" dur="1" fill="hold">
                                          <p:stCondLst>
                                            <p:cond delay="0"/>
                                          </p:stCondLst>
                                        </p:cTn>
                                        <p:tgtEl>
                                          <p:spTgt spid="404"/>
                                        </p:tgtEl>
                                        <p:attrNameLst>
                                          <p:attrName>style.visibility</p:attrName>
                                        </p:attrNameLst>
                                      </p:cBhvr>
                                      <p:to>
                                        <p:strVal val="visible"/>
                                      </p:to>
                                    </p:set>
                                    <p:animEffect transition="in" filter="fade">
                                      <p:cBhvr>
                                        <p:cTn id="23" dur="1000"/>
                                        <p:tgtEl>
                                          <p:spTgt spid="404"/>
                                        </p:tgtEl>
                                      </p:cBhvr>
                                    </p:animEffect>
                                  </p:childTnLst>
                                </p:cTn>
                              </p:par>
                              <p:par>
                                <p:cTn id="24" presetID="10" presetClass="entr" presetSubtype="0" fill="hold" nodeType="withEffect">
                                  <p:stCondLst>
                                    <p:cond delay="0"/>
                                  </p:stCondLst>
                                  <p:childTnLst>
                                    <p:set>
                                      <p:cBhvr>
                                        <p:cTn id="25" dur="1" fill="hold">
                                          <p:stCondLst>
                                            <p:cond delay="0"/>
                                          </p:stCondLst>
                                        </p:cTn>
                                        <p:tgtEl>
                                          <p:spTgt spid="405"/>
                                        </p:tgtEl>
                                        <p:attrNameLst>
                                          <p:attrName>style.visibility</p:attrName>
                                        </p:attrNameLst>
                                      </p:cBhvr>
                                      <p:to>
                                        <p:strVal val="visible"/>
                                      </p:to>
                                    </p:set>
                                    <p:animEffect transition="in" filter="fade">
                                      <p:cBhvr>
                                        <p:cTn id="26" dur="1000"/>
                                        <p:tgtEl>
                                          <p:spTgt spid="405"/>
                                        </p:tgtEl>
                                      </p:cBhvr>
                                    </p:animEffect>
                                  </p:childTnLst>
                                </p:cTn>
                              </p:par>
                              <p:par>
                                <p:cTn id="27" presetID="10" presetClass="entr" presetSubtype="0" fill="hold" nodeType="withEffect">
                                  <p:stCondLst>
                                    <p:cond delay="0"/>
                                  </p:stCondLst>
                                  <p:childTnLst>
                                    <p:set>
                                      <p:cBhvr>
                                        <p:cTn id="28" dur="1" fill="hold">
                                          <p:stCondLst>
                                            <p:cond delay="0"/>
                                          </p:stCondLst>
                                        </p:cTn>
                                        <p:tgtEl>
                                          <p:spTgt spid="406"/>
                                        </p:tgtEl>
                                        <p:attrNameLst>
                                          <p:attrName>style.visibility</p:attrName>
                                        </p:attrNameLst>
                                      </p:cBhvr>
                                      <p:to>
                                        <p:strVal val="visible"/>
                                      </p:to>
                                    </p:set>
                                    <p:animEffect transition="in" filter="fade">
                                      <p:cBhvr>
                                        <p:cTn id="29" dur="1000"/>
                                        <p:tgtEl>
                                          <p:spTgt spid="406"/>
                                        </p:tgtEl>
                                      </p:cBhvr>
                                    </p:animEffect>
                                  </p:childTnLst>
                                </p:cTn>
                              </p:par>
                              <p:par>
                                <p:cTn id="30" presetID="10" presetClass="entr" presetSubtype="0" fill="hold" nodeType="withEffect">
                                  <p:stCondLst>
                                    <p:cond delay="0"/>
                                  </p:stCondLst>
                                  <p:childTnLst>
                                    <p:set>
                                      <p:cBhvr>
                                        <p:cTn id="31" dur="1" fill="hold">
                                          <p:stCondLst>
                                            <p:cond delay="0"/>
                                          </p:stCondLst>
                                        </p:cTn>
                                        <p:tgtEl>
                                          <p:spTgt spid="407"/>
                                        </p:tgtEl>
                                        <p:attrNameLst>
                                          <p:attrName>style.visibility</p:attrName>
                                        </p:attrNameLst>
                                      </p:cBhvr>
                                      <p:to>
                                        <p:strVal val="visible"/>
                                      </p:to>
                                    </p:set>
                                    <p:animEffect transition="in" filter="fade">
                                      <p:cBhvr>
                                        <p:cTn id="32" dur="10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in Education– </a:t>
            </a:r>
            <a:r>
              <a:rPr lang="en-GB" sz="4000" b="1"/>
              <a:t>Aspects to consider…</a:t>
            </a:r>
            <a:endParaRPr sz="4000" b="1"/>
          </a:p>
        </p:txBody>
      </p:sp>
      <p:sp>
        <p:nvSpPr>
          <p:cNvPr id="414" name="Google Shape;414;p43"/>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CEC1B"/>
              </a:buClr>
              <a:buSzPts val="2800"/>
              <a:buFont typeface="Noto Sans Symbols"/>
              <a:buNone/>
            </a:pPr>
            <a:r>
              <a:rPr lang="en-GB" sz="2800" b="1">
                <a:solidFill>
                  <a:schemeClr val="dk1"/>
                </a:solidFill>
                <a:latin typeface="Century Gothic"/>
                <a:ea typeface="Century Gothic"/>
                <a:cs typeface="Century Gothic"/>
                <a:sym typeface="Century Gothic"/>
              </a:rPr>
              <a:t>…from a Didactical Point of View</a:t>
            </a:r>
            <a:endParaRPr/>
          </a:p>
          <a:p>
            <a:pPr marL="0" marR="0" lvl="0" indent="0" algn="l" rtl="0">
              <a:lnSpc>
                <a:spcPct val="90000"/>
              </a:lnSpc>
              <a:spcBef>
                <a:spcPts val="1000"/>
              </a:spcBef>
              <a:spcAft>
                <a:spcPts val="0"/>
              </a:spcAft>
              <a:buClr>
                <a:srgbClr val="0CEC1B"/>
              </a:buClr>
              <a:buSzPts val="1200"/>
              <a:buFont typeface="Noto Sans Symbols"/>
              <a:buNone/>
            </a:pPr>
            <a:endParaRPr sz="1200" b="1">
              <a:solidFill>
                <a:schemeClr val="dk1"/>
              </a:solidFill>
              <a:latin typeface="Century Gothic"/>
              <a:ea typeface="Century Gothic"/>
              <a:cs typeface="Century Gothic"/>
              <a:sym typeface="Century Gothic"/>
            </a:endParaRPr>
          </a:p>
          <a:p>
            <a:pPr marL="228600" marR="0" lvl="0" indent="-228600" algn="ctr"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The </a:t>
            </a:r>
            <a:r>
              <a:rPr lang="en-GB" sz="2400" b="1">
                <a:solidFill>
                  <a:schemeClr val="dk1"/>
                </a:solidFill>
                <a:latin typeface="Century Gothic"/>
                <a:ea typeface="Century Gothic"/>
                <a:cs typeface="Century Gothic"/>
                <a:sym typeface="Century Gothic"/>
              </a:rPr>
              <a:t>successful integration of VR </a:t>
            </a:r>
            <a:r>
              <a:rPr lang="en-GB" sz="2400">
                <a:solidFill>
                  <a:schemeClr val="dk1"/>
                </a:solidFill>
                <a:latin typeface="Century Gothic"/>
                <a:ea typeface="Century Gothic"/>
                <a:cs typeface="Century Gothic"/>
                <a:sym typeface="Century Gothic"/>
              </a:rPr>
              <a:t>into educational contexts does imply various </a:t>
            </a:r>
            <a:r>
              <a:rPr lang="en-GB" sz="2400" b="1">
                <a:solidFill>
                  <a:schemeClr val="dk1"/>
                </a:solidFill>
                <a:latin typeface="Century Gothic"/>
                <a:ea typeface="Century Gothic"/>
                <a:cs typeface="Century Gothic"/>
                <a:sym typeface="Century Gothic"/>
              </a:rPr>
              <a:t>aspects to be considered.</a:t>
            </a:r>
            <a:endParaRPr/>
          </a:p>
          <a:p>
            <a:pPr marL="228600" marR="0" lvl="0" indent="-101600" algn="l" rtl="0">
              <a:lnSpc>
                <a:spcPct val="90000"/>
              </a:lnSpc>
              <a:spcBef>
                <a:spcPts val="1000"/>
              </a:spcBef>
              <a:spcAft>
                <a:spcPts val="0"/>
              </a:spcAft>
              <a:buClr>
                <a:srgbClr val="0CEC1B"/>
              </a:buClr>
              <a:buSzPts val="2000"/>
              <a:buFont typeface="Noto Sans Symbols"/>
              <a:buNone/>
            </a:pPr>
            <a:endParaRPr sz="2000">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000"/>
              <a:buFont typeface="Noto Sans Symbols"/>
              <a:buChar char="▶"/>
            </a:pPr>
            <a:r>
              <a:rPr lang="en-GB" sz="2000">
                <a:solidFill>
                  <a:schemeClr val="dk1"/>
                </a:solidFill>
                <a:latin typeface="Century Gothic"/>
                <a:ea typeface="Century Gothic"/>
                <a:cs typeface="Century Gothic"/>
                <a:sym typeface="Century Gothic"/>
              </a:rPr>
              <a:t>According to Schwan &amp; Buder (2006) sensible use of Virtual Reality in education implies to coordinate the use of VLEs with…</a:t>
            </a:r>
            <a:endParaRPr/>
          </a:p>
          <a:p>
            <a:pPr marL="685800" marR="0" lvl="1" indent="-228600" algn="l" rtl="0">
              <a:lnSpc>
                <a:spcPct val="90000"/>
              </a:lnSpc>
              <a:spcBef>
                <a:spcPts val="500"/>
              </a:spcBef>
              <a:spcAft>
                <a:spcPts val="0"/>
              </a:spcAft>
              <a:buClr>
                <a:srgbClr val="0CEC1B"/>
              </a:buClr>
              <a:buSzPts val="1800"/>
              <a:buFont typeface="Noto Sans Symbols"/>
              <a:buChar char="▪"/>
            </a:pPr>
            <a:r>
              <a:rPr lang="en-GB" sz="1800" b="0" i="0" u="none" strike="noStrike" cap="none">
                <a:solidFill>
                  <a:schemeClr val="dk1"/>
                </a:solidFill>
                <a:latin typeface="Century Gothic"/>
                <a:ea typeface="Century Gothic"/>
                <a:cs typeface="Century Gothic"/>
                <a:sym typeface="Century Gothic"/>
              </a:rPr>
              <a:t>…</a:t>
            </a:r>
            <a:r>
              <a:rPr lang="en-GB" sz="1800" b="1" i="0" u="none" strike="noStrike" cap="none">
                <a:solidFill>
                  <a:schemeClr val="dk1"/>
                </a:solidFill>
                <a:latin typeface="Century Gothic"/>
                <a:ea typeface="Century Gothic"/>
                <a:cs typeface="Century Gothic"/>
                <a:sym typeface="Century Gothic"/>
              </a:rPr>
              <a:t>learning objectives</a:t>
            </a:r>
            <a:r>
              <a:rPr lang="en-GB" sz="1800" b="0" i="0" u="none" strike="noStrike" cap="none">
                <a:solidFill>
                  <a:schemeClr val="dk1"/>
                </a:solidFill>
                <a:latin typeface="Century Gothic"/>
                <a:ea typeface="Century Gothic"/>
                <a:cs typeface="Century Gothic"/>
                <a:sym typeface="Century Gothic"/>
              </a:rPr>
              <a:t>,</a:t>
            </a:r>
            <a:endParaRPr/>
          </a:p>
          <a:p>
            <a:pPr marL="685800" marR="0" lvl="1" indent="-228600" algn="l" rtl="0">
              <a:lnSpc>
                <a:spcPct val="90000"/>
              </a:lnSpc>
              <a:spcBef>
                <a:spcPts val="500"/>
              </a:spcBef>
              <a:spcAft>
                <a:spcPts val="0"/>
              </a:spcAft>
              <a:buClr>
                <a:srgbClr val="0CEC1B"/>
              </a:buClr>
              <a:buSzPts val="1800"/>
              <a:buFont typeface="Noto Sans Symbols"/>
              <a:buChar char="▪"/>
            </a:pPr>
            <a:r>
              <a:rPr lang="en-GB" sz="1800" b="0" i="0" u="none" strike="noStrike" cap="none">
                <a:solidFill>
                  <a:schemeClr val="dk1"/>
                </a:solidFill>
                <a:latin typeface="Century Gothic"/>
                <a:ea typeface="Century Gothic"/>
                <a:cs typeface="Century Gothic"/>
                <a:sym typeface="Century Gothic"/>
              </a:rPr>
              <a:t>…</a:t>
            </a:r>
            <a:r>
              <a:rPr lang="en-GB" sz="1800" b="1" i="0" u="none" strike="noStrike" cap="none">
                <a:solidFill>
                  <a:schemeClr val="dk1"/>
                </a:solidFill>
                <a:latin typeface="Century Gothic"/>
                <a:ea typeface="Century Gothic"/>
                <a:cs typeface="Century Gothic"/>
                <a:sym typeface="Century Gothic"/>
              </a:rPr>
              <a:t>learning contents </a:t>
            </a:r>
            <a:r>
              <a:rPr lang="en-GB" sz="1800" b="0" i="0" u="none" strike="noStrike" cap="none">
                <a:solidFill>
                  <a:schemeClr val="dk1"/>
                </a:solidFill>
                <a:latin typeface="Century Gothic"/>
                <a:ea typeface="Century Gothic"/>
                <a:cs typeface="Century Gothic"/>
                <a:sym typeface="Century Gothic"/>
              </a:rPr>
              <a:t>and the</a:t>
            </a:r>
            <a:endParaRPr/>
          </a:p>
          <a:p>
            <a:pPr marL="685800" marR="0" lvl="1" indent="-228600" algn="l" rtl="0">
              <a:lnSpc>
                <a:spcPct val="90000"/>
              </a:lnSpc>
              <a:spcBef>
                <a:spcPts val="500"/>
              </a:spcBef>
              <a:spcAft>
                <a:spcPts val="0"/>
              </a:spcAft>
              <a:buClr>
                <a:srgbClr val="0CEC1B"/>
              </a:buClr>
              <a:buSzPts val="1800"/>
              <a:buFont typeface="Noto Sans Symbols"/>
              <a:buChar char="▪"/>
            </a:pPr>
            <a:r>
              <a:rPr lang="en-GB" sz="1800" b="0" i="0" u="none" strike="noStrike" cap="none">
                <a:solidFill>
                  <a:schemeClr val="dk1"/>
                </a:solidFill>
                <a:latin typeface="Century Gothic"/>
                <a:ea typeface="Century Gothic"/>
                <a:cs typeface="Century Gothic"/>
                <a:sym typeface="Century Gothic"/>
              </a:rPr>
              <a:t>…</a:t>
            </a:r>
            <a:r>
              <a:rPr lang="en-GB" sz="1800" b="1" i="0" u="none" strike="noStrike" cap="none">
                <a:solidFill>
                  <a:schemeClr val="dk1"/>
                </a:solidFill>
                <a:latin typeface="Century Gothic"/>
                <a:ea typeface="Century Gothic"/>
                <a:cs typeface="Century Gothic"/>
                <a:sym typeface="Century Gothic"/>
              </a:rPr>
              <a:t>VR hardware </a:t>
            </a:r>
            <a:r>
              <a:rPr lang="en-GB" sz="1800" b="0" i="0" u="none" strike="noStrike" cap="none">
                <a:solidFill>
                  <a:schemeClr val="dk1"/>
                </a:solidFill>
                <a:latin typeface="Century Gothic"/>
                <a:ea typeface="Century Gothic"/>
                <a:cs typeface="Century Gothic"/>
                <a:sym typeface="Century Gothic"/>
              </a:rPr>
              <a:t>available.</a:t>
            </a:r>
            <a:endParaRPr/>
          </a:p>
          <a:p>
            <a:pPr marL="228600" marR="0" lvl="0" indent="-76200" algn="ctr" rtl="0">
              <a:lnSpc>
                <a:spcPct val="90000"/>
              </a:lnSpc>
              <a:spcBef>
                <a:spcPts val="1000"/>
              </a:spcBef>
              <a:spcAft>
                <a:spcPts val="0"/>
              </a:spcAft>
              <a:buClr>
                <a:srgbClr val="0CEC1B"/>
              </a:buClr>
              <a:buSzPts val="2400"/>
              <a:buFont typeface="Noto Sans Symbols"/>
              <a:buNone/>
            </a:pPr>
            <a:endParaRPr sz="2400">
              <a:solidFill>
                <a:schemeClr val="dk1"/>
              </a:solidFill>
              <a:latin typeface="Century Gothic"/>
              <a:ea typeface="Century Gothic"/>
              <a:cs typeface="Century Gothic"/>
              <a:sym typeface="Century Gothic"/>
            </a:endParaRPr>
          </a:p>
          <a:p>
            <a:pPr marL="685800" marR="0" lvl="1" indent="-139700" algn="l" rtl="0">
              <a:lnSpc>
                <a:spcPct val="90000"/>
              </a:lnSpc>
              <a:spcBef>
                <a:spcPts val="500"/>
              </a:spcBef>
              <a:spcAft>
                <a:spcPts val="0"/>
              </a:spcAft>
              <a:buClr>
                <a:srgbClr val="0CEC1B"/>
              </a:buClr>
              <a:buSzPts val="1400"/>
              <a:buFont typeface="Noto Sans Symbols"/>
              <a:buNone/>
            </a:pPr>
            <a:endParaRPr sz="1400" b="0"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0CEC1B"/>
              </a:buClr>
              <a:buSzPts val="2400"/>
              <a:buFont typeface="Noto Sans Symbols"/>
              <a:buNone/>
            </a:pPr>
            <a:endParaRPr sz="2400">
              <a:solidFill>
                <a:schemeClr val="dk1"/>
              </a:solidFill>
              <a:latin typeface="Century Gothic"/>
              <a:ea typeface="Century Gothic"/>
              <a:cs typeface="Century Gothic"/>
              <a:sym typeface="Century Gothic"/>
            </a:endParaRPr>
          </a:p>
          <a:p>
            <a:pPr marL="228600" marR="0" lvl="0" indent="-101600" algn="l" rtl="0">
              <a:lnSpc>
                <a:spcPct val="90000"/>
              </a:lnSpc>
              <a:spcBef>
                <a:spcPts val="1000"/>
              </a:spcBef>
              <a:spcAft>
                <a:spcPts val="0"/>
              </a:spcAft>
              <a:buClr>
                <a:srgbClr val="0CEC1B"/>
              </a:buClr>
              <a:buSzPts val="2000"/>
              <a:buFont typeface="Noto Sans Symbols"/>
              <a:buNone/>
            </a:pPr>
            <a:endParaRPr sz="2000">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CEC1B"/>
              </a:buClr>
              <a:buSzPts val="2800"/>
              <a:buFont typeface="Noto Sans Symbols"/>
              <a:buNone/>
            </a:pPr>
            <a:endParaRPr sz="2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in Education– </a:t>
            </a:r>
            <a:r>
              <a:rPr lang="en-GB" sz="4000" b="1"/>
              <a:t>Aspects to consider…</a:t>
            </a:r>
            <a:endParaRPr sz="4000" b="1"/>
          </a:p>
        </p:txBody>
      </p:sp>
      <p:sp>
        <p:nvSpPr>
          <p:cNvPr id="421" name="Google Shape;421;p44"/>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CEC1B"/>
              </a:buClr>
              <a:buSzPts val="2800"/>
              <a:buFont typeface="Noto Sans Symbols"/>
              <a:buNone/>
            </a:pPr>
            <a:r>
              <a:rPr lang="en-GB" sz="2800" b="1">
                <a:solidFill>
                  <a:schemeClr val="dk1"/>
                </a:solidFill>
                <a:latin typeface="Century Gothic"/>
                <a:ea typeface="Century Gothic"/>
                <a:cs typeface="Century Gothic"/>
                <a:sym typeface="Century Gothic"/>
              </a:rPr>
              <a:t>…from a Didactical Point of View</a:t>
            </a:r>
            <a:endParaRPr/>
          </a:p>
          <a:p>
            <a:pPr marL="0" marR="0" lvl="0" indent="0" algn="l" rtl="0">
              <a:lnSpc>
                <a:spcPct val="90000"/>
              </a:lnSpc>
              <a:spcBef>
                <a:spcPts val="1000"/>
              </a:spcBef>
              <a:spcAft>
                <a:spcPts val="0"/>
              </a:spcAft>
              <a:buClr>
                <a:srgbClr val="0CEC1B"/>
              </a:buClr>
              <a:buSzPts val="1200"/>
              <a:buFont typeface="Noto Sans Symbols"/>
              <a:buNone/>
            </a:pPr>
            <a:endParaRPr sz="1200" b="1">
              <a:solidFill>
                <a:schemeClr val="dk1"/>
              </a:solidFill>
              <a:latin typeface="Century Gothic"/>
              <a:ea typeface="Century Gothic"/>
              <a:cs typeface="Century Gothic"/>
              <a:sym typeface="Century Gothic"/>
            </a:endParaRPr>
          </a:p>
          <a:p>
            <a:pPr marL="228600" marR="0" lvl="0" indent="-228600" algn="ctr"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VR should </a:t>
            </a:r>
            <a:r>
              <a:rPr lang="en-GB" sz="2400" b="1">
                <a:solidFill>
                  <a:schemeClr val="dk1"/>
                </a:solidFill>
                <a:latin typeface="Century Gothic"/>
                <a:ea typeface="Century Gothic"/>
                <a:cs typeface="Century Gothic"/>
                <a:sym typeface="Century Gothic"/>
              </a:rPr>
              <a:t>support rather than replace </a:t>
            </a:r>
            <a:r>
              <a:rPr lang="en-GB" sz="2400">
                <a:solidFill>
                  <a:schemeClr val="dk1"/>
                </a:solidFill>
                <a:latin typeface="Century Gothic"/>
                <a:ea typeface="Century Gothic"/>
                <a:cs typeface="Century Gothic"/>
                <a:sym typeface="Century Gothic"/>
              </a:rPr>
              <a:t>traditional learning and teaching methods</a:t>
            </a:r>
            <a:endParaRPr/>
          </a:p>
          <a:p>
            <a:pPr marL="228600" marR="0" lvl="0" indent="-114300" algn="ctr" rtl="0">
              <a:lnSpc>
                <a:spcPct val="90000"/>
              </a:lnSpc>
              <a:spcBef>
                <a:spcPts val="1000"/>
              </a:spcBef>
              <a:spcAft>
                <a:spcPts val="0"/>
              </a:spcAft>
              <a:buClr>
                <a:srgbClr val="0CEC1B"/>
              </a:buClr>
              <a:buSzPts val="1800"/>
              <a:buFont typeface="Noto Sans Symbols"/>
              <a:buNone/>
            </a:pPr>
            <a:endParaRPr sz="1800">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CEC1B"/>
              </a:buClr>
              <a:buSzPts val="2000"/>
              <a:buFont typeface="Noto Sans Symbols"/>
              <a:buNone/>
            </a:pPr>
            <a:r>
              <a:rPr lang="en-GB" sz="2000">
                <a:solidFill>
                  <a:schemeClr val="dk1"/>
                </a:solidFill>
                <a:latin typeface="Century Gothic"/>
                <a:ea typeface="Century Gothic"/>
                <a:cs typeface="Century Gothic"/>
                <a:sym typeface="Century Gothic"/>
              </a:rPr>
              <a:t>According to Schwan &amp; Buder (2002)…</a:t>
            </a:r>
            <a:endParaRPr/>
          </a:p>
          <a:p>
            <a:pPr marL="228600" marR="0" lvl="0" indent="-228600" algn="l" rtl="0">
              <a:lnSpc>
                <a:spcPct val="90000"/>
              </a:lnSpc>
              <a:spcBef>
                <a:spcPts val="1000"/>
              </a:spcBef>
              <a:spcAft>
                <a:spcPts val="0"/>
              </a:spcAft>
              <a:buClr>
                <a:srgbClr val="0CEC1B"/>
              </a:buClr>
              <a:buSzPts val="2000"/>
              <a:buFont typeface="Noto Sans Symbols"/>
              <a:buChar char="▶"/>
            </a:pPr>
            <a:r>
              <a:rPr lang="en-GB" sz="2000">
                <a:solidFill>
                  <a:schemeClr val="dk1"/>
                </a:solidFill>
                <a:latin typeface="Century Gothic"/>
                <a:ea typeface="Century Gothic"/>
                <a:cs typeface="Century Gothic"/>
                <a:sym typeface="Century Gothic"/>
              </a:rPr>
              <a:t>…especially </a:t>
            </a:r>
            <a:r>
              <a:rPr lang="en-GB" sz="2000" b="1">
                <a:solidFill>
                  <a:schemeClr val="dk1"/>
                </a:solidFill>
                <a:latin typeface="Century Gothic"/>
                <a:ea typeface="Century Gothic"/>
                <a:cs typeface="Century Gothic"/>
                <a:sym typeface="Century Gothic"/>
              </a:rPr>
              <a:t>learning processes in</a:t>
            </a:r>
            <a:r>
              <a:rPr lang="en-GB" sz="2000">
                <a:solidFill>
                  <a:schemeClr val="dk1"/>
                </a:solidFill>
                <a:latin typeface="Century Gothic"/>
                <a:ea typeface="Century Gothic"/>
                <a:cs typeface="Century Gothic"/>
                <a:sym typeface="Century Gothic"/>
              </a:rPr>
              <a:t> </a:t>
            </a:r>
            <a:r>
              <a:rPr lang="en-GB" sz="2000" b="1">
                <a:solidFill>
                  <a:schemeClr val="dk1"/>
                </a:solidFill>
                <a:latin typeface="Century Gothic"/>
                <a:ea typeface="Century Gothic"/>
                <a:cs typeface="Century Gothic"/>
                <a:sym typeface="Century Gothic"/>
              </a:rPr>
              <a:t>Constructive and Experimental VLEs </a:t>
            </a:r>
            <a:r>
              <a:rPr lang="en-GB" sz="2000">
                <a:solidFill>
                  <a:schemeClr val="dk1"/>
                </a:solidFill>
                <a:latin typeface="Century Gothic"/>
                <a:ea typeface="Century Gothic"/>
                <a:cs typeface="Century Gothic"/>
                <a:sym typeface="Century Gothic"/>
              </a:rPr>
              <a:t>should be </a:t>
            </a:r>
            <a:r>
              <a:rPr lang="en-GB" sz="2000" b="1">
                <a:solidFill>
                  <a:schemeClr val="dk1"/>
                </a:solidFill>
                <a:latin typeface="Century Gothic"/>
                <a:ea typeface="Century Gothic"/>
                <a:cs typeface="Century Gothic"/>
                <a:sym typeface="Century Gothic"/>
              </a:rPr>
              <a:t>embedded in course schedules </a:t>
            </a:r>
            <a:r>
              <a:rPr lang="en-GB" sz="2000">
                <a:solidFill>
                  <a:schemeClr val="dk1"/>
                </a:solidFill>
                <a:latin typeface="Century Gothic"/>
                <a:ea typeface="Century Gothic"/>
                <a:cs typeface="Century Gothic"/>
                <a:sym typeface="Century Gothic"/>
              </a:rPr>
              <a:t>and supported by trainers.</a:t>
            </a:r>
            <a:endParaRPr/>
          </a:p>
          <a:p>
            <a:pPr marL="228600" marR="0" lvl="0" indent="-228600" algn="l" rtl="0">
              <a:lnSpc>
                <a:spcPct val="90000"/>
              </a:lnSpc>
              <a:spcBef>
                <a:spcPts val="1000"/>
              </a:spcBef>
              <a:spcAft>
                <a:spcPts val="0"/>
              </a:spcAft>
              <a:buClr>
                <a:srgbClr val="0CEC1B"/>
              </a:buClr>
              <a:buSzPts val="2000"/>
              <a:buFont typeface="Noto Sans Symbols"/>
              <a:buChar char="▶"/>
            </a:pPr>
            <a:r>
              <a:rPr lang="en-GB" sz="2000">
                <a:solidFill>
                  <a:schemeClr val="dk1"/>
                </a:solidFill>
                <a:latin typeface="Century Gothic"/>
                <a:ea typeface="Century Gothic"/>
                <a:cs typeface="Century Gothic"/>
                <a:sym typeface="Century Gothic"/>
              </a:rPr>
              <a:t>…in order to avoid misconceptions concerning learning contents </a:t>
            </a:r>
            <a:r>
              <a:rPr lang="en-GB" sz="2000" b="1">
                <a:solidFill>
                  <a:schemeClr val="dk1"/>
                </a:solidFill>
                <a:latin typeface="Century Gothic"/>
                <a:ea typeface="Century Gothic"/>
                <a:cs typeface="Century Gothic"/>
                <a:sym typeface="Century Gothic"/>
              </a:rPr>
              <a:t>feedback on learning processes </a:t>
            </a:r>
            <a:r>
              <a:rPr lang="en-GB" sz="2000">
                <a:solidFill>
                  <a:schemeClr val="dk1"/>
                </a:solidFill>
                <a:latin typeface="Century Gothic"/>
                <a:ea typeface="Century Gothic"/>
                <a:cs typeface="Century Gothic"/>
                <a:sym typeface="Century Gothic"/>
              </a:rPr>
              <a:t>in VR is essential </a:t>
            </a:r>
            <a:endParaRPr/>
          </a:p>
          <a:p>
            <a:pPr marL="685800" marR="0" lvl="1" indent="-228600" algn="l" rtl="0">
              <a:lnSpc>
                <a:spcPct val="90000"/>
              </a:lnSpc>
              <a:spcBef>
                <a:spcPts val="500"/>
              </a:spcBef>
              <a:spcAft>
                <a:spcPts val="0"/>
              </a:spcAft>
              <a:buClr>
                <a:srgbClr val="0CEC1B"/>
              </a:buClr>
              <a:buSzPts val="1800"/>
              <a:buFont typeface="Noto Sans Symbols"/>
              <a:buChar char="▪"/>
            </a:pPr>
            <a:r>
              <a:rPr lang="en-GB" sz="1800" b="0" i="0" u="none" strike="noStrike" cap="none">
                <a:solidFill>
                  <a:schemeClr val="dk1"/>
                </a:solidFill>
                <a:latin typeface="Century Gothic"/>
                <a:ea typeface="Century Gothic"/>
                <a:cs typeface="Century Gothic"/>
                <a:sym typeface="Century Gothic"/>
              </a:rPr>
              <a:t>…and can be supported by virtual avatars</a:t>
            </a:r>
            <a:endParaRPr/>
          </a:p>
          <a:p>
            <a:pPr marL="685800" marR="0" lvl="1" indent="-139700" algn="l" rtl="0">
              <a:lnSpc>
                <a:spcPct val="90000"/>
              </a:lnSpc>
              <a:spcBef>
                <a:spcPts val="500"/>
              </a:spcBef>
              <a:spcAft>
                <a:spcPts val="0"/>
              </a:spcAft>
              <a:buClr>
                <a:srgbClr val="0CEC1B"/>
              </a:buClr>
              <a:buSzPts val="1400"/>
              <a:buFont typeface="Noto Sans Symbols"/>
              <a:buNone/>
            </a:pPr>
            <a:endParaRPr sz="1400" b="0"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0CEC1B"/>
              </a:buClr>
              <a:buSzPts val="2400"/>
              <a:buFont typeface="Noto Sans Symbols"/>
              <a:buNone/>
            </a:pPr>
            <a:endParaRPr sz="2400">
              <a:solidFill>
                <a:schemeClr val="dk1"/>
              </a:solidFill>
              <a:latin typeface="Century Gothic"/>
              <a:ea typeface="Century Gothic"/>
              <a:cs typeface="Century Gothic"/>
              <a:sym typeface="Century Gothic"/>
            </a:endParaRPr>
          </a:p>
          <a:p>
            <a:pPr marL="228600" marR="0" lvl="0" indent="-101600" algn="l" rtl="0">
              <a:lnSpc>
                <a:spcPct val="90000"/>
              </a:lnSpc>
              <a:spcBef>
                <a:spcPts val="1000"/>
              </a:spcBef>
              <a:spcAft>
                <a:spcPts val="0"/>
              </a:spcAft>
              <a:buClr>
                <a:srgbClr val="0CEC1B"/>
              </a:buClr>
              <a:buSzPts val="2000"/>
              <a:buFont typeface="Noto Sans Symbols"/>
              <a:buNone/>
            </a:pPr>
            <a:endParaRPr sz="2000">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CEC1B"/>
              </a:buClr>
              <a:buSzPts val="2800"/>
              <a:buFont typeface="Noto Sans Symbols"/>
              <a:buNone/>
            </a:pPr>
            <a:endParaRPr sz="2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in Education– </a:t>
            </a:r>
            <a:r>
              <a:rPr lang="en-GB" sz="4000" b="1"/>
              <a:t>Aspects to consider…</a:t>
            </a:r>
            <a:endParaRPr sz="4000" b="1"/>
          </a:p>
        </p:txBody>
      </p:sp>
      <p:sp>
        <p:nvSpPr>
          <p:cNvPr id="428" name="Google Shape;428;p45"/>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CEC1B"/>
              </a:buClr>
              <a:buSzPts val="2800"/>
              <a:buFont typeface="Noto Sans Symbols"/>
              <a:buNone/>
            </a:pPr>
            <a:r>
              <a:rPr lang="en-GB" sz="2800" b="1">
                <a:solidFill>
                  <a:schemeClr val="dk1"/>
                </a:solidFill>
                <a:latin typeface="Century Gothic"/>
                <a:ea typeface="Century Gothic"/>
                <a:cs typeface="Century Gothic"/>
                <a:sym typeface="Century Gothic"/>
              </a:rPr>
              <a:t>…include Challenges</a:t>
            </a:r>
            <a:endParaRPr/>
          </a:p>
          <a:p>
            <a:pPr marL="0" marR="0" lvl="0" indent="0" algn="l" rtl="0">
              <a:lnSpc>
                <a:spcPct val="90000"/>
              </a:lnSpc>
              <a:spcBef>
                <a:spcPts val="1000"/>
              </a:spcBef>
              <a:spcAft>
                <a:spcPts val="0"/>
              </a:spcAft>
              <a:buClr>
                <a:srgbClr val="0CEC1B"/>
              </a:buClr>
              <a:buSzPts val="1200"/>
              <a:buFont typeface="Noto Sans Symbols"/>
              <a:buNone/>
            </a:pPr>
            <a:endParaRPr sz="1200" b="1">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CEC1B"/>
              </a:buClr>
              <a:buSzPts val="2400"/>
              <a:buFont typeface="Noto Sans Symbols"/>
              <a:buNone/>
            </a:pPr>
            <a:r>
              <a:rPr lang="en-GB" sz="2400" b="1">
                <a:solidFill>
                  <a:schemeClr val="dk1"/>
                </a:solidFill>
                <a:latin typeface="Century Gothic"/>
                <a:ea typeface="Century Gothic"/>
                <a:cs typeface="Century Gothic"/>
                <a:sym typeface="Century Gothic"/>
              </a:rPr>
              <a:t>In the past </a:t>
            </a:r>
            <a:r>
              <a:rPr lang="en-GB" sz="2400">
                <a:solidFill>
                  <a:schemeClr val="dk1"/>
                </a:solidFill>
                <a:latin typeface="Century Gothic"/>
                <a:ea typeface="Century Gothic"/>
                <a:cs typeface="Century Gothic"/>
                <a:sym typeface="Century Gothic"/>
              </a:rPr>
              <a:t>various </a:t>
            </a:r>
            <a:r>
              <a:rPr lang="en-GB" sz="2400" b="1">
                <a:solidFill>
                  <a:schemeClr val="dk1"/>
                </a:solidFill>
                <a:latin typeface="Century Gothic"/>
                <a:ea typeface="Century Gothic"/>
                <a:cs typeface="Century Gothic"/>
                <a:sym typeface="Century Gothic"/>
              </a:rPr>
              <a:t>issues</a:t>
            </a:r>
            <a:r>
              <a:rPr lang="en-GB" sz="2400">
                <a:solidFill>
                  <a:schemeClr val="dk1"/>
                </a:solidFill>
                <a:latin typeface="Century Gothic"/>
                <a:ea typeface="Century Gothic"/>
                <a:cs typeface="Century Gothic"/>
                <a:sym typeface="Century Gothic"/>
              </a:rPr>
              <a:t> concerning VR where discussed including...</a:t>
            </a:r>
            <a:endParaRPr/>
          </a:p>
          <a:p>
            <a:pPr marL="228600" marR="0" lvl="0" indent="-228600" algn="l" rtl="0">
              <a:lnSpc>
                <a:spcPct val="90000"/>
              </a:lnSpc>
              <a:spcBef>
                <a:spcPts val="1000"/>
              </a:spcBef>
              <a:spcAft>
                <a:spcPts val="0"/>
              </a:spcAft>
              <a:buClr>
                <a:srgbClr val="0CEC1B"/>
              </a:buClr>
              <a:buSzPts val="2000"/>
              <a:buFont typeface="Noto Sans Symbols"/>
              <a:buChar char="▶"/>
            </a:pPr>
            <a:r>
              <a:rPr lang="en-GB" sz="2000">
                <a:solidFill>
                  <a:schemeClr val="dk1"/>
                </a:solidFill>
                <a:latin typeface="Century Gothic"/>
                <a:ea typeface="Century Gothic"/>
                <a:cs typeface="Century Gothic"/>
                <a:sym typeface="Century Gothic"/>
              </a:rPr>
              <a:t>…</a:t>
            </a:r>
            <a:r>
              <a:rPr lang="en-GB" sz="2000" b="1">
                <a:solidFill>
                  <a:schemeClr val="dk1"/>
                </a:solidFill>
                <a:latin typeface="Century Gothic"/>
                <a:ea typeface="Century Gothic"/>
                <a:cs typeface="Century Gothic"/>
                <a:sym typeface="Century Gothic"/>
              </a:rPr>
              <a:t>critical usability</a:t>
            </a:r>
            <a:endParaRPr/>
          </a:p>
          <a:p>
            <a:pPr marL="228600" marR="0" lvl="0" indent="-228600" algn="l" rtl="0">
              <a:lnSpc>
                <a:spcPct val="90000"/>
              </a:lnSpc>
              <a:spcBef>
                <a:spcPts val="1000"/>
              </a:spcBef>
              <a:spcAft>
                <a:spcPts val="0"/>
              </a:spcAft>
              <a:buClr>
                <a:srgbClr val="0CEC1B"/>
              </a:buClr>
              <a:buSzPts val="2000"/>
              <a:buFont typeface="Noto Sans Symbols"/>
              <a:buChar char="▶"/>
            </a:pPr>
            <a:r>
              <a:rPr lang="en-GB" sz="2000">
                <a:solidFill>
                  <a:schemeClr val="dk1"/>
                </a:solidFill>
                <a:latin typeface="Century Gothic"/>
                <a:ea typeface="Century Gothic"/>
                <a:cs typeface="Century Gothic"/>
                <a:sym typeface="Century Gothic"/>
              </a:rPr>
              <a:t>...</a:t>
            </a:r>
            <a:r>
              <a:rPr lang="en-GB" sz="2000" b="1">
                <a:solidFill>
                  <a:schemeClr val="dk1"/>
                </a:solidFill>
                <a:latin typeface="Century Gothic"/>
                <a:ea typeface="Century Gothic"/>
                <a:cs typeface="Century Gothic"/>
                <a:sym typeface="Century Gothic"/>
              </a:rPr>
              <a:t>high costs </a:t>
            </a:r>
            <a:r>
              <a:rPr lang="en-GB" sz="2000">
                <a:solidFill>
                  <a:schemeClr val="dk1"/>
                </a:solidFill>
                <a:latin typeface="Century Gothic"/>
                <a:ea typeface="Century Gothic"/>
                <a:cs typeface="Century Gothic"/>
                <a:sym typeface="Century Gothic"/>
              </a:rPr>
              <a:t>of hardware and</a:t>
            </a:r>
            <a:endParaRPr/>
          </a:p>
          <a:p>
            <a:pPr marL="228600" marR="0" lvl="0" indent="-228600" algn="l" rtl="0">
              <a:lnSpc>
                <a:spcPct val="90000"/>
              </a:lnSpc>
              <a:spcBef>
                <a:spcPts val="1000"/>
              </a:spcBef>
              <a:spcAft>
                <a:spcPts val="0"/>
              </a:spcAft>
              <a:buClr>
                <a:srgbClr val="0CEC1B"/>
              </a:buClr>
              <a:buSzPts val="2000"/>
              <a:buFont typeface="Noto Sans Symbols"/>
              <a:buChar char="▶"/>
            </a:pPr>
            <a:r>
              <a:rPr lang="en-GB" sz="2000">
                <a:solidFill>
                  <a:schemeClr val="dk1"/>
                </a:solidFill>
                <a:latin typeface="Century Gothic"/>
                <a:ea typeface="Century Gothic"/>
                <a:cs typeface="Century Gothic"/>
                <a:sym typeface="Century Gothic"/>
              </a:rPr>
              <a:t>…</a:t>
            </a:r>
            <a:r>
              <a:rPr lang="en-GB" sz="2000" b="1">
                <a:solidFill>
                  <a:schemeClr val="dk1"/>
                </a:solidFill>
                <a:latin typeface="Century Gothic"/>
                <a:ea typeface="Century Gothic"/>
                <a:cs typeface="Century Gothic"/>
                <a:sym typeface="Century Gothic"/>
              </a:rPr>
              <a:t>lack of realism </a:t>
            </a:r>
            <a:r>
              <a:rPr lang="en-GB" sz="2000">
                <a:solidFill>
                  <a:schemeClr val="dk1"/>
                </a:solidFill>
                <a:latin typeface="Century Gothic"/>
                <a:ea typeface="Century Gothic"/>
                <a:cs typeface="Century Gothic"/>
                <a:sym typeface="Century Gothic"/>
              </a:rPr>
              <a:t>of VR software</a:t>
            </a:r>
            <a:endParaRPr/>
          </a:p>
          <a:p>
            <a:pPr marL="0" marR="0" lvl="0" indent="0" algn="l" rtl="0">
              <a:lnSpc>
                <a:spcPct val="90000"/>
              </a:lnSpc>
              <a:spcBef>
                <a:spcPts val="1000"/>
              </a:spcBef>
              <a:spcAft>
                <a:spcPts val="0"/>
              </a:spcAft>
              <a:buClr>
                <a:srgbClr val="0CEC1B"/>
              </a:buClr>
              <a:buSzPts val="2400"/>
              <a:buFont typeface="Noto Sans Symbols"/>
              <a:buNone/>
            </a:pPr>
            <a:endParaRPr sz="2400">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000"/>
              <a:buFont typeface="Noto Sans Symbols"/>
              <a:buChar char="▶"/>
            </a:pPr>
            <a:r>
              <a:rPr lang="en-GB" sz="2000">
                <a:solidFill>
                  <a:schemeClr val="dk1"/>
                </a:solidFill>
                <a:latin typeface="Century Gothic"/>
                <a:ea typeface="Century Gothic"/>
                <a:cs typeface="Century Gothic"/>
                <a:sym typeface="Century Gothic"/>
              </a:rPr>
              <a:t>Today, not only VR hardware is </a:t>
            </a:r>
            <a:r>
              <a:rPr lang="en-GB" sz="2000" b="1">
                <a:solidFill>
                  <a:schemeClr val="dk1"/>
                </a:solidFill>
                <a:latin typeface="Century Gothic"/>
                <a:ea typeface="Century Gothic"/>
                <a:cs typeface="Century Gothic"/>
                <a:sym typeface="Century Gothic"/>
              </a:rPr>
              <a:t>more affordable and efficient </a:t>
            </a:r>
            <a:r>
              <a:rPr lang="en-GB" sz="2000">
                <a:solidFill>
                  <a:schemeClr val="dk1"/>
                </a:solidFill>
                <a:latin typeface="Century Gothic"/>
                <a:ea typeface="Century Gothic"/>
                <a:cs typeface="Century Gothic"/>
                <a:sym typeface="Century Gothic"/>
              </a:rPr>
              <a:t>but also </a:t>
            </a:r>
            <a:r>
              <a:rPr lang="en-GB" sz="2000" b="1">
                <a:solidFill>
                  <a:schemeClr val="dk1"/>
                </a:solidFill>
                <a:latin typeface="Century Gothic"/>
                <a:ea typeface="Century Gothic"/>
                <a:cs typeface="Century Gothic"/>
                <a:sym typeface="Century Gothic"/>
              </a:rPr>
              <a:t>VR software is developing </a:t>
            </a:r>
            <a:r>
              <a:rPr lang="en-GB" sz="2000">
                <a:solidFill>
                  <a:schemeClr val="dk1"/>
                </a:solidFill>
                <a:latin typeface="Century Gothic"/>
                <a:ea typeface="Century Gothic"/>
                <a:cs typeface="Century Gothic"/>
                <a:sym typeface="Century Gothic"/>
              </a:rPr>
              <a:t>at a steady pace.</a:t>
            </a:r>
            <a:endParaRPr/>
          </a:p>
          <a:p>
            <a:pPr marL="228600" marR="0" lvl="0" indent="-101600" algn="l" rtl="0">
              <a:lnSpc>
                <a:spcPct val="90000"/>
              </a:lnSpc>
              <a:spcBef>
                <a:spcPts val="1000"/>
              </a:spcBef>
              <a:spcAft>
                <a:spcPts val="0"/>
              </a:spcAft>
              <a:buClr>
                <a:srgbClr val="0CEC1B"/>
              </a:buClr>
              <a:buSzPts val="2000"/>
              <a:buFont typeface="Noto Sans Symbols"/>
              <a:buNone/>
            </a:pPr>
            <a:endParaRPr sz="2000">
              <a:solidFill>
                <a:schemeClr val="dk1"/>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CEC1B"/>
              </a:buClr>
              <a:buSzPts val="2800"/>
              <a:buFont typeface="Noto Sans Symbols"/>
              <a:buNone/>
            </a:pPr>
            <a:endParaRPr sz="28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in Education– </a:t>
            </a:r>
            <a:r>
              <a:rPr lang="en-GB" sz="4000" b="1"/>
              <a:t>Aspects to consider…</a:t>
            </a:r>
            <a:endParaRPr sz="4000" b="1"/>
          </a:p>
        </p:txBody>
      </p:sp>
      <p:sp>
        <p:nvSpPr>
          <p:cNvPr id="435" name="Google Shape;435;p46"/>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CEC1B"/>
              </a:buClr>
              <a:buSzPts val="2800"/>
              <a:buFont typeface="Noto Sans Symbols"/>
              <a:buNone/>
            </a:pPr>
            <a:r>
              <a:rPr lang="en-GB" sz="2800" b="1">
                <a:solidFill>
                  <a:schemeClr val="dk1"/>
                </a:solidFill>
                <a:latin typeface="Century Gothic"/>
                <a:ea typeface="Century Gothic"/>
                <a:cs typeface="Century Gothic"/>
                <a:sym typeface="Century Gothic"/>
              </a:rPr>
              <a:t>…include Challenges</a:t>
            </a:r>
            <a:endParaRPr/>
          </a:p>
          <a:p>
            <a:pPr marL="0" marR="0" lvl="0" indent="0" algn="l" rtl="0">
              <a:lnSpc>
                <a:spcPct val="90000"/>
              </a:lnSpc>
              <a:spcBef>
                <a:spcPts val="1000"/>
              </a:spcBef>
              <a:spcAft>
                <a:spcPts val="0"/>
              </a:spcAft>
              <a:buClr>
                <a:srgbClr val="0CEC1B"/>
              </a:buClr>
              <a:buSzPts val="1200"/>
              <a:buFont typeface="Noto Sans Symbols"/>
              <a:buNone/>
            </a:pPr>
            <a:endParaRPr sz="1200" b="1">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Simulator Sickness </a:t>
            </a:r>
            <a:r>
              <a:rPr lang="en-GB" sz="2000">
                <a:solidFill>
                  <a:schemeClr val="dk1"/>
                </a:solidFill>
                <a:latin typeface="Century Gothic"/>
                <a:ea typeface="Century Gothic"/>
                <a:cs typeface="Century Gothic"/>
                <a:sym typeface="Century Gothic"/>
              </a:rPr>
              <a:t>is the only issue which is still discussed and investigated in academic fields </a:t>
            </a:r>
            <a:endParaRPr sz="2000" b="1">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000"/>
              <a:buFont typeface="Noto Sans Symbols"/>
              <a:buChar char="▶"/>
            </a:pPr>
            <a:r>
              <a:rPr lang="en-GB" sz="2000">
                <a:solidFill>
                  <a:schemeClr val="dk1"/>
                </a:solidFill>
                <a:latin typeface="Century Gothic"/>
                <a:ea typeface="Century Gothic"/>
                <a:cs typeface="Century Gothic"/>
                <a:sym typeface="Century Gothic"/>
              </a:rPr>
              <a:t>According to Klampfer (2017)</a:t>
            </a:r>
            <a:r>
              <a:rPr lang="en-GB" sz="1600">
                <a:solidFill>
                  <a:schemeClr val="dk1"/>
                </a:solidFill>
                <a:latin typeface="Century Gothic"/>
                <a:ea typeface="Century Gothic"/>
                <a:cs typeface="Century Gothic"/>
                <a:sym typeface="Century Gothic"/>
              </a:rPr>
              <a:t> </a:t>
            </a:r>
            <a:r>
              <a:rPr lang="en-GB" sz="2000">
                <a:solidFill>
                  <a:schemeClr val="dk1"/>
                </a:solidFill>
                <a:latin typeface="Century Gothic"/>
                <a:ea typeface="Century Gothic"/>
                <a:cs typeface="Century Gothic"/>
                <a:sym typeface="Century Gothic"/>
              </a:rPr>
              <a:t>increased occurrence</a:t>
            </a:r>
            <a:r>
              <a:rPr lang="en-GB" sz="2800">
                <a:solidFill>
                  <a:schemeClr val="dk1"/>
                </a:solidFill>
                <a:latin typeface="Century Gothic"/>
                <a:ea typeface="Century Gothic"/>
                <a:cs typeface="Century Gothic"/>
                <a:sym typeface="Century Gothic"/>
              </a:rPr>
              <a:t> </a:t>
            </a:r>
            <a:r>
              <a:rPr lang="en-GB" sz="2000">
                <a:solidFill>
                  <a:schemeClr val="dk1"/>
                </a:solidFill>
                <a:latin typeface="Century Gothic"/>
                <a:ea typeface="Century Gothic"/>
                <a:cs typeface="Century Gothic"/>
                <a:sym typeface="Century Gothic"/>
              </a:rPr>
              <a:t>is connected to a combination of…</a:t>
            </a:r>
            <a:endParaRPr/>
          </a:p>
          <a:p>
            <a:pPr marL="685800" marR="0" lvl="1" indent="-228600" algn="l" rtl="0">
              <a:lnSpc>
                <a:spcPct val="90000"/>
              </a:lnSpc>
              <a:spcBef>
                <a:spcPts val="500"/>
              </a:spcBef>
              <a:spcAft>
                <a:spcPts val="0"/>
              </a:spcAft>
              <a:buClr>
                <a:srgbClr val="0CEC1B"/>
              </a:buClr>
              <a:buSzPts val="1800"/>
              <a:buFont typeface="Noto Sans Symbols"/>
              <a:buChar char="▪"/>
            </a:pPr>
            <a:r>
              <a:rPr lang="en-GB" sz="1800" b="0" i="0" u="none" strike="noStrike" cap="none">
                <a:solidFill>
                  <a:schemeClr val="dk1"/>
                </a:solidFill>
                <a:latin typeface="Century Gothic"/>
                <a:ea typeface="Century Gothic"/>
                <a:cs typeface="Century Gothic"/>
                <a:sym typeface="Century Gothic"/>
              </a:rPr>
              <a:t>…</a:t>
            </a:r>
            <a:r>
              <a:rPr lang="en-GB" sz="1800" b="1" i="0" u="none" strike="noStrike" cap="none">
                <a:solidFill>
                  <a:schemeClr val="dk1"/>
                </a:solidFill>
                <a:latin typeface="Century Gothic"/>
                <a:ea typeface="Century Gothic"/>
                <a:cs typeface="Century Gothic"/>
                <a:sym typeface="Century Gothic"/>
              </a:rPr>
              <a:t>individual factors</a:t>
            </a:r>
            <a:r>
              <a:rPr lang="en-GB" sz="1800" b="0" i="0" u="none" strike="noStrike" cap="none">
                <a:solidFill>
                  <a:schemeClr val="dk1"/>
                </a:solidFill>
                <a:latin typeface="Century Gothic"/>
                <a:ea typeface="Century Gothic"/>
                <a:cs typeface="Century Gothic"/>
                <a:sym typeface="Century Gothic"/>
              </a:rPr>
              <a:t>, such as experience with VR, and</a:t>
            </a:r>
            <a:endParaRPr/>
          </a:p>
          <a:p>
            <a:pPr marL="685800" marR="0" lvl="1" indent="-228600" algn="l" rtl="0">
              <a:lnSpc>
                <a:spcPct val="90000"/>
              </a:lnSpc>
              <a:spcBef>
                <a:spcPts val="500"/>
              </a:spcBef>
              <a:spcAft>
                <a:spcPts val="0"/>
              </a:spcAft>
              <a:buClr>
                <a:srgbClr val="0CEC1B"/>
              </a:buClr>
              <a:buSzPts val="1800"/>
              <a:buFont typeface="Noto Sans Symbols"/>
              <a:buChar char="▪"/>
            </a:pPr>
            <a:r>
              <a:rPr lang="en-GB" sz="1800" b="0" i="0" u="none" strike="noStrike" cap="none">
                <a:solidFill>
                  <a:schemeClr val="dk1"/>
                </a:solidFill>
                <a:latin typeface="Century Gothic"/>
                <a:ea typeface="Century Gothic"/>
                <a:cs typeface="Century Gothic"/>
                <a:sym typeface="Century Gothic"/>
              </a:rPr>
              <a:t>…</a:t>
            </a:r>
            <a:r>
              <a:rPr lang="en-GB" sz="1800" b="1" i="0" u="none" strike="noStrike" cap="none">
                <a:solidFill>
                  <a:schemeClr val="dk1"/>
                </a:solidFill>
                <a:latin typeface="Century Gothic"/>
                <a:ea typeface="Century Gothic"/>
                <a:cs typeface="Century Gothic"/>
                <a:sym typeface="Century Gothic"/>
              </a:rPr>
              <a:t>technical factors</a:t>
            </a:r>
            <a:r>
              <a:rPr lang="en-GB" sz="1800" b="0" i="0" u="none" strike="noStrike" cap="none">
                <a:solidFill>
                  <a:schemeClr val="dk1"/>
                </a:solidFill>
                <a:latin typeface="Century Gothic"/>
                <a:ea typeface="Century Gothic"/>
                <a:cs typeface="Century Gothic"/>
                <a:sym typeface="Century Gothic"/>
              </a:rPr>
              <a:t>, such as the speed during the VR 	navigation</a:t>
            </a:r>
            <a:endParaRPr sz="2000" b="0" i="0" u="none" strike="noStrike" cap="none">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000"/>
              <a:buFont typeface="Noto Sans Symbols"/>
              <a:buChar char="▶"/>
            </a:pPr>
            <a:r>
              <a:rPr lang="en-GB" sz="2000">
                <a:solidFill>
                  <a:schemeClr val="dk1"/>
                </a:solidFill>
                <a:latin typeface="Century Gothic"/>
                <a:ea typeface="Century Gothic"/>
                <a:cs typeface="Century Gothic"/>
                <a:sym typeface="Century Gothic"/>
              </a:rPr>
              <a:t>In order to </a:t>
            </a:r>
            <a:r>
              <a:rPr lang="en-GB" sz="2000" b="1">
                <a:solidFill>
                  <a:schemeClr val="dk1"/>
                </a:solidFill>
                <a:latin typeface="Century Gothic"/>
                <a:ea typeface="Century Gothic"/>
                <a:cs typeface="Century Gothic"/>
                <a:sym typeface="Century Gothic"/>
              </a:rPr>
              <a:t>avoid the sickness </a:t>
            </a:r>
            <a:r>
              <a:rPr lang="en-GB" sz="2000">
                <a:solidFill>
                  <a:schemeClr val="dk1"/>
                </a:solidFill>
                <a:latin typeface="Century Gothic"/>
                <a:ea typeface="Century Gothic"/>
                <a:cs typeface="Century Gothic"/>
                <a:sym typeface="Century Gothic"/>
              </a:rPr>
              <a:t>these</a:t>
            </a:r>
            <a:r>
              <a:rPr lang="en-GB" sz="2000" b="1">
                <a:solidFill>
                  <a:schemeClr val="dk1"/>
                </a:solidFill>
                <a:latin typeface="Century Gothic"/>
                <a:ea typeface="Century Gothic"/>
                <a:cs typeface="Century Gothic"/>
                <a:sym typeface="Century Gothic"/>
              </a:rPr>
              <a:t> factors </a:t>
            </a:r>
            <a:r>
              <a:rPr lang="en-GB" sz="2000">
                <a:solidFill>
                  <a:schemeClr val="dk1"/>
                </a:solidFill>
                <a:latin typeface="Century Gothic"/>
                <a:ea typeface="Century Gothic"/>
                <a:cs typeface="Century Gothic"/>
                <a:sym typeface="Century Gothic"/>
              </a:rPr>
              <a:t>as well as the type of the VR application should be </a:t>
            </a:r>
            <a:r>
              <a:rPr lang="en-GB" sz="2000" b="1">
                <a:solidFill>
                  <a:schemeClr val="dk1"/>
                </a:solidFill>
                <a:latin typeface="Century Gothic"/>
                <a:ea typeface="Century Gothic"/>
                <a:cs typeface="Century Gothic"/>
                <a:sym typeface="Century Gothic"/>
              </a:rPr>
              <a:t>considered</a:t>
            </a:r>
            <a:r>
              <a:rPr lang="en-GB" sz="2000">
                <a:solidFill>
                  <a:schemeClr val="dk1"/>
                </a:solidFill>
                <a:latin typeface="Century Gothic"/>
                <a:ea typeface="Century Gothic"/>
                <a:cs typeface="Century Gothic"/>
                <a:sym typeface="Century Gothic"/>
              </a:rPr>
              <a:t> before any educational use of VR </a:t>
            </a:r>
            <a:endParaRPr/>
          </a:p>
          <a:p>
            <a:pPr marL="0" marR="0" lvl="0" indent="0" algn="l" rtl="0">
              <a:lnSpc>
                <a:spcPct val="90000"/>
              </a:lnSpc>
              <a:spcBef>
                <a:spcPts val="1000"/>
              </a:spcBef>
              <a:spcAft>
                <a:spcPts val="0"/>
              </a:spcAft>
              <a:buClr>
                <a:srgbClr val="0CEC1B"/>
              </a:buClr>
              <a:buSzPts val="2800"/>
              <a:buFont typeface="Noto Sans Symbols"/>
              <a:buNone/>
            </a:pP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7"/>
          <p:cNvSpPr txBox="1">
            <a:spLocks noGrp="1"/>
          </p:cNvSpPr>
          <p:nvPr>
            <p:ph type="title"/>
          </p:nvPr>
        </p:nvSpPr>
        <p:spPr>
          <a:xfrm>
            <a:off x="623888" y="1925864"/>
            <a:ext cx="7770812" cy="170376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92A5A"/>
              </a:buClr>
              <a:buSzPts val="4400"/>
              <a:buFont typeface="Century Gothic"/>
              <a:buNone/>
            </a:pPr>
            <a:r>
              <a:rPr lang="en-GB"/>
              <a:t>Overview of Academic Discussions</a:t>
            </a:r>
            <a:endParaRPr/>
          </a:p>
        </p:txBody>
      </p:sp>
      <p:sp>
        <p:nvSpPr>
          <p:cNvPr id="441" name="Google Shape;441;p47"/>
          <p:cNvSpPr txBox="1">
            <a:spLocks noGrp="1"/>
          </p:cNvSpPr>
          <p:nvPr>
            <p:ph type="body" idx="1"/>
          </p:nvPr>
        </p:nvSpPr>
        <p:spPr>
          <a:xfrm>
            <a:off x="623888" y="3817019"/>
            <a:ext cx="7770812" cy="15001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92A5A"/>
              </a:buClr>
              <a:buSzPts val="2400"/>
              <a:buNone/>
            </a:pPr>
            <a:r>
              <a:rPr lang="en-GB"/>
              <a:t>VR for Adult Learning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t>Academic Discussion </a:t>
            </a:r>
            <a:r>
              <a:rPr lang="en-GB" sz="3600"/>
              <a:t>regarding Virtual-Reality-Learning</a:t>
            </a:r>
            <a:endParaRPr sz="3600"/>
          </a:p>
        </p:txBody>
      </p:sp>
      <p:sp>
        <p:nvSpPr>
          <p:cNvPr id="448" name="Google Shape;448;p48"/>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1970s first VR headset </a:t>
            </a:r>
            <a:r>
              <a:rPr lang="en-GB" sz="2400">
                <a:solidFill>
                  <a:schemeClr val="dk1"/>
                </a:solidFill>
                <a:latin typeface="Century Gothic"/>
                <a:ea typeface="Century Gothic"/>
                <a:cs typeface="Century Gothic"/>
                <a:sym typeface="Century Gothic"/>
              </a:rPr>
              <a:t>was created</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first discussions/empirical studies </a:t>
            </a:r>
            <a:r>
              <a:rPr lang="en-GB" sz="2400">
                <a:solidFill>
                  <a:schemeClr val="dk1"/>
                </a:solidFill>
                <a:latin typeface="Century Gothic"/>
                <a:ea typeface="Century Gothic"/>
                <a:cs typeface="Century Gothic"/>
                <a:sym typeface="Century Gothic"/>
              </a:rPr>
              <a:t>concerning Virtual-Reality-Learning go </a:t>
            </a:r>
            <a:r>
              <a:rPr lang="en-GB" sz="2400" b="1">
                <a:solidFill>
                  <a:schemeClr val="dk1"/>
                </a:solidFill>
                <a:latin typeface="Century Gothic"/>
                <a:ea typeface="Century Gothic"/>
                <a:cs typeface="Century Gothic"/>
                <a:sym typeface="Century Gothic"/>
              </a:rPr>
              <a:t>back to 1990s</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Examples:</a:t>
            </a:r>
            <a:endParaRPr/>
          </a:p>
          <a:p>
            <a:pPr marL="1143000" marR="0" lvl="2" indent="-228600" algn="l" rtl="0">
              <a:lnSpc>
                <a:spcPct val="90000"/>
              </a:lnSpc>
              <a:spcBef>
                <a:spcPts val="500"/>
              </a:spcBef>
              <a:spcAft>
                <a:spcPts val="0"/>
              </a:spcAft>
              <a:buClr>
                <a:srgbClr val="0CEC1B"/>
              </a:buClr>
              <a:buSzPts val="1800"/>
              <a:buFont typeface="Arial"/>
              <a:buChar char="•"/>
            </a:pPr>
            <a:r>
              <a:rPr lang="en-GB" sz="1800" b="0" i="0" u="none" strike="noStrike" cap="none">
                <a:solidFill>
                  <a:schemeClr val="dk1"/>
                </a:solidFill>
                <a:latin typeface="Century Gothic"/>
                <a:ea typeface="Century Gothic"/>
                <a:cs typeface="Century Gothic"/>
                <a:sym typeface="Century Gothic"/>
              </a:rPr>
              <a:t>„A Conceptual Basis for Educational Applications of Virtual Reality“ (Winn, 1993)</a:t>
            </a:r>
            <a:endParaRPr/>
          </a:p>
          <a:p>
            <a:pPr marL="1143000" marR="0" lvl="2" indent="-228600" algn="l" rtl="0">
              <a:lnSpc>
                <a:spcPct val="90000"/>
              </a:lnSpc>
              <a:spcBef>
                <a:spcPts val="500"/>
              </a:spcBef>
              <a:spcAft>
                <a:spcPts val="0"/>
              </a:spcAft>
              <a:buClr>
                <a:srgbClr val="0CEC1B"/>
              </a:buClr>
              <a:buSzPts val="1800"/>
              <a:buFont typeface="Arial"/>
              <a:buChar char="•"/>
            </a:pPr>
            <a:r>
              <a:rPr lang="en-GB" sz="1800" b="0" i="0" u="none" strike="noStrike" cap="none">
                <a:solidFill>
                  <a:schemeClr val="dk1"/>
                </a:solidFill>
                <a:latin typeface="Century Gothic"/>
                <a:ea typeface="Century Gothic"/>
                <a:cs typeface="Century Gothic"/>
                <a:sym typeface="Century Gothic"/>
              </a:rPr>
              <a:t>„Fourteen Propositions about Educational Uses of Virtual Reality“ (Winn &amp; Jackson, 1999)</a:t>
            </a:r>
            <a:endParaRPr sz="2400" b="0" i="0" u="none" strike="noStrike" cap="none">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back then, </a:t>
            </a:r>
            <a:r>
              <a:rPr lang="en-GB" sz="2400" b="1">
                <a:solidFill>
                  <a:schemeClr val="dk1"/>
                </a:solidFill>
                <a:latin typeface="Century Gothic"/>
                <a:ea typeface="Century Gothic"/>
                <a:cs typeface="Century Gothic"/>
                <a:sym typeface="Century Gothic"/>
              </a:rPr>
              <a:t>many constraints </a:t>
            </a:r>
            <a:r>
              <a:rPr lang="en-GB" sz="2400">
                <a:solidFill>
                  <a:schemeClr val="dk1"/>
                </a:solidFill>
                <a:latin typeface="Century Gothic"/>
                <a:ea typeface="Century Gothic"/>
                <a:cs typeface="Century Gothic"/>
                <a:sym typeface="Century Gothic"/>
              </a:rPr>
              <a:t>prevented the adoption of VR by the general public</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today, VR is finally mature enough </a:t>
            </a:r>
            <a:r>
              <a:rPr lang="en-GB" sz="2400">
                <a:solidFill>
                  <a:schemeClr val="dk1"/>
                </a:solidFill>
                <a:latin typeface="Century Gothic"/>
                <a:ea typeface="Century Gothic"/>
                <a:cs typeface="Century Gothic"/>
                <a:sym typeface="Century Gothic"/>
              </a:rPr>
              <a:t>to be integrated in educational contexts</a:t>
            </a:r>
            <a:endParaRPr/>
          </a:p>
          <a:p>
            <a:pPr marL="228600" marR="0" lvl="0" indent="-76200" algn="l" rtl="0">
              <a:lnSpc>
                <a:spcPct val="90000"/>
              </a:lnSpc>
              <a:spcBef>
                <a:spcPts val="1000"/>
              </a:spcBef>
              <a:spcAft>
                <a:spcPts val="0"/>
              </a:spcAft>
              <a:buClr>
                <a:srgbClr val="0CEC1B"/>
              </a:buClr>
              <a:buSzPts val="2400"/>
              <a:buFont typeface="Noto Sans Symbols"/>
              <a:buNone/>
            </a:pPr>
            <a:endParaRPr sz="2400" b="1">
              <a:solidFill>
                <a:schemeClr val="dk1"/>
              </a:solidFill>
              <a:latin typeface="Century Gothic"/>
              <a:ea typeface="Century Gothic"/>
              <a:cs typeface="Century Gothic"/>
              <a:sym typeface="Century Gothic"/>
            </a:endParaRPr>
          </a:p>
          <a:p>
            <a:pPr marL="228600" marR="0" lvl="0" indent="-101600" algn="l" rtl="0">
              <a:lnSpc>
                <a:spcPct val="90000"/>
              </a:lnSpc>
              <a:spcBef>
                <a:spcPts val="1000"/>
              </a:spcBef>
              <a:spcAft>
                <a:spcPts val="0"/>
              </a:spcAft>
              <a:buClr>
                <a:srgbClr val="0CEC1B"/>
              </a:buClr>
              <a:buSzPts val="2000"/>
              <a:buFont typeface="Noto Sans Symbols"/>
              <a:buNone/>
            </a:pPr>
            <a:endParaRPr sz="20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animEffect transition="in" filter="fade">
                                      <p:cBhvr>
                                        <p:cTn id="7" dur="1000"/>
                                        <p:tgtEl>
                                          <p:spTgt spid="4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xEl>
                                              <p:pRg st="1" end="1"/>
                                            </p:txEl>
                                          </p:spTgt>
                                        </p:tgtEl>
                                        <p:attrNameLst>
                                          <p:attrName>style.visibility</p:attrName>
                                        </p:attrNameLst>
                                      </p:cBhvr>
                                      <p:to>
                                        <p:strVal val="visible"/>
                                      </p:to>
                                    </p:set>
                                    <p:animEffect transition="in" filter="fade">
                                      <p:cBhvr>
                                        <p:cTn id="12" dur="1000"/>
                                        <p:tgtEl>
                                          <p:spTgt spid="44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8">
                                            <p:txEl>
                                              <p:pRg st="2" end="2"/>
                                            </p:txEl>
                                          </p:spTgt>
                                        </p:tgtEl>
                                        <p:attrNameLst>
                                          <p:attrName>style.visibility</p:attrName>
                                        </p:attrNameLst>
                                      </p:cBhvr>
                                      <p:to>
                                        <p:strVal val="visible"/>
                                      </p:to>
                                    </p:set>
                                    <p:animEffect transition="in" filter="fade">
                                      <p:cBhvr>
                                        <p:cTn id="17" dur="1000"/>
                                        <p:tgtEl>
                                          <p:spTgt spid="44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8">
                                            <p:txEl>
                                              <p:pRg st="3" end="3"/>
                                            </p:txEl>
                                          </p:spTgt>
                                        </p:tgtEl>
                                        <p:attrNameLst>
                                          <p:attrName>style.visibility</p:attrName>
                                        </p:attrNameLst>
                                      </p:cBhvr>
                                      <p:to>
                                        <p:strVal val="visible"/>
                                      </p:to>
                                    </p:set>
                                    <p:animEffect transition="in" filter="fade">
                                      <p:cBhvr>
                                        <p:cTn id="22" dur="1000"/>
                                        <p:tgtEl>
                                          <p:spTgt spid="44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8">
                                            <p:txEl>
                                              <p:pRg st="4" end="4"/>
                                            </p:txEl>
                                          </p:spTgt>
                                        </p:tgtEl>
                                        <p:attrNameLst>
                                          <p:attrName>style.visibility</p:attrName>
                                        </p:attrNameLst>
                                      </p:cBhvr>
                                      <p:to>
                                        <p:strVal val="visible"/>
                                      </p:to>
                                    </p:set>
                                    <p:animEffect transition="in" filter="fade">
                                      <p:cBhvr>
                                        <p:cTn id="27" dur="1000"/>
                                        <p:tgtEl>
                                          <p:spTgt spid="44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8">
                                            <p:txEl>
                                              <p:pRg st="5" end="5"/>
                                            </p:txEl>
                                          </p:spTgt>
                                        </p:tgtEl>
                                        <p:attrNameLst>
                                          <p:attrName>style.visibility</p:attrName>
                                        </p:attrNameLst>
                                      </p:cBhvr>
                                      <p:to>
                                        <p:strVal val="visible"/>
                                      </p:to>
                                    </p:set>
                                    <p:animEffect transition="in" filter="fade">
                                      <p:cBhvr>
                                        <p:cTn id="32" dur="1000"/>
                                        <p:tgtEl>
                                          <p:spTgt spid="44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8">
                                            <p:txEl>
                                              <p:pRg st="6" end="6"/>
                                            </p:txEl>
                                          </p:spTgt>
                                        </p:tgtEl>
                                        <p:attrNameLst>
                                          <p:attrName>style.visibility</p:attrName>
                                        </p:attrNameLst>
                                      </p:cBhvr>
                                      <p:to>
                                        <p:strVal val="visible"/>
                                      </p:to>
                                    </p:set>
                                    <p:animEffect transition="in" filter="fade">
                                      <p:cBhvr>
                                        <p:cTn id="37" dur="1000"/>
                                        <p:tgtEl>
                                          <p:spTgt spid="44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8">
                                            <p:txEl>
                                              <p:pRg st="7" end="7"/>
                                            </p:txEl>
                                          </p:spTgt>
                                        </p:tgtEl>
                                        <p:attrNameLst>
                                          <p:attrName>style.visibility</p:attrName>
                                        </p:attrNameLst>
                                      </p:cBhvr>
                                      <p:to>
                                        <p:strVal val="visible"/>
                                      </p:to>
                                    </p:set>
                                    <p:animEffect transition="in" filter="fade">
                                      <p:cBhvr>
                                        <p:cTn id="42" dur="1000"/>
                                        <p:tgtEl>
                                          <p:spTgt spid="44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8">
                                            <p:txEl>
                                              <p:pRg st="8" end="8"/>
                                            </p:txEl>
                                          </p:spTgt>
                                        </p:tgtEl>
                                        <p:attrNameLst>
                                          <p:attrName>style.visibility</p:attrName>
                                        </p:attrNameLst>
                                      </p:cBhvr>
                                      <p:to>
                                        <p:strVal val="visible"/>
                                      </p:to>
                                    </p:set>
                                    <p:animEffect transition="in" filter="fade">
                                      <p:cBhvr>
                                        <p:cTn id="47" dur="1000"/>
                                        <p:tgtEl>
                                          <p:spTgt spid="4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t>Academic Discussion </a:t>
            </a:r>
            <a:r>
              <a:rPr lang="en-GB" sz="3600"/>
              <a:t>regarding VR in Adult Education</a:t>
            </a:r>
            <a:endParaRPr sz="3600"/>
          </a:p>
        </p:txBody>
      </p:sp>
      <p:sp>
        <p:nvSpPr>
          <p:cNvPr id="455" name="Google Shape;455;p49"/>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little literature </a:t>
            </a:r>
            <a:r>
              <a:rPr lang="en-GB" sz="2400">
                <a:solidFill>
                  <a:schemeClr val="dk1"/>
                </a:solidFill>
                <a:latin typeface="Century Gothic"/>
                <a:ea typeface="Century Gothic"/>
                <a:cs typeface="Century Gothic"/>
                <a:sym typeface="Century Gothic"/>
              </a:rPr>
              <a:t>can be found discussing/investigating </a:t>
            </a:r>
            <a:r>
              <a:rPr lang="en-GB" sz="2400" b="1">
                <a:solidFill>
                  <a:schemeClr val="dk1"/>
                </a:solidFill>
                <a:latin typeface="Century Gothic"/>
                <a:ea typeface="Century Gothic"/>
                <a:cs typeface="Century Gothic"/>
                <a:sym typeface="Century Gothic"/>
              </a:rPr>
              <a:t>VR in adult education</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recent discussions show: </a:t>
            </a:r>
            <a:r>
              <a:rPr lang="en-GB" sz="2400" b="1">
                <a:solidFill>
                  <a:schemeClr val="dk1"/>
                </a:solidFill>
                <a:latin typeface="Century Gothic"/>
                <a:ea typeface="Century Gothic"/>
                <a:cs typeface="Century Gothic"/>
                <a:sym typeface="Century Gothic"/>
              </a:rPr>
              <a:t>interest is increasing</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“Virtual Reality” </a:t>
            </a:r>
            <a:r>
              <a:rPr lang="en-GB" sz="2400">
                <a:solidFill>
                  <a:schemeClr val="dk1"/>
                </a:solidFill>
                <a:latin typeface="Century Gothic"/>
                <a:ea typeface="Century Gothic"/>
                <a:cs typeface="Century Gothic"/>
                <a:sym typeface="Century Gothic"/>
              </a:rPr>
              <a:t>is </a:t>
            </a:r>
            <a:r>
              <a:rPr lang="en-GB" sz="2400" b="1">
                <a:solidFill>
                  <a:schemeClr val="dk1"/>
                </a:solidFill>
                <a:latin typeface="Century Gothic"/>
                <a:ea typeface="Century Gothic"/>
                <a:cs typeface="Century Gothic"/>
                <a:sym typeface="Century Gothic"/>
              </a:rPr>
              <a:t>one of the most discussed key terms 2018</a:t>
            </a:r>
            <a:r>
              <a:rPr lang="en-GB" sz="2400">
                <a:solidFill>
                  <a:schemeClr val="dk1"/>
                </a:solidFill>
                <a:latin typeface="Century Gothic"/>
                <a:ea typeface="Century Gothic"/>
                <a:cs typeface="Century Gothic"/>
                <a:sym typeface="Century Gothic"/>
              </a:rPr>
              <a:t> in the field of further education</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..according to a Trend analysis on behalf of the German Institute for Adult Education</a:t>
            </a:r>
            <a:endParaRPr sz="2400" b="0" i="0" u="none" strike="noStrike" cap="none">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emphasis of discussions lies on the </a:t>
            </a:r>
            <a:r>
              <a:rPr lang="en-GB" sz="2400" b="1">
                <a:solidFill>
                  <a:schemeClr val="dk1"/>
                </a:solidFill>
                <a:latin typeface="Century Gothic"/>
                <a:ea typeface="Century Gothic"/>
                <a:cs typeface="Century Gothic"/>
                <a:sym typeface="Century Gothic"/>
              </a:rPr>
              <a:t>development of didactical concepts and practical guidelines</a:t>
            </a:r>
            <a:endParaRPr/>
          </a:p>
          <a:p>
            <a:pPr marL="685800" marR="0" lvl="1" indent="-101600" algn="l" rtl="0">
              <a:lnSpc>
                <a:spcPct val="90000"/>
              </a:lnSpc>
              <a:spcBef>
                <a:spcPts val="500"/>
              </a:spcBef>
              <a:spcAft>
                <a:spcPts val="0"/>
              </a:spcAft>
              <a:buClr>
                <a:srgbClr val="0CEC1B"/>
              </a:buClr>
              <a:buSzPts val="2000"/>
              <a:buFont typeface="Noto Sans Symbols"/>
              <a:buNone/>
            </a:pPr>
            <a:endParaRPr sz="2000" b="0" i="0" u="none" strike="noStrike" cap="none">
              <a:solidFill>
                <a:schemeClr val="dk1"/>
              </a:solidFill>
              <a:latin typeface="Century Gothic"/>
              <a:ea typeface="Century Gothic"/>
              <a:cs typeface="Century Gothic"/>
              <a:sym typeface="Century Gothic"/>
            </a:endParaRPr>
          </a:p>
          <a:p>
            <a:pPr marL="457200" marR="0" lvl="1" indent="0" algn="l" rtl="0">
              <a:lnSpc>
                <a:spcPct val="90000"/>
              </a:lnSpc>
              <a:spcBef>
                <a:spcPts val="500"/>
              </a:spcBef>
              <a:spcAft>
                <a:spcPts val="0"/>
              </a:spcAft>
              <a:buClr>
                <a:srgbClr val="0CEC1B"/>
              </a:buClr>
              <a:buSzPts val="2000"/>
              <a:buFont typeface="Noto Sans Symbols"/>
              <a:buNone/>
            </a:pPr>
            <a:endParaRPr sz="2000" b="0" i="0" u="none" strike="noStrike" cap="none">
              <a:solidFill>
                <a:schemeClr val="dk1"/>
              </a:solidFill>
              <a:latin typeface="Century Gothic"/>
              <a:ea typeface="Century Gothic"/>
              <a:cs typeface="Century Gothic"/>
              <a:sym typeface="Century Gothic"/>
            </a:endParaRPr>
          </a:p>
          <a:p>
            <a:pPr marL="228600" marR="0" lvl="0" indent="-76200" algn="l" rtl="0">
              <a:lnSpc>
                <a:spcPct val="90000"/>
              </a:lnSpc>
              <a:spcBef>
                <a:spcPts val="1000"/>
              </a:spcBef>
              <a:spcAft>
                <a:spcPts val="0"/>
              </a:spcAft>
              <a:buClr>
                <a:srgbClr val="0CEC1B"/>
              </a:buClr>
              <a:buSzPts val="2400"/>
              <a:buFont typeface="Noto Sans Symbols"/>
              <a:buNone/>
            </a:pPr>
            <a:endParaRPr sz="2400" b="1">
              <a:solidFill>
                <a:schemeClr val="dk1"/>
              </a:solidFill>
              <a:latin typeface="Century Gothic"/>
              <a:ea typeface="Century Gothic"/>
              <a:cs typeface="Century Gothic"/>
              <a:sym typeface="Century Gothic"/>
            </a:endParaRPr>
          </a:p>
          <a:p>
            <a:pPr marL="228600" marR="0" lvl="0" indent="-101600" algn="l" rtl="0">
              <a:lnSpc>
                <a:spcPct val="90000"/>
              </a:lnSpc>
              <a:spcBef>
                <a:spcPts val="1000"/>
              </a:spcBef>
              <a:spcAft>
                <a:spcPts val="0"/>
              </a:spcAft>
              <a:buClr>
                <a:srgbClr val="0CEC1B"/>
              </a:buClr>
              <a:buSzPts val="2000"/>
              <a:buFont typeface="Noto Sans Symbols"/>
              <a:buNone/>
            </a:pPr>
            <a:endParaRPr sz="20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xEl>
                                              <p:pRg st="0" end="0"/>
                                            </p:txEl>
                                          </p:spTgt>
                                        </p:tgtEl>
                                        <p:attrNameLst>
                                          <p:attrName>style.visibility</p:attrName>
                                        </p:attrNameLst>
                                      </p:cBhvr>
                                      <p:to>
                                        <p:strVal val="visible"/>
                                      </p:to>
                                    </p:set>
                                    <p:animEffect transition="in" filter="fade">
                                      <p:cBhvr>
                                        <p:cTn id="7" dur="1000"/>
                                        <p:tgtEl>
                                          <p:spTgt spid="4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5">
                                            <p:txEl>
                                              <p:pRg st="1" end="1"/>
                                            </p:txEl>
                                          </p:spTgt>
                                        </p:tgtEl>
                                        <p:attrNameLst>
                                          <p:attrName>style.visibility</p:attrName>
                                        </p:attrNameLst>
                                      </p:cBhvr>
                                      <p:to>
                                        <p:strVal val="visible"/>
                                      </p:to>
                                    </p:set>
                                    <p:animEffect transition="in" filter="fade">
                                      <p:cBhvr>
                                        <p:cTn id="12" dur="1000"/>
                                        <p:tgtEl>
                                          <p:spTgt spid="4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5">
                                            <p:txEl>
                                              <p:pRg st="2" end="2"/>
                                            </p:txEl>
                                          </p:spTgt>
                                        </p:tgtEl>
                                        <p:attrNameLst>
                                          <p:attrName>style.visibility</p:attrName>
                                        </p:attrNameLst>
                                      </p:cBhvr>
                                      <p:to>
                                        <p:strVal val="visible"/>
                                      </p:to>
                                    </p:set>
                                    <p:animEffect transition="in" filter="fade">
                                      <p:cBhvr>
                                        <p:cTn id="17" dur="1000"/>
                                        <p:tgtEl>
                                          <p:spTgt spid="4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5">
                                            <p:txEl>
                                              <p:pRg st="3" end="3"/>
                                            </p:txEl>
                                          </p:spTgt>
                                        </p:tgtEl>
                                        <p:attrNameLst>
                                          <p:attrName>style.visibility</p:attrName>
                                        </p:attrNameLst>
                                      </p:cBhvr>
                                      <p:to>
                                        <p:strVal val="visible"/>
                                      </p:to>
                                    </p:set>
                                    <p:animEffect transition="in" filter="fade">
                                      <p:cBhvr>
                                        <p:cTn id="22" dur="1000"/>
                                        <p:tgtEl>
                                          <p:spTgt spid="4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5">
                                            <p:txEl>
                                              <p:pRg st="4" end="4"/>
                                            </p:txEl>
                                          </p:spTgt>
                                        </p:tgtEl>
                                        <p:attrNameLst>
                                          <p:attrName>style.visibility</p:attrName>
                                        </p:attrNameLst>
                                      </p:cBhvr>
                                      <p:to>
                                        <p:strVal val="visible"/>
                                      </p:to>
                                    </p:set>
                                    <p:animEffect transition="in" filter="fade">
                                      <p:cBhvr>
                                        <p:cTn id="27" dur="1000"/>
                                        <p:tgtEl>
                                          <p:spTgt spid="4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5">
                                            <p:txEl>
                                              <p:pRg st="5" end="5"/>
                                            </p:txEl>
                                          </p:spTgt>
                                        </p:tgtEl>
                                        <p:attrNameLst>
                                          <p:attrName>style.visibility</p:attrName>
                                        </p:attrNameLst>
                                      </p:cBhvr>
                                      <p:to>
                                        <p:strVal val="visible"/>
                                      </p:to>
                                    </p:set>
                                    <p:animEffect transition="in" filter="fade">
                                      <p:cBhvr>
                                        <p:cTn id="32" dur="1000"/>
                                        <p:tgtEl>
                                          <p:spTgt spid="45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5">
                                            <p:txEl>
                                              <p:pRg st="6" end="6"/>
                                            </p:txEl>
                                          </p:spTgt>
                                        </p:tgtEl>
                                        <p:attrNameLst>
                                          <p:attrName>style.visibility</p:attrName>
                                        </p:attrNameLst>
                                      </p:cBhvr>
                                      <p:to>
                                        <p:strVal val="visible"/>
                                      </p:to>
                                    </p:set>
                                    <p:animEffect transition="in" filter="fade">
                                      <p:cBhvr>
                                        <p:cTn id="37" dur="1000"/>
                                        <p:tgtEl>
                                          <p:spTgt spid="45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5">
                                            <p:txEl>
                                              <p:pRg st="7" end="7"/>
                                            </p:txEl>
                                          </p:spTgt>
                                        </p:tgtEl>
                                        <p:attrNameLst>
                                          <p:attrName>style.visibility</p:attrName>
                                        </p:attrNameLst>
                                      </p:cBhvr>
                                      <p:to>
                                        <p:strVal val="visible"/>
                                      </p:to>
                                    </p:set>
                                    <p:animEffect transition="in" filter="fade">
                                      <p:cBhvr>
                                        <p:cTn id="42" dur="1000"/>
                                        <p:tgtEl>
                                          <p:spTgt spid="45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5">
                                            <p:txEl>
                                              <p:pRg st="8" end="8"/>
                                            </p:txEl>
                                          </p:spTgt>
                                        </p:tgtEl>
                                        <p:attrNameLst>
                                          <p:attrName>style.visibility</p:attrName>
                                        </p:attrNameLst>
                                      </p:cBhvr>
                                      <p:to>
                                        <p:strVal val="visible"/>
                                      </p:to>
                                    </p:set>
                                    <p:animEffect transition="in" filter="fade">
                                      <p:cBhvr>
                                        <p:cTn id="47" dur="1000"/>
                                        <p:tgtEl>
                                          <p:spTgt spid="45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DDEF"/>
        </a:soli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Introductory Exercise:</a:t>
            </a:r>
            <a:r>
              <a:rPr lang="en-GB" sz="4000"/>
              <a:t/>
            </a:r>
            <a:br>
              <a:rPr lang="en-GB" sz="4000"/>
            </a:br>
            <a:r>
              <a:rPr lang="en-GB" sz="4000"/>
              <a:t>Self-Assessment</a:t>
            </a:r>
            <a:endParaRPr sz="4000" b="1"/>
          </a:p>
        </p:txBody>
      </p:sp>
      <p:sp>
        <p:nvSpPr>
          <p:cNvPr id="110" name="Google Shape;110;p5"/>
          <p:cNvSpPr txBox="1"/>
          <p:nvPr/>
        </p:nvSpPr>
        <p:spPr>
          <a:xfrm>
            <a:off x="543590" y="2005506"/>
            <a:ext cx="8132578" cy="4033787"/>
          </a:xfrm>
          <a:prstGeom prst="rect">
            <a:avLst/>
          </a:prstGeom>
          <a:solidFill>
            <a:srgbClr val="FFFFFF"/>
          </a:solidFill>
          <a:ln w="38100" cap="flat" cmpd="sng">
            <a:solidFill>
              <a:srgbClr val="282958"/>
            </a:solidFill>
            <a:prstDash val="solid"/>
            <a:round/>
            <a:headEnd type="none" w="sm" len="sm"/>
            <a:tailEnd type="none" w="sm" len="sm"/>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0CEC1B"/>
              </a:buClr>
              <a:buSzPts val="2800"/>
              <a:buFont typeface="Noto Sans Symbols"/>
              <a:buChar char="▶"/>
            </a:pPr>
            <a:r>
              <a:rPr lang="en-GB" sz="2800" b="1" i="0" u="none" strike="noStrike" cap="none">
                <a:solidFill>
                  <a:schemeClr val="dk1"/>
                </a:solidFill>
                <a:latin typeface="Century Gothic"/>
                <a:ea typeface="Century Gothic"/>
                <a:cs typeface="Century Gothic"/>
                <a:sym typeface="Century Gothic"/>
              </a:rPr>
              <a:t>How would you assess your own knowledge about…</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a:t>
            </a:r>
            <a:r>
              <a:rPr lang="en-GB" sz="2000" b="1" i="0" u="none" strike="noStrike" cap="none">
                <a:solidFill>
                  <a:schemeClr val="dk1"/>
                </a:solidFill>
                <a:latin typeface="Century Gothic"/>
                <a:ea typeface="Century Gothic"/>
                <a:cs typeface="Century Gothic"/>
                <a:sym typeface="Century Gothic"/>
              </a:rPr>
              <a:t>VR for Adult Learning &amp; Training?</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a:t>
            </a:r>
            <a:r>
              <a:rPr lang="en-GB" sz="2000" b="1" i="0" u="none" strike="noStrike" cap="none">
                <a:solidFill>
                  <a:schemeClr val="dk1"/>
                </a:solidFill>
                <a:latin typeface="Century Gothic"/>
                <a:ea typeface="Century Gothic"/>
                <a:cs typeface="Century Gothic"/>
                <a:sym typeface="Century Gothic"/>
              </a:rPr>
              <a:t>Global Developments </a:t>
            </a:r>
            <a:r>
              <a:rPr lang="en-GB" sz="2000" b="0" i="0" u="none" strike="noStrike" cap="none">
                <a:solidFill>
                  <a:schemeClr val="dk1"/>
                </a:solidFill>
                <a:latin typeface="Century Gothic"/>
                <a:ea typeface="Century Gothic"/>
                <a:cs typeface="Century Gothic"/>
                <a:sym typeface="Century Gothic"/>
              </a:rPr>
              <a:t>concerning VR in Education?</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…the </a:t>
            </a:r>
            <a:r>
              <a:rPr lang="en-GB" sz="2000" b="1" i="0" u="none" strike="noStrike" cap="none">
                <a:solidFill>
                  <a:schemeClr val="dk1"/>
                </a:solidFill>
                <a:latin typeface="Century Gothic"/>
                <a:ea typeface="Century Gothic"/>
                <a:cs typeface="Century Gothic"/>
                <a:sym typeface="Century Gothic"/>
              </a:rPr>
              <a:t>potentials of VR</a:t>
            </a:r>
            <a:r>
              <a:rPr lang="en-GB" sz="2000" b="0" i="0" u="none" strike="noStrike" cap="none">
                <a:solidFill>
                  <a:schemeClr val="dk1"/>
                </a:solidFill>
                <a:latin typeface="Century Gothic"/>
                <a:ea typeface="Century Gothic"/>
                <a:cs typeface="Century Gothic"/>
                <a:sym typeface="Century Gothic"/>
              </a:rPr>
              <a:t> as a learning and teaching tool?</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…the state of the art of </a:t>
            </a:r>
            <a:r>
              <a:rPr lang="en-GB" sz="2000" b="1" i="0" u="none" strike="noStrike" cap="none">
                <a:solidFill>
                  <a:schemeClr val="dk1"/>
                </a:solidFill>
                <a:latin typeface="Century Gothic"/>
                <a:ea typeface="Century Gothic"/>
                <a:cs typeface="Century Gothic"/>
                <a:sym typeface="Century Gothic"/>
              </a:rPr>
              <a:t>academic discussions </a:t>
            </a:r>
            <a:r>
              <a:rPr lang="en-GB" sz="2000" b="0" i="0" u="none" strike="noStrike" cap="none">
                <a:solidFill>
                  <a:schemeClr val="dk1"/>
                </a:solidFill>
                <a:latin typeface="Century Gothic"/>
                <a:ea typeface="Century Gothic"/>
                <a:cs typeface="Century Gothic"/>
                <a:sym typeface="Century Gothic"/>
              </a:rPr>
              <a:t>concerning 	</a:t>
            </a:r>
            <a:r>
              <a:rPr lang="en-GB" sz="2000" b="1" i="0" u="none" strike="noStrike" cap="none">
                <a:solidFill>
                  <a:schemeClr val="dk1"/>
                </a:solidFill>
                <a:latin typeface="Century Gothic"/>
                <a:ea typeface="Century Gothic"/>
                <a:cs typeface="Century Gothic"/>
                <a:sym typeface="Century Gothic"/>
              </a:rPr>
              <a:t>VR in Education &amp; for Adult Learning?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t>Academic Discussion </a:t>
            </a:r>
            <a:r>
              <a:rPr lang="en-GB" sz="3600"/>
              <a:t>regarding VR for Adult Learning</a:t>
            </a:r>
            <a:endParaRPr sz="3600"/>
          </a:p>
        </p:txBody>
      </p:sp>
      <p:sp>
        <p:nvSpPr>
          <p:cNvPr id="462" name="Google Shape;462;p50"/>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b="1">
                <a:solidFill>
                  <a:schemeClr val="dk1"/>
                </a:solidFill>
                <a:latin typeface="Century Gothic"/>
                <a:ea typeface="Century Gothic"/>
                <a:cs typeface="Century Gothic"/>
                <a:sym typeface="Century Gothic"/>
              </a:rPr>
              <a:t>“Virtual Reality for Training and Lifelong Learning”</a:t>
            </a:r>
            <a:r>
              <a:rPr lang="en-GB" sz="2400">
                <a:solidFill>
                  <a:schemeClr val="dk1"/>
                </a:solidFill>
                <a:latin typeface="Century Gothic"/>
                <a:ea typeface="Century Gothic"/>
                <a:cs typeface="Century Gothic"/>
                <a:sym typeface="Century Gothic"/>
              </a:rPr>
              <a:t>(Mellet-d'Huart , 2009) </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…is one comprehensive article about adult learning and VR published in France</a:t>
            </a:r>
            <a:endParaRPr sz="2000" b="1" i="0" u="none" strike="noStrike" cap="none">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emphasis on </a:t>
            </a:r>
            <a:r>
              <a:rPr lang="en-GB" sz="2400" b="1">
                <a:solidFill>
                  <a:schemeClr val="dk1"/>
                </a:solidFill>
                <a:latin typeface="Century Gothic"/>
                <a:ea typeface="Century Gothic"/>
                <a:cs typeface="Century Gothic"/>
                <a:sym typeface="Century Gothic"/>
              </a:rPr>
              <a:t>unique advantages </a:t>
            </a:r>
            <a:r>
              <a:rPr lang="en-GB" sz="2400">
                <a:solidFill>
                  <a:schemeClr val="dk1"/>
                </a:solidFill>
                <a:latin typeface="Century Gothic"/>
                <a:ea typeface="Century Gothic"/>
                <a:cs typeface="Century Gothic"/>
                <a:sym typeface="Century Gothic"/>
              </a:rPr>
              <a:t>VR has </a:t>
            </a:r>
            <a:r>
              <a:rPr lang="en-GB" sz="2400" b="1">
                <a:solidFill>
                  <a:schemeClr val="dk1"/>
                </a:solidFill>
                <a:latin typeface="Century Gothic"/>
                <a:ea typeface="Century Gothic"/>
                <a:cs typeface="Century Gothic"/>
                <a:sym typeface="Century Gothic"/>
              </a:rPr>
              <a:t>for training adults</a:t>
            </a:r>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VR enables training which would in real life…</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...either </a:t>
            </a:r>
            <a:r>
              <a:rPr lang="en-GB" sz="2000" b="1" i="0" u="none" strike="noStrike" cap="none">
                <a:solidFill>
                  <a:schemeClr val="dk1"/>
                </a:solidFill>
                <a:latin typeface="Century Gothic"/>
                <a:ea typeface="Century Gothic"/>
                <a:cs typeface="Century Gothic"/>
                <a:sym typeface="Century Gothic"/>
              </a:rPr>
              <a:t>too dangerous</a:t>
            </a:r>
            <a:r>
              <a:rPr lang="en-GB" sz="2000" b="0" i="0" u="none" strike="noStrike" cap="none">
                <a:solidFill>
                  <a:schemeClr val="dk1"/>
                </a:solidFill>
                <a:latin typeface="Century Gothic"/>
                <a:ea typeface="Century Gothic"/>
                <a:cs typeface="Century Gothic"/>
                <a:sym typeface="Century Gothic"/>
              </a:rPr>
              <a:t>,</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a:t>
            </a:r>
            <a:r>
              <a:rPr lang="en-GB" sz="2000" b="1" i="0" u="none" strike="noStrike" cap="none">
                <a:solidFill>
                  <a:schemeClr val="dk1"/>
                </a:solidFill>
                <a:latin typeface="Century Gothic"/>
                <a:ea typeface="Century Gothic"/>
                <a:cs typeface="Century Gothic"/>
                <a:sym typeface="Century Gothic"/>
              </a:rPr>
              <a:t>too expensive </a:t>
            </a:r>
            <a:r>
              <a:rPr lang="en-GB" sz="2000" b="0" i="0" u="none" strike="noStrike" cap="none">
                <a:solidFill>
                  <a:schemeClr val="dk1"/>
                </a:solidFill>
                <a:latin typeface="Century Gothic"/>
                <a:ea typeface="Century Gothic"/>
                <a:cs typeface="Century Gothic"/>
                <a:sym typeface="Century Gothic"/>
              </a:rPr>
              <a:t>or</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a:t>
            </a:r>
            <a:r>
              <a:rPr lang="en-GB" sz="2000" b="1" i="0" u="none" strike="noStrike" cap="none">
                <a:solidFill>
                  <a:schemeClr val="dk1"/>
                </a:solidFill>
                <a:latin typeface="Century Gothic"/>
                <a:ea typeface="Century Gothic"/>
                <a:cs typeface="Century Gothic"/>
                <a:sym typeface="Century Gothic"/>
              </a:rPr>
              <a:t>simply unachievable</a:t>
            </a:r>
            <a:endParaRPr/>
          </a:p>
          <a:p>
            <a:pPr marL="457200" marR="0" lvl="1" indent="0" algn="l" rtl="0">
              <a:lnSpc>
                <a:spcPct val="90000"/>
              </a:lnSpc>
              <a:spcBef>
                <a:spcPts val="500"/>
              </a:spcBef>
              <a:spcAft>
                <a:spcPts val="0"/>
              </a:spcAft>
              <a:buClr>
                <a:srgbClr val="0CEC1B"/>
              </a:buClr>
              <a:buSzPts val="2000"/>
              <a:buFont typeface="Noto Sans Symbols"/>
              <a:buNone/>
            </a:pPr>
            <a:endParaRPr sz="2000" b="0" i="0" u="none" strike="noStrike" cap="none">
              <a:solidFill>
                <a:schemeClr val="dk1"/>
              </a:solidFill>
              <a:latin typeface="Century Gothic"/>
              <a:ea typeface="Century Gothic"/>
              <a:cs typeface="Century Gothic"/>
              <a:sym typeface="Century Gothic"/>
            </a:endParaRPr>
          </a:p>
          <a:p>
            <a:pPr marL="228600" marR="0" lvl="0" indent="-76200" algn="l" rtl="0">
              <a:lnSpc>
                <a:spcPct val="90000"/>
              </a:lnSpc>
              <a:spcBef>
                <a:spcPts val="1000"/>
              </a:spcBef>
              <a:spcAft>
                <a:spcPts val="0"/>
              </a:spcAft>
              <a:buClr>
                <a:srgbClr val="0CEC1B"/>
              </a:buClr>
              <a:buSzPts val="2400"/>
              <a:buFont typeface="Noto Sans Symbols"/>
              <a:buNone/>
            </a:pPr>
            <a:endParaRPr sz="2400" b="1">
              <a:solidFill>
                <a:schemeClr val="dk1"/>
              </a:solidFill>
              <a:latin typeface="Century Gothic"/>
              <a:ea typeface="Century Gothic"/>
              <a:cs typeface="Century Gothic"/>
              <a:sym typeface="Century Gothic"/>
            </a:endParaRPr>
          </a:p>
          <a:p>
            <a:pPr marL="228600" marR="0" lvl="0" indent="-101600" algn="l" rtl="0">
              <a:lnSpc>
                <a:spcPct val="90000"/>
              </a:lnSpc>
              <a:spcBef>
                <a:spcPts val="1000"/>
              </a:spcBef>
              <a:spcAft>
                <a:spcPts val="0"/>
              </a:spcAft>
              <a:buClr>
                <a:srgbClr val="0CEC1B"/>
              </a:buClr>
              <a:buSzPts val="2000"/>
              <a:buFont typeface="Noto Sans Symbols"/>
              <a:buNone/>
            </a:pPr>
            <a:endParaRPr sz="20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xEl>
                                              <p:pRg st="0" end="0"/>
                                            </p:txEl>
                                          </p:spTgt>
                                        </p:tgtEl>
                                        <p:attrNameLst>
                                          <p:attrName>style.visibility</p:attrName>
                                        </p:attrNameLst>
                                      </p:cBhvr>
                                      <p:to>
                                        <p:strVal val="visible"/>
                                      </p:to>
                                    </p:set>
                                    <p:animEffect transition="in" filter="fade">
                                      <p:cBhvr>
                                        <p:cTn id="7" dur="1000"/>
                                        <p:tgtEl>
                                          <p:spTgt spid="4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2">
                                            <p:txEl>
                                              <p:pRg st="1" end="1"/>
                                            </p:txEl>
                                          </p:spTgt>
                                        </p:tgtEl>
                                        <p:attrNameLst>
                                          <p:attrName>style.visibility</p:attrName>
                                        </p:attrNameLst>
                                      </p:cBhvr>
                                      <p:to>
                                        <p:strVal val="visible"/>
                                      </p:to>
                                    </p:set>
                                    <p:animEffect transition="in" filter="fade">
                                      <p:cBhvr>
                                        <p:cTn id="12" dur="1000"/>
                                        <p:tgtEl>
                                          <p:spTgt spid="4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2">
                                            <p:txEl>
                                              <p:pRg st="2" end="2"/>
                                            </p:txEl>
                                          </p:spTgt>
                                        </p:tgtEl>
                                        <p:attrNameLst>
                                          <p:attrName>style.visibility</p:attrName>
                                        </p:attrNameLst>
                                      </p:cBhvr>
                                      <p:to>
                                        <p:strVal val="visible"/>
                                      </p:to>
                                    </p:set>
                                    <p:animEffect transition="in" filter="fade">
                                      <p:cBhvr>
                                        <p:cTn id="17" dur="1000"/>
                                        <p:tgtEl>
                                          <p:spTgt spid="4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2">
                                            <p:txEl>
                                              <p:pRg st="3" end="3"/>
                                            </p:txEl>
                                          </p:spTgt>
                                        </p:tgtEl>
                                        <p:attrNameLst>
                                          <p:attrName>style.visibility</p:attrName>
                                        </p:attrNameLst>
                                      </p:cBhvr>
                                      <p:to>
                                        <p:strVal val="visible"/>
                                      </p:to>
                                    </p:set>
                                    <p:animEffect transition="in" filter="fade">
                                      <p:cBhvr>
                                        <p:cTn id="22" dur="1000"/>
                                        <p:tgtEl>
                                          <p:spTgt spid="4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2">
                                            <p:txEl>
                                              <p:pRg st="4" end="4"/>
                                            </p:txEl>
                                          </p:spTgt>
                                        </p:tgtEl>
                                        <p:attrNameLst>
                                          <p:attrName>style.visibility</p:attrName>
                                        </p:attrNameLst>
                                      </p:cBhvr>
                                      <p:to>
                                        <p:strVal val="visible"/>
                                      </p:to>
                                    </p:set>
                                    <p:animEffect transition="in" filter="fade">
                                      <p:cBhvr>
                                        <p:cTn id="27" dur="1000"/>
                                        <p:tgtEl>
                                          <p:spTgt spid="4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2">
                                            <p:txEl>
                                              <p:pRg st="5" end="5"/>
                                            </p:txEl>
                                          </p:spTgt>
                                        </p:tgtEl>
                                        <p:attrNameLst>
                                          <p:attrName>style.visibility</p:attrName>
                                        </p:attrNameLst>
                                      </p:cBhvr>
                                      <p:to>
                                        <p:strVal val="visible"/>
                                      </p:to>
                                    </p:set>
                                    <p:animEffect transition="in" filter="fade">
                                      <p:cBhvr>
                                        <p:cTn id="32" dur="1000"/>
                                        <p:tgtEl>
                                          <p:spTgt spid="4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2">
                                            <p:txEl>
                                              <p:pRg st="6" end="6"/>
                                            </p:txEl>
                                          </p:spTgt>
                                        </p:tgtEl>
                                        <p:attrNameLst>
                                          <p:attrName>style.visibility</p:attrName>
                                        </p:attrNameLst>
                                      </p:cBhvr>
                                      <p:to>
                                        <p:strVal val="visible"/>
                                      </p:to>
                                    </p:set>
                                    <p:animEffect transition="in" filter="fade">
                                      <p:cBhvr>
                                        <p:cTn id="37" dur="1000"/>
                                        <p:tgtEl>
                                          <p:spTgt spid="4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2">
                                            <p:txEl>
                                              <p:pRg st="7" end="7"/>
                                            </p:txEl>
                                          </p:spTgt>
                                        </p:tgtEl>
                                        <p:attrNameLst>
                                          <p:attrName>style.visibility</p:attrName>
                                        </p:attrNameLst>
                                      </p:cBhvr>
                                      <p:to>
                                        <p:strVal val="visible"/>
                                      </p:to>
                                    </p:set>
                                    <p:animEffect transition="in" filter="fade">
                                      <p:cBhvr>
                                        <p:cTn id="42" dur="1000"/>
                                        <p:tgtEl>
                                          <p:spTgt spid="46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2">
                                            <p:txEl>
                                              <p:pRg st="8" end="8"/>
                                            </p:txEl>
                                          </p:spTgt>
                                        </p:tgtEl>
                                        <p:attrNameLst>
                                          <p:attrName>style.visibility</p:attrName>
                                        </p:attrNameLst>
                                      </p:cBhvr>
                                      <p:to>
                                        <p:strVal val="visible"/>
                                      </p:to>
                                    </p:set>
                                    <p:animEffect transition="in" filter="fade">
                                      <p:cBhvr>
                                        <p:cTn id="47" dur="1000"/>
                                        <p:tgtEl>
                                          <p:spTgt spid="46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62">
                                            <p:txEl>
                                              <p:pRg st="9" end="9"/>
                                            </p:txEl>
                                          </p:spTgt>
                                        </p:tgtEl>
                                        <p:attrNameLst>
                                          <p:attrName>style.visibility</p:attrName>
                                        </p:attrNameLst>
                                      </p:cBhvr>
                                      <p:to>
                                        <p:strVal val="visible"/>
                                      </p:to>
                                    </p:set>
                                    <p:animEffect transition="in" filter="fade">
                                      <p:cBhvr>
                                        <p:cTn id="52" dur="1000"/>
                                        <p:tgtEl>
                                          <p:spTgt spid="46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t>Academic Discussion </a:t>
            </a:r>
            <a:r>
              <a:rPr lang="en-GB" sz="3600"/>
              <a:t>regarding VR for Adult Learning</a:t>
            </a:r>
            <a:endParaRPr sz="3600"/>
          </a:p>
        </p:txBody>
      </p:sp>
      <p:sp>
        <p:nvSpPr>
          <p:cNvPr id="469" name="Google Shape;469;p51"/>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a lot of papers address </a:t>
            </a:r>
            <a:r>
              <a:rPr lang="en-GB" sz="2400" b="1">
                <a:solidFill>
                  <a:schemeClr val="dk1"/>
                </a:solidFill>
                <a:latin typeface="Century Gothic"/>
                <a:ea typeface="Century Gothic"/>
                <a:cs typeface="Century Gothic"/>
                <a:sym typeface="Century Gothic"/>
              </a:rPr>
              <a:t>VR for adult training</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…according to a literature review on immersive Virtual Reality in Education (Freina &amp; Ott, 2015)</a:t>
            </a:r>
            <a:endParaRPr/>
          </a:p>
          <a:p>
            <a:pPr marL="457200" marR="0" lvl="1" indent="0" algn="l" rtl="0">
              <a:lnSpc>
                <a:spcPct val="90000"/>
              </a:lnSpc>
              <a:spcBef>
                <a:spcPts val="500"/>
              </a:spcBef>
              <a:spcAft>
                <a:spcPts val="0"/>
              </a:spcAft>
              <a:buClr>
                <a:srgbClr val="0CEC1B"/>
              </a:buClr>
              <a:buSzPts val="2000"/>
              <a:buFont typeface="Noto Sans Symbols"/>
              <a:buNone/>
            </a:pPr>
            <a:endParaRPr sz="2000" b="1" i="0" u="none" strike="noStrike" cap="none">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rgbClr val="0CEC1B"/>
              </a:buClr>
              <a:buSzPts val="2400"/>
              <a:buFont typeface="Noto Sans Symbols"/>
              <a:buChar char="▶"/>
            </a:pPr>
            <a:r>
              <a:rPr lang="en-GB" sz="2400">
                <a:solidFill>
                  <a:schemeClr val="dk1"/>
                </a:solidFill>
                <a:latin typeface="Century Gothic"/>
                <a:ea typeface="Century Gothic"/>
                <a:cs typeface="Century Gothic"/>
                <a:sym typeface="Century Gothic"/>
              </a:rPr>
              <a:t>VR training simulations are </a:t>
            </a:r>
            <a:r>
              <a:rPr lang="en-GB" sz="2400" b="1">
                <a:solidFill>
                  <a:schemeClr val="dk1"/>
                </a:solidFill>
                <a:latin typeface="Century Gothic"/>
                <a:ea typeface="Century Gothic"/>
                <a:cs typeface="Century Gothic"/>
                <a:sym typeface="Century Gothic"/>
              </a:rPr>
              <a:t>proven effective </a:t>
            </a:r>
            <a:r>
              <a:rPr lang="en-GB" sz="2400">
                <a:solidFill>
                  <a:schemeClr val="dk1"/>
                </a:solidFill>
                <a:latin typeface="Century Gothic"/>
                <a:ea typeface="Century Gothic"/>
                <a:cs typeface="Century Gothic"/>
                <a:sym typeface="Century Gothic"/>
              </a:rPr>
              <a:t>in a </a:t>
            </a:r>
            <a:r>
              <a:rPr lang="en-GB" sz="2400" b="1">
                <a:solidFill>
                  <a:schemeClr val="dk1"/>
                </a:solidFill>
                <a:latin typeface="Century Gothic"/>
                <a:ea typeface="Century Gothic"/>
                <a:cs typeface="Century Gothic"/>
                <a:sym typeface="Century Gothic"/>
              </a:rPr>
              <a:t>variety of fields </a:t>
            </a:r>
            <a:r>
              <a:rPr lang="en-GB" sz="2400">
                <a:solidFill>
                  <a:schemeClr val="dk1"/>
                </a:solidFill>
                <a:latin typeface="Century Gothic"/>
                <a:ea typeface="Century Gothic"/>
                <a:cs typeface="Century Gothic"/>
                <a:sym typeface="Century Gothic"/>
              </a:rPr>
              <a:t>including the…</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…military sector</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…medical fields</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…industrial/production sector</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…transportation</a:t>
            </a:r>
            <a:endParaRPr/>
          </a:p>
          <a:p>
            <a:pPr marL="228600" marR="0" lvl="0" indent="-101600" algn="l" rtl="0">
              <a:lnSpc>
                <a:spcPct val="90000"/>
              </a:lnSpc>
              <a:spcBef>
                <a:spcPts val="1000"/>
              </a:spcBef>
              <a:spcAft>
                <a:spcPts val="0"/>
              </a:spcAft>
              <a:buClr>
                <a:srgbClr val="0CEC1B"/>
              </a:buClr>
              <a:buSzPts val="2000"/>
              <a:buFont typeface="Noto Sans Symbols"/>
              <a:buNone/>
            </a:pPr>
            <a:endParaRPr sz="20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xEl>
                                              <p:pRg st="0" end="0"/>
                                            </p:txEl>
                                          </p:spTgt>
                                        </p:tgtEl>
                                        <p:attrNameLst>
                                          <p:attrName>style.visibility</p:attrName>
                                        </p:attrNameLst>
                                      </p:cBhvr>
                                      <p:to>
                                        <p:strVal val="visible"/>
                                      </p:to>
                                    </p:set>
                                    <p:animEffect transition="in" filter="fade">
                                      <p:cBhvr>
                                        <p:cTn id="7" dur="1000"/>
                                        <p:tgtEl>
                                          <p:spTgt spid="4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9">
                                            <p:txEl>
                                              <p:pRg st="1" end="1"/>
                                            </p:txEl>
                                          </p:spTgt>
                                        </p:tgtEl>
                                        <p:attrNameLst>
                                          <p:attrName>style.visibility</p:attrName>
                                        </p:attrNameLst>
                                      </p:cBhvr>
                                      <p:to>
                                        <p:strVal val="visible"/>
                                      </p:to>
                                    </p:set>
                                    <p:animEffect transition="in" filter="fade">
                                      <p:cBhvr>
                                        <p:cTn id="12" dur="1000"/>
                                        <p:tgtEl>
                                          <p:spTgt spid="4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9">
                                            <p:txEl>
                                              <p:pRg st="2" end="2"/>
                                            </p:txEl>
                                          </p:spTgt>
                                        </p:tgtEl>
                                        <p:attrNameLst>
                                          <p:attrName>style.visibility</p:attrName>
                                        </p:attrNameLst>
                                      </p:cBhvr>
                                      <p:to>
                                        <p:strVal val="visible"/>
                                      </p:to>
                                    </p:set>
                                    <p:animEffect transition="in" filter="fade">
                                      <p:cBhvr>
                                        <p:cTn id="17" dur="1000"/>
                                        <p:tgtEl>
                                          <p:spTgt spid="4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9">
                                            <p:txEl>
                                              <p:pRg st="3" end="3"/>
                                            </p:txEl>
                                          </p:spTgt>
                                        </p:tgtEl>
                                        <p:attrNameLst>
                                          <p:attrName>style.visibility</p:attrName>
                                        </p:attrNameLst>
                                      </p:cBhvr>
                                      <p:to>
                                        <p:strVal val="visible"/>
                                      </p:to>
                                    </p:set>
                                    <p:animEffect transition="in" filter="fade">
                                      <p:cBhvr>
                                        <p:cTn id="22" dur="1000"/>
                                        <p:tgtEl>
                                          <p:spTgt spid="4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9">
                                            <p:txEl>
                                              <p:pRg st="4" end="4"/>
                                            </p:txEl>
                                          </p:spTgt>
                                        </p:tgtEl>
                                        <p:attrNameLst>
                                          <p:attrName>style.visibility</p:attrName>
                                        </p:attrNameLst>
                                      </p:cBhvr>
                                      <p:to>
                                        <p:strVal val="visible"/>
                                      </p:to>
                                    </p:set>
                                    <p:animEffect transition="in" filter="fade">
                                      <p:cBhvr>
                                        <p:cTn id="27" dur="1000"/>
                                        <p:tgtEl>
                                          <p:spTgt spid="4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9">
                                            <p:txEl>
                                              <p:pRg st="5" end="5"/>
                                            </p:txEl>
                                          </p:spTgt>
                                        </p:tgtEl>
                                        <p:attrNameLst>
                                          <p:attrName>style.visibility</p:attrName>
                                        </p:attrNameLst>
                                      </p:cBhvr>
                                      <p:to>
                                        <p:strVal val="visible"/>
                                      </p:to>
                                    </p:set>
                                    <p:animEffect transition="in" filter="fade">
                                      <p:cBhvr>
                                        <p:cTn id="32" dur="1000"/>
                                        <p:tgtEl>
                                          <p:spTgt spid="46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9">
                                            <p:txEl>
                                              <p:pRg st="6" end="6"/>
                                            </p:txEl>
                                          </p:spTgt>
                                        </p:tgtEl>
                                        <p:attrNameLst>
                                          <p:attrName>style.visibility</p:attrName>
                                        </p:attrNameLst>
                                      </p:cBhvr>
                                      <p:to>
                                        <p:strVal val="visible"/>
                                      </p:to>
                                    </p:set>
                                    <p:animEffect transition="in" filter="fade">
                                      <p:cBhvr>
                                        <p:cTn id="37" dur="1000"/>
                                        <p:tgtEl>
                                          <p:spTgt spid="46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9">
                                            <p:txEl>
                                              <p:pRg st="7" end="7"/>
                                            </p:txEl>
                                          </p:spTgt>
                                        </p:tgtEl>
                                        <p:attrNameLst>
                                          <p:attrName>style.visibility</p:attrName>
                                        </p:attrNameLst>
                                      </p:cBhvr>
                                      <p:to>
                                        <p:strVal val="visible"/>
                                      </p:to>
                                    </p:set>
                                    <p:animEffect transition="in" filter="fade">
                                      <p:cBhvr>
                                        <p:cTn id="42" dur="1000"/>
                                        <p:tgtEl>
                                          <p:spTgt spid="46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9">
                                            <p:txEl>
                                              <p:pRg st="8" end="8"/>
                                            </p:txEl>
                                          </p:spTgt>
                                        </p:tgtEl>
                                        <p:attrNameLst>
                                          <p:attrName>style.visibility</p:attrName>
                                        </p:attrNameLst>
                                      </p:cBhvr>
                                      <p:to>
                                        <p:strVal val="visible"/>
                                      </p:to>
                                    </p:set>
                                    <p:animEffect transition="in" filter="fade">
                                      <p:cBhvr>
                                        <p:cTn id="47" dur="1000"/>
                                        <p:tgtEl>
                                          <p:spTgt spid="4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2"/>
          <p:cNvSpPr txBox="1">
            <a:spLocks noGrp="1"/>
          </p:cNvSpPr>
          <p:nvPr>
            <p:ph type="title"/>
          </p:nvPr>
        </p:nvSpPr>
        <p:spPr>
          <a:xfrm>
            <a:off x="623888" y="1925864"/>
            <a:ext cx="7770812" cy="170376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92A5A"/>
              </a:buClr>
              <a:buSzPts val="4400"/>
              <a:buFont typeface="Century Gothic"/>
              <a:buNone/>
            </a:pPr>
            <a:r>
              <a:rPr lang="en-GB"/>
              <a:t>VR &amp; Adult Training</a:t>
            </a:r>
            <a:endParaRPr/>
          </a:p>
        </p:txBody>
      </p:sp>
      <p:sp>
        <p:nvSpPr>
          <p:cNvPr id="475" name="Google Shape;475;p52"/>
          <p:cNvSpPr txBox="1">
            <a:spLocks noGrp="1"/>
          </p:cNvSpPr>
          <p:nvPr>
            <p:ph type="body" idx="1"/>
          </p:nvPr>
        </p:nvSpPr>
        <p:spPr>
          <a:xfrm>
            <a:off x="623888" y="3817019"/>
            <a:ext cx="7770812" cy="15001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92A5A"/>
              </a:buClr>
              <a:buSzPts val="2400"/>
              <a:buNone/>
            </a:pPr>
            <a:r>
              <a:rPr lang="en-GB"/>
              <a:t>VR for Adult Learning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VR’s Potentials for</a:t>
            </a:r>
            <a:r>
              <a:rPr lang="en-GB" sz="4000" b="1"/>
              <a:t/>
            </a:r>
            <a:br>
              <a:rPr lang="en-GB" sz="4000" b="1"/>
            </a:br>
            <a:r>
              <a:rPr lang="en-GB" sz="4000" b="1"/>
              <a:t>Adult Training</a:t>
            </a:r>
            <a:endParaRPr sz="4000" b="1"/>
          </a:p>
        </p:txBody>
      </p:sp>
      <p:grpSp>
        <p:nvGrpSpPr>
          <p:cNvPr id="482" name="Google Shape;482;p53"/>
          <p:cNvGrpSpPr/>
          <p:nvPr/>
        </p:nvGrpSpPr>
        <p:grpSpPr>
          <a:xfrm rot="5400000">
            <a:off x="3840998" y="1472459"/>
            <a:ext cx="1354688" cy="5410696"/>
            <a:chOff x="5075584" y="1944730"/>
            <a:chExt cx="1354688" cy="5410696"/>
          </a:xfrm>
        </p:grpSpPr>
        <p:sp>
          <p:nvSpPr>
            <p:cNvPr id="483" name="Google Shape;483;p53"/>
            <p:cNvSpPr/>
            <p:nvPr/>
          </p:nvSpPr>
          <p:spPr>
            <a:xfrm>
              <a:off x="5075584" y="1944730"/>
              <a:ext cx="1354688" cy="1354666"/>
            </a:xfrm>
            <a:prstGeom prst="donut">
              <a:avLst>
                <a:gd name="adj" fmla="val 11010"/>
              </a:avLst>
            </a:prstGeom>
            <a:solidFill>
              <a:srgbClr val="282958"/>
            </a:solidFill>
            <a:ln w="12700" cap="flat" cmpd="sng">
              <a:solidFill>
                <a:srgbClr val="0CEC1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84" name="Google Shape;484;p53"/>
            <p:cNvSpPr/>
            <p:nvPr/>
          </p:nvSpPr>
          <p:spPr>
            <a:xfrm>
              <a:off x="5224640" y="2093783"/>
              <a:ext cx="1056577" cy="1056560"/>
            </a:xfrm>
            <a:custGeom>
              <a:avLst/>
              <a:gdLst/>
              <a:ahLst/>
              <a:cxnLst/>
              <a:rect l="l" t="t" r="r" b="b"/>
              <a:pathLst>
                <a:path w="1056577" h="1056560" extrusionOk="0">
                  <a:moveTo>
                    <a:pt x="0" y="528280"/>
                  </a:moveTo>
                  <a:cubicBezTo>
                    <a:pt x="0" y="236519"/>
                    <a:pt x="236523" y="0"/>
                    <a:pt x="528289" y="0"/>
                  </a:cubicBezTo>
                  <a:cubicBezTo>
                    <a:pt x="820055" y="0"/>
                    <a:pt x="1056578" y="236519"/>
                    <a:pt x="1056578" y="528280"/>
                  </a:cubicBezTo>
                  <a:cubicBezTo>
                    <a:pt x="1056578" y="820041"/>
                    <a:pt x="820055" y="1056560"/>
                    <a:pt x="528289" y="1056560"/>
                  </a:cubicBezTo>
                  <a:cubicBezTo>
                    <a:pt x="236523" y="1056560"/>
                    <a:pt x="0" y="820041"/>
                    <a:pt x="0" y="528280"/>
                  </a:cubicBezTo>
                  <a:close/>
                </a:path>
              </a:pathLst>
            </a:custGeom>
            <a:solidFill>
              <a:schemeClr val="lt1">
                <a:alpha val="89803"/>
              </a:schemeClr>
            </a:solidFill>
            <a:ln w="12700" cap="flat" cmpd="sng">
              <a:solidFill>
                <a:srgbClr val="CFDEEF">
                  <a:alpha val="89803"/>
                </a:srgbClr>
              </a:solidFill>
              <a:prstDash val="solid"/>
              <a:miter lim="800000"/>
              <a:headEnd type="none" w="sm" len="sm"/>
              <a:tailEnd type="none" w="sm" len="sm"/>
            </a:ln>
          </p:spPr>
          <p:txBody>
            <a:bodyPr spcFirstLastPara="1" wrap="square" lIns="154725" tIns="154725" rIns="154725" bIns="154725" anchor="ctr" anchorCtr="0">
              <a:noAutofit/>
            </a:bodyPr>
            <a:lstStyle/>
            <a:p>
              <a:pPr marL="0" marR="0" lvl="0" indent="0" algn="ctr" rtl="0">
                <a:lnSpc>
                  <a:spcPct val="90000"/>
                </a:lnSpc>
                <a:spcBef>
                  <a:spcPts val="0"/>
                </a:spcBef>
                <a:spcAft>
                  <a:spcPts val="0"/>
                </a:spcAft>
                <a:buNone/>
              </a:pPr>
              <a:endParaRPr sz="5700">
                <a:solidFill>
                  <a:schemeClr val="dk1"/>
                </a:solidFill>
                <a:latin typeface="Calibri"/>
                <a:ea typeface="Calibri"/>
                <a:cs typeface="Calibri"/>
                <a:sym typeface="Calibri"/>
              </a:endParaRPr>
            </a:p>
          </p:txBody>
        </p:sp>
        <p:sp>
          <p:nvSpPr>
            <p:cNvPr id="485" name="Google Shape;485;p53"/>
            <p:cNvSpPr/>
            <p:nvPr/>
          </p:nvSpPr>
          <p:spPr>
            <a:xfrm>
              <a:off x="5618259" y="3501401"/>
              <a:ext cx="269339" cy="269339"/>
            </a:xfrm>
            <a:prstGeom prst="flowChartConnector">
              <a:avLst/>
            </a:prstGeom>
            <a:solidFill>
              <a:srgbClr val="111626"/>
            </a:solidFill>
            <a:ln w="12700" cap="flat" cmpd="sng">
              <a:solidFill>
                <a:srgbClr val="11162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53"/>
            <p:cNvSpPr/>
            <p:nvPr/>
          </p:nvSpPr>
          <p:spPr>
            <a:xfrm>
              <a:off x="5075584" y="3972745"/>
              <a:ext cx="1354688" cy="1354666"/>
            </a:xfrm>
            <a:prstGeom prst="donut">
              <a:avLst>
                <a:gd name="adj" fmla="val 11010"/>
              </a:avLst>
            </a:prstGeom>
            <a:solidFill>
              <a:srgbClr val="282958"/>
            </a:solidFill>
            <a:ln w="12700" cap="flat" cmpd="sng">
              <a:solidFill>
                <a:srgbClr val="0CEC1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87" name="Google Shape;487;p53"/>
            <p:cNvSpPr/>
            <p:nvPr/>
          </p:nvSpPr>
          <p:spPr>
            <a:xfrm>
              <a:off x="5224640" y="4121798"/>
              <a:ext cx="1056577" cy="1056560"/>
            </a:xfrm>
            <a:custGeom>
              <a:avLst/>
              <a:gdLst/>
              <a:ahLst/>
              <a:cxnLst/>
              <a:rect l="l" t="t" r="r" b="b"/>
              <a:pathLst>
                <a:path w="1056577" h="1056560" extrusionOk="0">
                  <a:moveTo>
                    <a:pt x="0" y="528280"/>
                  </a:moveTo>
                  <a:cubicBezTo>
                    <a:pt x="0" y="236519"/>
                    <a:pt x="236523" y="0"/>
                    <a:pt x="528289" y="0"/>
                  </a:cubicBezTo>
                  <a:cubicBezTo>
                    <a:pt x="820055" y="0"/>
                    <a:pt x="1056578" y="236519"/>
                    <a:pt x="1056578" y="528280"/>
                  </a:cubicBezTo>
                  <a:cubicBezTo>
                    <a:pt x="1056578" y="820041"/>
                    <a:pt x="820055" y="1056560"/>
                    <a:pt x="528289" y="1056560"/>
                  </a:cubicBezTo>
                  <a:cubicBezTo>
                    <a:pt x="236523" y="1056560"/>
                    <a:pt x="0" y="820041"/>
                    <a:pt x="0" y="528280"/>
                  </a:cubicBezTo>
                  <a:close/>
                </a:path>
              </a:pathLst>
            </a:custGeom>
            <a:solidFill>
              <a:schemeClr val="lt1">
                <a:alpha val="89803"/>
              </a:schemeClr>
            </a:solidFill>
            <a:ln w="12700" cap="flat" cmpd="sng">
              <a:solidFill>
                <a:srgbClr val="CFDEEF">
                  <a:alpha val="89803"/>
                </a:srgbClr>
              </a:solidFill>
              <a:prstDash val="solid"/>
              <a:miter lim="800000"/>
              <a:headEnd type="none" w="sm" len="sm"/>
              <a:tailEnd type="none" w="sm" len="sm"/>
            </a:ln>
          </p:spPr>
          <p:txBody>
            <a:bodyPr spcFirstLastPara="1" wrap="square" lIns="154725" tIns="154725" rIns="154725" bIns="154725" anchor="ctr" anchorCtr="0">
              <a:noAutofit/>
            </a:bodyPr>
            <a:lstStyle/>
            <a:p>
              <a:pPr marL="0" marR="0" lvl="0" indent="0" algn="ctr" rtl="0">
                <a:lnSpc>
                  <a:spcPct val="90000"/>
                </a:lnSpc>
                <a:spcBef>
                  <a:spcPts val="0"/>
                </a:spcBef>
                <a:spcAft>
                  <a:spcPts val="0"/>
                </a:spcAft>
                <a:buNone/>
              </a:pPr>
              <a:endParaRPr sz="2600">
                <a:solidFill>
                  <a:schemeClr val="dk1"/>
                </a:solidFill>
                <a:latin typeface="Calibri"/>
                <a:ea typeface="Calibri"/>
                <a:cs typeface="Calibri"/>
                <a:sym typeface="Calibri"/>
              </a:endParaRPr>
            </a:p>
          </p:txBody>
        </p:sp>
        <p:sp>
          <p:nvSpPr>
            <p:cNvPr id="488" name="Google Shape;488;p53"/>
            <p:cNvSpPr/>
            <p:nvPr/>
          </p:nvSpPr>
          <p:spPr>
            <a:xfrm>
              <a:off x="5618259" y="5529416"/>
              <a:ext cx="269339" cy="269339"/>
            </a:xfrm>
            <a:prstGeom prst="flowChartConnector">
              <a:avLst/>
            </a:prstGeom>
            <a:solidFill>
              <a:srgbClr val="111626"/>
            </a:solidFill>
            <a:ln w="12700" cap="flat" cmpd="sng">
              <a:solidFill>
                <a:srgbClr val="11162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89" name="Google Shape;489;p53"/>
            <p:cNvSpPr/>
            <p:nvPr/>
          </p:nvSpPr>
          <p:spPr>
            <a:xfrm>
              <a:off x="5075584" y="6000760"/>
              <a:ext cx="1354688" cy="1354666"/>
            </a:xfrm>
            <a:prstGeom prst="donut">
              <a:avLst>
                <a:gd name="adj" fmla="val 11010"/>
              </a:avLst>
            </a:prstGeom>
            <a:solidFill>
              <a:srgbClr val="282958"/>
            </a:solidFill>
            <a:ln w="12700" cap="flat" cmpd="sng">
              <a:solidFill>
                <a:srgbClr val="0CEC1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0" name="Google Shape;490;p53"/>
            <p:cNvSpPr/>
            <p:nvPr/>
          </p:nvSpPr>
          <p:spPr>
            <a:xfrm>
              <a:off x="5224640" y="6149813"/>
              <a:ext cx="1056577" cy="1056560"/>
            </a:xfrm>
            <a:custGeom>
              <a:avLst/>
              <a:gdLst/>
              <a:ahLst/>
              <a:cxnLst/>
              <a:rect l="l" t="t" r="r" b="b"/>
              <a:pathLst>
                <a:path w="1056577" h="1056560" extrusionOk="0">
                  <a:moveTo>
                    <a:pt x="0" y="528280"/>
                  </a:moveTo>
                  <a:cubicBezTo>
                    <a:pt x="0" y="236519"/>
                    <a:pt x="236523" y="0"/>
                    <a:pt x="528289" y="0"/>
                  </a:cubicBezTo>
                  <a:cubicBezTo>
                    <a:pt x="820055" y="0"/>
                    <a:pt x="1056578" y="236519"/>
                    <a:pt x="1056578" y="528280"/>
                  </a:cubicBezTo>
                  <a:cubicBezTo>
                    <a:pt x="1056578" y="820041"/>
                    <a:pt x="820055" y="1056560"/>
                    <a:pt x="528289" y="1056560"/>
                  </a:cubicBezTo>
                  <a:cubicBezTo>
                    <a:pt x="236523" y="1056560"/>
                    <a:pt x="0" y="820041"/>
                    <a:pt x="0" y="528280"/>
                  </a:cubicBezTo>
                  <a:close/>
                </a:path>
              </a:pathLst>
            </a:custGeom>
            <a:solidFill>
              <a:schemeClr val="lt1">
                <a:alpha val="89803"/>
              </a:schemeClr>
            </a:solidFill>
            <a:ln w="12700" cap="flat" cmpd="sng">
              <a:solidFill>
                <a:srgbClr val="CFDEEF">
                  <a:alpha val="89803"/>
                </a:srgbClr>
              </a:solidFill>
              <a:prstDash val="solid"/>
              <a:miter lim="800000"/>
              <a:headEnd type="none" w="sm" len="sm"/>
              <a:tailEnd type="none" w="sm" len="sm"/>
            </a:ln>
          </p:spPr>
          <p:txBody>
            <a:bodyPr spcFirstLastPara="1" wrap="square" lIns="154725" tIns="154725" rIns="154725" bIns="154725" anchor="ctr" anchorCtr="0">
              <a:noAutofit/>
            </a:bodyPr>
            <a:lstStyle/>
            <a:p>
              <a:pPr marL="0" marR="0" lvl="0" indent="0" algn="ctr" rtl="0">
                <a:lnSpc>
                  <a:spcPct val="90000"/>
                </a:lnSpc>
                <a:spcBef>
                  <a:spcPts val="0"/>
                </a:spcBef>
                <a:spcAft>
                  <a:spcPts val="0"/>
                </a:spcAft>
                <a:buNone/>
              </a:pPr>
              <a:endParaRPr sz="2600">
                <a:solidFill>
                  <a:schemeClr val="dk1"/>
                </a:solidFill>
                <a:latin typeface="Calibri"/>
                <a:ea typeface="Calibri"/>
                <a:cs typeface="Calibri"/>
                <a:sym typeface="Calibri"/>
              </a:endParaRPr>
            </a:p>
          </p:txBody>
        </p:sp>
      </p:grpSp>
      <p:sp>
        <p:nvSpPr>
          <p:cNvPr id="491" name="Google Shape;491;p53"/>
          <p:cNvSpPr/>
          <p:nvPr/>
        </p:nvSpPr>
        <p:spPr>
          <a:xfrm>
            <a:off x="1074075" y="5019207"/>
            <a:ext cx="2832503" cy="819808"/>
          </a:xfrm>
          <a:prstGeom prst="rect">
            <a:avLst/>
          </a:prstGeom>
          <a:noFill/>
          <a:ln>
            <a:noFill/>
          </a:ln>
        </p:spPr>
        <p:txBody>
          <a:bodyPr spcFirstLastPara="1" wrap="square" lIns="91425" tIns="45700" rIns="91425" bIns="45700" anchor="t" anchorCtr="0">
            <a:noAutofit/>
          </a:bodyPr>
          <a:lstStyle/>
          <a:p>
            <a:pPr marL="0" marR="0" lvl="0" indent="0" algn="ctr" rtl="0">
              <a:lnSpc>
                <a:spcPct val="94000"/>
              </a:lnSpc>
              <a:spcBef>
                <a:spcPts val="0"/>
              </a:spcBef>
              <a:spcAft>
                <a:spcPts val="0"/>
              </a:spcAft>
              <a:buClr>
                <a:schemeClr val="dk1"/>
              </a:buClr>
              <a:buSzPts val="2000"/>
              <a:buFont typeface="Libre Franklin"/>
              <a:buNone/>
            </a:pPr>
            <a:r>
              <a:rPr lang="en-GB" sz="2000">
                <a:solidFill>
                  <a:schemeClr val="dk1"/>
                </a:solidFill>
                <a:latin typeface="Century Gothic"/>
                <a:ea typeface="Century Gothic"/>
                <a:cs typeface="Century Gothic"/>
                <a:sym typeface="Century Gothic"/>
              </a:rPr>
              <a:t>..a </a:t>
            </a:r>
            <a:r>
              <a:rPr lang="en-GB" sz="2000" b="1">
                <a:solidFill>
                  <a:schemeClr val="dk1"/>
                </a:solidFill>
                <a:latin typeface="Century Gothic"/>
                <a:ea typeface="Century Gothic"/>
                <a:cs typeface="Century Gothic"/>
                <a:sym typeface="Century Gothic"/>
              </a:rPr>
              <a:t>safe environment</a:t>
            </a:r>
            <a:endParaRPr/>
          </a:p>
          <a:p>
            <a:pPr marL="0" marR="0" lvl="0" indent="0" algn="ctr" rtl="0">
              <a:lnSpc>
                <a:spcPct val="94000"/>
              </a:lnSpc>
              <a:spcBef>
                <a:spcPts val="2000"/>
              </a:spcBef>
              <a:spcAft>
                <a:spcPts val="0"/>
              </a:spcAft>
              <a:buClr>
                <a:schemeClr val="dk2"/>
              </a:buClr>
              <a:buSzPts val="2400"/>
              <a:buFont typeface="Libre Franklin"/>
              <a:buNone/>
            </a:pPr>
            <a:endParaRPr sz="2400">
              <a:solidFill>
                <a:schemeClr val="dk2"/>
              </a:solidFill>
              <a:latin typeface="Quattrocento Sans"/>
              <a:ea typeface="Quattrocento Sans"/>
              <a:cs typeface="Quattrocento Sans"/>
              <a:sym typeface="Quattrocento Sans"/>
            </a:endParaRPr>
          </a:p>
        </p:txBody>
      </p:sp>
      <p:sp>
        <p:nvSpPr>
          <p:cNvPr id="492" name="Google Shape;492;p53"/>
          <p:cNvSpPr txBox="1"/>
          <p:nvPr/>
        </p:nvSpPr>
        <p:spPr>
          <a:xfrm>
            <a:off x="4853734" y="5019207"/>
            <a:ext cx="3385246" cy="1009701"/>
          </a:xfrm>
          <a:prstGeom prst="rect">
            <a:avLst/>
          </a:prstGeom>
          <a:noFill/>
          <a:ln>
            <a:noFill/>
          </a:ln>
        </p:spPr>
        <p:txBody>
          <a:bodyPr spcFirstLastPara="1" wrap="square" lIns="91425" tIns="45700" rIns="91425" bIns="45700" anchor="t" anchorCtr="0">
            <a:noAutofit/>
          </a:bodyPr>
          <a:lstStyle/>
          <a:p>
            <a:pPr marL="0" marR="0" lvl="0" indent="0" algn="ctr" rtl="0">
              <a:lnSpc>
                <a:spcPct val="94000"/>
              </a:lnSpc>
              <a:spcBef>
                <a:spcPts val="0"/>
              </a:spcBef>
              <a:spcAft>
                <a:spcPts val="0"/>
              </a:spcAft>
              <a:buNone/>
            </a:pPr>
            <a:r>
              <a:rPr lang="en-GB" sz="2000" b="1">
                <a:solidFill>
                  <a:schemeClr val="dk1"/>
                </a:solidFill>
                <a:latin typeface="Century Gothic"/>
                <a:ea typeface="Century Gothic"/>
                <a:cs typeface="Century Gothic"/>
                <a:sym typeface="Century Gothic"/>
              </a:rPr>
              <a:t>…</a:t>
            </a:r>
            <a:r>
              <a:rPr lang="en-GB" sz="2000">
                <a:solidFill>
                  <a:schemeClr val="dk1"/>
                </a:solidFill>
                <a:latin typeface="Century Gothic"/>
                <a:ea typeface="Century Gothic"/>
                <a:cs typeface="Century Gothic"/>
                <a:sym typeface="Century Gothic"/>
              </a:rPr>
              <a:t>a</a:t>
            </a:r>
            <a:r>
              <a:rPr lang="en-GB" sz="2000" b="1">
                <a:solidFill>
                  <a:schemeClr val="dk1"/>
                </a:solidFill>
                <a:latin typeface="Century Gothic"/>
                <a:ea typeface="Century Gothic"/>
                <a:cs typeface="Century Gothic"/>
                <a:sym typeface="Century Gothic"/>
              </a:rPr>
              <a:t> cost-effective </a:t>
            </a:r>
            <a:r>
              <a:rPr lang="en-GB" sz="2000">
                <a:solidFill>
                  <a:schemeClr val="dk1"/>
                </a:solidFill>
                <a:latin typeface="Century Gothic"/>
                <a:ea typeface="Century Gothic"/>
                <a:cs typeface="Century Gothic"/>
                <a:sym typeface="Century Gothic"/>
              </a:rPr>
              <a:t>learning and teaching tool</a:t>
            </a:r>
            <a:endParaRPr/>
          </a:p>
          <a:p>
            <a:pPr marL="0" marR="0" lvl="0" indent="0" algn="ctr" rtl="0">
              <a:spcBef>
                <a:spcPts val="1000"/>
              </a:spcBef>
              <a:spcAft>
                <a:spcPts val="0"/>
              </a:spcAft>
              <a:buClr>
                <a:schemeClr val="dk1"/>
              </a:buClr>
              <a:buSzPts val="2000"/>
              <a:buFont typeface="Libre Franklin"/>
              <a:buNone/>
            </a:pPr>
            <a:endParaRPr sz="2000">
              <a:solidFill>
                <a:schemeClr val="dk1"/>
              </a:solidFill>
              <a:latin typeface="Quattrocento Sans"/>
              <a:ea typeface="Quattrocento Sans"/>
              <a:cs typeface="Quattrocento Sans"/>
              <a:sym typeface="Quattrocento Sans"/>
            </a:endParaRPr>
          </a:p>
        </p:txBody>
      </p:sp>
      <p:sp>
        <p:nvSpPr>
          <p:cNvPr id="493" name="Google Shape;493;p53"/>
          <p:cNvSpPr txBox="1"/>
          <p:nvPr/>
        </p:nvSpPr>
        <p:spPr>
          <a:xfrm>
            <a:off x="3155748" y="2536737"/>
            <a:ext cx="2832503" cy="819808"/>
          </a:xfrm>
          <a:prstGeom prst="rect">
            <a:avLst/>
          </a:prstGeom>
          <a:noFill/>
          <a:ln>
            <a:noFill/>
          </a:ln>
        </p:spPr>
        <p:txBody>
          <a:bodyPr spcFirstLastPara="1" wrap="square" lIns="91425" tIns="45700" rIns="91425" bIns="45700" anchor="t" anchorCtr="0">
            <a:noAutofit/>
          </a:bodyPr>
          <a:lstStyle/>
          <a:p>
            <a:pPr marL="0" marR="0" lvl="0" indent="0" algn="ctr" rtl="0">
              <a:lnSpc>
                <a:spcPct val="94000"/>
              </a:lnSpc>
              <a:spcBef>
                <a:spcPts val="0"/>
              </a:spcBef>
              <a:spcAft>
                <a:spcPts val="0"/>
              </a:spcAft>
              <a:buNone/>
            </a:pPr>
            <a:r>
              <a:rPr lang="en-GB" sz="2000">
                <a:solidFill>
                  <a:schemeClr val="dk1"/>
                </a:solidFill>
                <a:latin typeface="Century Gothic"/>
                <a:ea typeface="Century Gothic"/>
                <a:cs typeface="Century Gothic"/>
                <a:sym typeface="Century Gothic"/>
              </a:rPr>
              <a:t>…</a:t>
            </a:r>
            <a:r>
              <a:rPr lang="en-GB" sz="2000" b="1">
                <a:solidFill>
                  <a:schemeClr val="dk1"/>
                </a:solidFill>
                <a:latin typeface="Century Gothic"/>
                <a:ea typeface="Century Gothic"/>
                <a:cs typeface="Century Gothic"/>
                <a:sym typeface="Century Gothic"/>
              </a:rPr>
              <a:t>resource-saving </a:t>
            </a:r>
            <a:r>
              <a:rPr lang="en-GB" sz="2000">
                <a:solidFill>
                  <a:schemeClr val="dk1"/>
                </a:solidFill>
                <a:latin typeface="Century Gothic"/>
                <a:ea typeface="Century Gothic"/>
                <a:cs typeface="Century Gothic"/>
                <a:sym typeface="Century Gothic"/>
              </a:rPr>
              <a:t>learning medium</a:t>
            </a:r>
            <a:endParaRPr/>
          </a:p>
          <a:p>
            <a:pPr marL="0" marR="0" lvl="0" indent="0" algn="ctr" rtl="0">
              <a:spcBef>
                <a:spcPts val="1000"/>
              </a:spcBef>
              <a:spcAft>
                <a:spcPts val="0"/>
              </a:spcAft>
              <a:buClr>
                <a:schemeClr val="dk1"/>
              </a:buClr>
              <a:buSzPts val="2000"/>
              <a:buFont typeface="Libre Franklin"/>
              <a:buNone/>
            </a:pPr>
            <a:endParaRPr sz="2000">
              <a:solidFill>
                <a:schemeClr val="dk1"/>
              </a:solidFill>
              <a:latin typeface="Quattrocento Sans"/>
              <a:ea typeface="Quattrocento Sans"/>
              <a:cs typeface="Quattrocento Sans"/>
              <a:sym typeface="Quattrocento Sans"/>
            </a:endParaRPr>
          </a:p>
        </p:txBody>
      </p:sp>
      <p:sp>
        <p:nvSpPr>
          <p:cNvPr id="494" name="Google Shape;494;p53"/>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CEC1B"/>
              </a:buClr>
              <a:buSzPts val="2800"/>
              <a:buFont typeface="Noto Sans Symbols"/>
              <a:buNone/>
            </a:pPr>
            <a:r>
              <a:rPr lang="en-GB" sz="2800" b="1">
                <a:solidFill>
                  <a:schemeClr val="dk1"/>
                </a:solidFill>
                <a:latin typeface="Century Gothic"/>
                <a:ea typeface="Century Gothic"/>
                <a:cs typeface="Century Gothic"/>
                <a:sym typeface="Century Gothic"/>
              </a:rPr>
              <a:t>VR as…</a:t>
            </a:r>
            <a:endParaRPr sz="2400">
              <a:solidFill>
                <a:schemeClr val="dk1"/>
              </a:solidFill>
              <a:latin typeface="Century Gothic"/>
              <a:ea typeface="Century Gothic"/>
              <a:cs typeface="Century Gothic"/>
              <a:sym typeface="Century Gothic"/>
            </a:endParaRPr>
          </a:p>
          <a:p>
            <a:pPr marL="228600" marR="0" lvl="0" indent="-76200" algn="l" rtl="0">
              <a:lnSpc>
                <a:spcPct val="90000"/>
              </a:lnSpc>
              <a:spcBef>
                <a:spcPts val="1000"/>
              </a:spcBef>
              <a:spcAft>
                <a:spcPts val="0"/>
              </a:spcAft>
              <a:buClr>
                <a:srgbClr val="0CEC1B"/>
              </a:buClr>
              <a:buSzPts val="2400"/>
              <a:buFont typeface="Noto Sans Symbols"/>
              <a:buNone/>
            </a:pPr>
            <a:endParaRPr sz="2400" b="1">
              <a:solidFill>
                <a:schemeClr val="dk1"/>
              </a:solidFill>
              <a:latin typeface="Century Gothic"/>
              <a:ea typeface="Century Gothic"/>
              <a:cs typeface="Century Gothic"/>
              <a:sym typeface="Century Gothic"/>
            </a:endParaRPr>
          </a:p>
          <a:p>
            <a:pPr marL="228600" marR="0" lvl="0" indent="-101600" algn="l" rtl="0">
              <a:lnSpc>
                <a:spcPct val="90000"/>
              </a:lnSpc>
              <a:spcBef>
                <a:spcPts val="1000"/>
              </a:spcBef>
              <a:spcAft>
                <a:spcPts val="0"/>
              </a:spcAft>
              <a:buClr>
                <a:srgbClr val="0CEC1B"/>
              </a:buClr>
              <a:buSzPts val="2000"/>
              <a:buFont typeface="Noto Sans Symbols"/>
              <a:buNone/>
            </a:pPr>
            <a:endParaRPr sz="20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91">
                                            <p:txEl>
                                              <p:pRg st="0" end="0"/>
                                            </p:txEl>
                                          </p:spTgt>
                                        </p:tgtEl>
                                        <p:attrNameLst>
                                          <p:attrName>style.visibility</p:attrName>
                                        </p:attrNameLst>
                                      </p:cBhvr>
                                      <p:to>
                                        <p:strVal val="visible"/>
                                      </p:to>
                                    </p:set>
                                    <p:animEffect transition="in" filter="fade">
                                      <p:cBhvr>
                                        <p:cTn id="19" dur="1000"/>
                                        <p:tgtEl>
                                          <p:spTgt spid="49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91">
                                            <p:txEl>
                                              <p:pRg st="1" end="1"/>
                                            </p:txEl>
                                          </p:spTgt>
                                        </p:tgtEl>
                                        <p:attrNameLst>
                                          <p:attrName>style.visibility</p:attrName>
                                        </p:attrNameLst>
                                      </p:cBhvr>
                                      <p:to>
                                        <p:strVal val="visible"/>
                                      </p:to>
                                    </p:set>
                                    <p:animEffect transition="in" filter="fade">
                                      <p:cBhvr>
                                        <p:cTn id="24" dur="1000"/>
                                        <p:tgtEl>
                                          <p:spTgt spid="49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93">
                                            <p:txEl>
                                              <p:pRg st="0" end="0"/>
                                            </p:txEl>
                                          </p:spTgt>
                                        </p:tgtEl>
                                        <p:attrNameLst>
                                          <p:attrName>style.visibility</p:attrName>
                                        </p:attrNameLst>
                                      </p:cBhvr>
                                      <p:to>
                                        <p:strVal val="visible"/>
                                      </p:to>
                                    </p:set>
                                    <p:animEffect transition="in" filter="fade">
                                      <p:cBhvr>
                                        <p:cTn id="29" dur="1000"/>
                                        <p:tgtEl>
                                          <p:spTgt spid="49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93">
                                            <p:txEl>
                                              <p:pRg st="1" end="1"/>
                                            </p:txEl>
                                          </p:spTgt>
                                        </p:tgtEl>
                                        <p:attrNameLst>
                                          <p:attrName>style.visibility</p:attrName>
                                        </p:attrNameLst>
                                      </p:cBhvr>
                                      <p:to>
                                        <p:strVal val="visible"/>
                                      </p:to>
                                    </p:set>
                                    <p:animEffect transition="in" filter="fade">
                                      <p:cBhvr>
                                        <p:cTn id="34" dur="1000"/>
                                        <p:tgtEl>
                                          <p:spTgt spid="49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2"/>
                                        </p:tgtEl>
                                        <p:attrNameLst>
                                          <p:attrName>style.visibility</p:attrName>
                                        </p:attrNameLst>
                                      </p:cBhvr>
                                      <p:to>
                                        <p:strVal val="visible"/>
                                      </p:to>
                                    </p:set>
                                    <p:animEffect transition="in" filter="fade">
                                      <p:cBhvr>
                                        <p:cTn id="39" dur="1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DDDEF"/>
        </a:solidFill>
        <a:effectLst/>
      </p:bgPr>
    </p:bg>
    <p:spTree>
      <p:nvGrpSpPr>
        <p:cNvPr id="1" name="Shape 534"/>
        <p:cNvGrpSpPr/>
        <p:nvPr/>
      </p:nvGrpSpPr>
      <p:grpSpPr>
        <a:xfrm>
          <a:off x="0" y="0"/>
          <a:ext cx="0" cy="0"/>
          <a:chOff x="0" y="0"/>
          <a:chExt cx="0" cy="0"/>
        </a:xfrm>
      </p:grpSpPr>
      <p:sp>
        <p:nvSpPr>
          <p:cNvPr id="535" name="Google Shape;535;p5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VR for Adult Learning</a:t>
            </a:r>
            <a:endParaRPr sz="4000"/>
          </a:p>
        </p:txBody>
      </p:sp>
      <p:sp>
        <p:nvSpPr>
          <p:cNvPr id="536" name="Google Shape;536;p58"/>
          <p:cNvSpPr txBox="1"/>
          <p:nvPr/>
        </p:nvSpPr>
        <p:spPr>
          <a:xfrm>
            <a:off x="501702" y="3159748"/>
            <a:ext cx="8140596" cy="1325562"/>
          </a:xfrm>
          <a:prstGeom prst="rect">
            <a:avLst/>
          </a:prstGeom>
          <a:solidFill>
            <a:srgbClr val="FFFFFF"/>
          </a:solidFill>
          <a:ln w="38100" cap="flat" cmpd="sng">
            <a:solidFill>
              <a:srgbClr val="282958"/>
            </a:solidFill>
            <a:prstDash val="solid"/>
            <a:round/>
            <a:headEnd type="none" w="sm" len="sm"/>
            <a:tailEnd type="none" w="sm" len="sm"/>
          </a:ln>
        </p:spPr>
        <p:txBody>
          <a:bodyPr spcFirstLastPara="1" wrap="square" lIns="91425" tIns="45700" rIns="91425" bIns="45700" anchor="ctr" anchorCtr="0">
            <a:normAutofit/>
          </a:bodyPr>
          <a:lstStyle/>
          <a:p>
            <a:pPr marL="228600" marR="0" lvl="0" indent="-228600" algn="ctr" rtl="0">
              <a:lnSpc>
                <a:spcPct val="90000"/>
              </a:lnSpc>
              <a:spcBef>
                <a:spcPts val="0"/>
              </a:spcBef>
              <a:spcAft>
                <a:spcPts val="0"/>
              </a:spcAft>
              <a:buClr>
                <a:srgbClr val="0CEC1B"/>
              </a:buClr>
              <a:buSzPts val="2800"/>
              <a:buFont typeface="Noto Sans Symbols"/>
              <a:buChar char="▶"/>
            </a:pPr>
            <a:r>
              <a:rPr lang="en-GB" sz="2800">
                <a:solidFill>
                  <a:schemeClr val="dk1"/>
                </a:solidFill>
                <a:latin typeface="Century Gothic"/>
                <a:ea typeface="Century Gothic"/>
                <a:cs typeface="Century Gothic"/>
                <a:sym typeface="Century Gothic"/>
              </a:rPr>
              <a:t>For which </a:t>
            </a:r>
            <a:r>
              <a:rPr lang="en-GB" sz="2800" b="1">
                <a:solidFill>
                  <a:schemeClr val="dk1"/>
                </a:solidFill>
                <a:latin typeface="Century Gothic"/>
                <a:ea typeface="Century Gothic"/>
                <a:cs typeface="Century Gothic"/>
                <a:sym typeface="Century Gothic"/>
              </a:rPr>
              <a:t>purposes</a:t>
            </a:r>
            <a:r>
              <a:rPr lang="en-GB" sz="2800">
                <a:solidFill>
                  <a:schemeClr val="dk1"/>
                </a:solidFill>
                <a:latin typeface="Century Gothic"/>
                <a:ea typeface="Century Gothic"/>
                <a:cs typeface="Century Gothic"/>
                <a:sym typeface="Century Gothic"/>
              </a:rPr>
              <a:t> and for which </a:t>
            </a:r>
            <a:r>
              <a:rPr lang="en-GB" sz="2800" b="1">
                <a:solidFill>
                  <a:schemeClr val="dk1"/>
                </a:solidFill>
                <a:latin typeface="Century Gothic"/>
                <a:ea typeface="Century Gothic"/>
                <a:cs typeface="Century Gothic"/>
                <a:sym typeface="Century Gothic"/>
              </a:rPr>
              <a:t>fields</a:t>
            </a:r>
            <a:r>
              <a:rPr lang="en-GB" sz="2800">
                <a:solidFill>
                  <a:schemeClr val="dk1"/>
                </a:solidFill>
                <a:latin typeface="Century Gothic"/>
                <a:ea typeface="Century Gothic"/>
                <a:cs typeface="Century Gothic"/>
                <a:sym typeface="Century Gothic"/>
              </a:rPr>
              <a:t> can VR</a:t>
            </a:r>
            <a:r>
              <a:rPr lang="en-GB" sz="2800" b="1">
                <a:solidFill>
                  <a:schemeClr val="dk1"/>
                </a:solidFill>
                <a:latin typeface="Century Gothic"/>
                <a:ea typeface="Century Gothic"/>
                <a:cs typeface="Century Gothic"/>
                <a:sym typeface="Century Gothic"/>
              </a:rPr>
              <a:t> </a:t>
            </a:r>
            <a:r>
              <a:rPr lang="en-GB" sz="2800">
                <a:solidFill>
                  <a:schemeClr val="dk1"/>
                </a:solidFill>
                <a:latin typeface="Century Gothic"/>
                <a:ea typeface="Century Gothic"/>
                <a:cs typeface="Century Gothic"/>
                <a:sym typeface="Century Gothic"/>
              </a:rPr>
              <a:t>be considered as</a:t>
            </a:r>
            <a:r>
              <a:rPr lang="en-GB" sz="2800" b="1">
                <a:solidFill>
                  <a:schemeClr val="dk1"/>
                </a:solidFill>
                <a:latin typeface="Century Gothic"/>
                <a:ea typeface="Century Gothic"/>
                <a:cs typeface="Century Gothic"/>
                <a:sym typeface="Century Gothic"/>
              </a:rPr>
              <a:t> suitable learning and teaching tool</a:t>
            </a:r>
            <a:r>
              <a:rPr lang="en-GB" sz="2800">
                <a:solidFill>
                  <a:schemeClr val="dk1"/>
                </a:solidFill>
                <a:latin typeface="Century Gothic"/>
                <a:ea typeface="Century Gothic"/>
                <a:cs typeface="Century Gothic"/>
                <a:sym typeface="Century Gothic"/>
              </a:rPr>
              <a:t> in </a:t>
            </a:r>
            <a:r>
              <a:rPr lang="en-GB" sz="2800" b="1">
                <a:solidFill>
                  <a:schemeClr val="dk1"/>
                </a:solidFill>
                <a:latin typeface="Century Gothic"/>
                <a:ea typeface="Century Gothic"/>
                <a:cs typeface="Century Gothic"/>
                <a:sym typeface="Century Gothic"/>
              </a:rPr>
              <a:t>adult education</a:t>
            </a:r>
            <a:r>
              <a:rPr lang="en-GB" sz="2800">
                <a:solidFill>
                  <a:schemeClr val="dk1"/>
                </a:solidFill>
                <a:latin typeface="Century Gothic"/>
                <a:ea typeface="Century Gothic"/>
                <a:cs typeface="Century Gothic"/>
                <a:sym typeface="Century Gothic"/>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fade">
                                      <p:cBhvr>
                                        <p:cTn id="7" dur="10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Adult Training in the</a:t>
            </a:r>
            <a:r>
              <a:rPr lang="en-GB" sz="4000" b="1"/>
              <a:t/>
            </a:r>
            <a:br>
              <a:rPr lang="en-GB" sz="4000" b="1"/>
            </a:br>
            <a:r>
              <a:rPr lang="en-GB" sz="4000" b="1"/>
              <a:t>Military Sector</a:t>
            </a:r>
            <a:endParaRPr sz="4000"/>
          </a:p>
        </p:txBody>
      </p:sp>
      <p:pic>
        <p:nvPicPr>
          <p:cNvPr id="2" name="Grafik 1"/>
          <p:cNvPicPr>
            <a:picLocks noChangeAspect="1"/>
          </p:cNvPicPr>
          <p:nvPr/>
        </p:nvPicPr>
        <p:blipFill>
          <a:blip r:embed="rId3"/>
          <a:stretch>
            <a:fillRect/>
          </a:stretch>
        </p:blipFill>
        <p:spPr>
          <a:xfrm>
            <a:off x="1509103" y="1923164"/>
            <a:ext cx="6125794" cy="3943427"/>
          </a:xfrm>
          <a:prstGeom prst="rect">
            <a:avLst/>
          </a:prstGeom>
        </p:spPr>
      </p:pic>
    </p:spTree>
    <p:extLst>
      <p:ext uri="{BB962C8B-B14F-4D97-AF65-F5344CB8AC3E}">
        <p14:creationId xmlns:p14="http://schemas.microsoft.com/office/powerpoint/2010/main" val="32437095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Adult Training in the</a:t>
            </a:r>
            <a:r>
              <a:rPr lang="en-GB" sz="4000" b="1"/>
              <a:t/>
            </a:r>
            <a:br>
              <a:rPr lang="en-GB" sz="4000" b="1"/>
            </a:br>
            <a:r>
              <a:rPr lang="en-GB" sz="4000" b="1"/>
              <a:t>Transportation</a:t>
            </a:r>
            <a:endParaRPr sz="4000"/>
          </a:p>
        </p:txBody>
      </p:sp>
      <p:sp>
        <p:nvSpPr>
          <p:cNvPr id="508" name="Google Shape;508;p5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ctr" anchorCtr="0">
            <a:normAutofit/>
          </a:bodyPr>
          <a:lstStyle/>
          <a:p>
            <a:pPr marL="228600" lvl="0" indent="-50800" algn="l" rtl="0">
              <a:lnSpc>
                <a:spcPct val="90000"/>
              </a:lnSpc>
              <a:spcBef>
                <a:spcPts val="0"/>
              </a:spcBef>
              <a:spcAft>
                <a:spcPts val="0"/>
              </a:spcAft>
              <a:buClr>
                <a:srgbClr val="0CEC1B"/>
              </a:buClr>
              <a:buSzPts val="2800"/>
              <a:buFont typeface="Noto Sans Symbols"/>
              <a:buNone/>
            </a:pPr>
            <a:endParaRPr/>
          </a:p>
          <a:p>
            <a:pPr marL="0" lvl="0" indent="0" algn="l" rtl="0">
              <a:lnSpc>
                <a:spcPct val="90000"/>
              </a:lnSpc>
              <a:spcBef>
                <a:spcPts val="1000"/>
              </a:spcBef>
              <a:spcAft>
                <a:spcPts val="0"/>
              </a:spcAft>
              <a:buSzPts val="1800"/>
              <a:buNone/>
            </a:pPr>
            <a:endParaRPr sz="1800"/>
          </a:p>
        </p:txBody>
      </p:sp>
      <p:pic>
        <p:nvPicPr>
          <p:cNvPr id="2" name="Grafik 1"/>
          <p:cNvPicPr>
            <a:picLocks noChangeAspect="1"/>
          </p:cNvPicPr>
          <p:nvPr/>
        </p:nvPicPr>
        <p:blipFill>
          <a:blip r:embed="rId3"/>
          <a:stretch>
            <a:fillRect/>
          </a:stretch>
        </p:blipFill>
        <p:spPr>
          <a:xfrm>
            <a:off x="812504" y="1825625"/>
            <a:ext cx="7826449" cy="4296040"/>
          </a:xfrm>
          <a:prstGeom prst="rect">
            <a:avLst/>
          </a:prstGeom>
        </p:spPr>
      </p:pic>
    </p:spTree>
    <p:extLst>
      <p:ext uri="{BB962C8B-B14F-4D97-AF65-F5344CB8AC3E}">
        <p14:creationId xmlns:p14="http://schemas.microsoft.com/office/powerpoint/2010/main" val="23784325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Adult Training in </a:t>
            </a:r>
            <a:r>
              <a:rPr lang="en-GB" sz="4000" b="1"/>
              <a:t>Medicine</a:t>
            </a:r>
            <a:endParaRPr sz="4000"/>
          </a:p>
        </p:txBody>
      </p:sp>
      <p:sp>
        <p:nvSpPr>
          <p:cNvPr id="519" name="Google Shape;519;p5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800"/>
              <a:buNone/>
            </a:pPr>
            <a:endParaRPr/>
          </a:p>
          <a:p>
            <a:pPr marL="228600" lvl="0" indent="-50800" algn="l" rtl="0">
              <a:lnSpc>
                <a:spcPct val="90000"/>
              </a:lnSpc>
              <a:spcBef>
                <a:spcPts val="1000"/>
              </a:spcBef>
              <a:spcAft>
                <a:spcPts val="0"/>
              </a:spcAft>
              <a:buClr>
                <a:srgbClr val="0CEC1B"/>
              </a:buClr>
              <a:buSzPts val="2800"/>
              <a:buFont typeface="Noto Sans Symbols"/>
              <a:buNone/>
            </a:pPr>
            <a:endParaRPr/>
          </a:p>
          <a:p>
            <a:pPr marL="0" lvl="0" indent="0" algn="l" rtl="0">
              <a:lnSpc>
                <a:spcPct val="90000"/>
              </a:lnSpc>
              <a:spcBef>
                <a:spcPts val="1000"/>
              </a:spcBef>
              <a:spcAft>
                <a:spcPts val="0"/>
              </a:spcAft>
              <a:buSzPts val="1800"/>
              <a:buNone/>
            </a:pPr>
            <a:endParaRPr sz="1800"/>
          </a:p>
        </p:txBody>
      </p:sp>
      <p:pic>
        <p:nvPicPr>
          <p:cNvPr id="2" name="Grafik 1"/>
          <p:cNvPicPr>
            <a:picLocks noChangeAspect="1"/>
          </p:cNvPicPr>
          <p:nvPr/>
        </p:nvPicPr>
        <p:blipFill>
          <a:blip r:embed="rId3"/>
          <a:stretch>
            <a:fillRect/>
          </a:stretch>
        </p:blipFill>
        <p:spPr>
          <a:xfrm>
            <a:off x="1505282" y="1912013"/>
            <a:ext cx="5969407" cy="3959211"/>
          </a:xfrm>
          <a:prstGeom prst="rect">
            <a:avLst/>
          </a:prstGeom>
        </p:spPr>
      </p:pic>
    </p:spTree>
    <p:extLst>
      <p:ext uri="{BB962C8B-B14F-4D97-AF65-F5344CB8AC3E}">
        <p14:creationId xmlns:p14="http://schemas.microsoft.com/office/powerpoint/2010/main" val="27029984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Adult Training in the</a:t>
            </a:r>
            <a:r>
              <a:rPr lang="en-GB" sz="4000" b="1"/>
              <a:t> Industrial/Production Sector</a:t>
            </a:r>
            <a:endParaRPr sz="4000"/>
          </a:p>
        </p:txBody>
      </p:sp>
      <p:pic>
        <p:nvPicPr>
          <p:cNvPr id="2" name="Grafik 1"/>
          <p:cNvPicPr>
            <a:picLocks noChangeAspect="1"/>
          </p:cNvPicPr>
          <p:nvPr/>
        </p:nvPicPr>
        <p:blipFill>
          <a:blip r:embed="rId3"/>
          <a:stretch>
            <a:fillRect/>
          </a:stretch>
        </p:blipFill>
        <p:spPr>
          <a:xfrm>
            <a:off x="1538785" y="1842201"/>
            <a:ext cx="6066429" cy="4092097"/>
          </a:xfrm>
          <a:prstGeom prst="rect">
            <a:avLst/>
          </a:prstGeom>
        </p:spPr>
      </p:pic>
    </p:spTree>
    <p:extLst>
      <p:ext uri="{BB962C8B-B14F-4D97-AF65-F5344CB8AC3E}">
        <p14:creationId xmlns:p14="http://schemas.microsoft.com/office/powerpoint/2010/main" val="29133415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txBox="1">
            <a:spLocks noGrp="1"/>
          </p:cNvSpPr>
          <p:nvPr>
            <p:ph type="title"/>
          </p:nvPr>
        </p:nvSpPr>
        <p:spPr>
          <a:xfrm>
            <a:off x="623888" y="1925864"/>
            <a:ext cx="7770812" cy="170376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92A5A"/>
              </a:buClr>
              <a:buSzPts val="4400"/>
              <a:buFont typeface="Century Gothic"/>
              <a:buNone/>
            </a:pPr>
            <a:r>
              <a:rPr lang="en-GB"/>
              <a:t>Evaluation &amp; Feedback</a:t>
            </a:r>
            <a:endParaRPr/>
          </a:p>
        </p:txBody>
      </p:sp>
      <p:sp>
        <p:nvSpPr>
          <p:cNvPr id="542" name="Google Shape;542;p59"/>
          <p:cNvSpPr txBox="1">
            <a:spLocks noGrp="1"/>
          </p:cNvSpPr>
          <p:nvPr>
            <p:ph type="body" idx="1"/>
          </p:nvPr>
        </p:nvSpPr>
        <p:spPr>
          <a:xfrm>
            <a:off x="623888" y="3817019"/>
            <a:ext cx="7770812" cy="15001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92A5A"/>
              </a:buClr>
              <a:buSzPts val="2400"/>
              <a:buNone/>
            </a:pPr>
            <a:r>
              <a:rPr lang="en-GB"/>
              <a:t>UNIT 2: </a:t>
            </a:r>
            <a:r>
              <a:rPr lang="en-GB" b="1"/>
              <a:t>VR in Education </a:t>
            </a:r>
            <a:r>
              <a:rPr lang="en-GB"/>
              <a:t>&amp; for </a:t>
            </a:r>
            <a:r>
              <a:rPr lang="en-GB" b="1"/>
              <a:t>Adult Learning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txBox="1">
            <a:spLocks noGrp="1"/>
          </p:cNvSpPr>
          <p:nvPr>
            <p:ph type="title"/>
          </p:nvPr>
        </p:nvSpPr>
        <p:spPr>
          <a:xfrm>
            <a:off x="623888" y="1925864"/>
            <a:ext cx="7770812" cy="170376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92A5A"/>
              </a:buClr>
              <a:buSzPts val="4400"/>
              <a:buFont typeface="Century Gothic"/>
              <a:buNone/>
            </a:pPr>
            <a:r>
              <a:rPr lang="en-GB"/>
              <a:t>Global Comparison</a:t>
            </a:r>
            <a:endParaRPr/>
          </a:p>
        </p:txBody>
      </p:sp>
      <p:sp>
        <p:nvSpPr>
          <p:cNvPr id="116" name="Google Shape;116;p6"/>
          <p:cNvSpPr txBox="1">
            <a:spLocks noGrp="1"/>
          </p:cNvSpPr>
          <p:nvPr>
            <p:ph type="body" idx="1"/>
          </p:nvPr>
        </p:nvSpPr>
        <p:spPr>
          <a:xfrm>
            <a:off x="623888" y="3817019"/>
            <a:ext cx="7770812" cy="15001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92A5A"/>
              </a:buClr>
              <a:buSzPts val="2400"/>
              <a:buNone/>
            </a:pPr>
            <a:r>
              <a:rPr lang="en-GB"/>
              <a:t>VR in Education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DDDEF"/>
        </a:solidFill>
        <a:effectLst/>
      </p:bgPr>
    </p:bg>
    <p:spTree>
      <p:nvGrpSpPr>
        <p:cNvPr id="1" name="Shape 547"/>
        <p:cNvGrpSpPr/>
        <p:nvPr/>
      </p:nvGrpSpPr>
      <p:grpSpPr>
        <a:xfrm>
          <a:off x="0" y="0"/>
          <a:ext cx="0" cy="0"/>
          <a:chOff x="0" y="0"/>
          <a:chExt cx="0" cy="0"/>
        </a:xfrm>
      </p:grpSpPr>
      <p:sp>
        <p:nvSpPr>
          <p:cNvPr id="548" name="Google Shape;548;p6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Final Exercise:</a:t>
            </a:r>
            <a:br>
              <a:rPr lang="en-GB" sz="4000" b="1"/>
            </a:br>
            <a:r>
              <a:rPr lang="en-GB" sz="4000"/>
              <a:t>Evaluation &amp; Feedback</a:t>
            </a:r>
            <a:endParaRPr sz="4000" b="1"/>
          </a:p>
        </p:txBody>
      </p:sp>
      <p:sp>
        <p:nvSpPr>
          <p:cNvPr id="549" name="Google Shape;549;p60"/>
          <p:cNvSpPr txBox="1"/>
          <p:nvPr/>
        </p:nvSpPr>
        <p:spPr>
          <a:xfrm>
            <a:off x="543590" y="2005506"/>
            <a:ext cx="8132578" cy="4033787"/>
          </a:xfrm>
          <a:prstGeom prst="rect">
            <a:avLst/>
          </a:prstGeom>
          <a:solidFill>
            <a:srgbClr val="FFFFFF"/>
          </a:solidFill>
          <a:ln w="38100" cap="flat" cmpd="sng">
            <a:solidFill>
              <a:srgbClr val="282958"/>
            </a:solidFill>
            <a:prstDash val="solid"/>
            <a:round/>
            <a:headEnd type="none" w="sm" len="sm"/>
            <a:tailEnd type="none" w="sm" len="sm"/>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0CEC1B"/>
              </a:buClr>
              <a:buSzPts val="2800"/>
              <a:buFont typeface="Noto Sans Symbols"/>
              <a:buChar char="▶"/>
            </a:pPr>
            <a:r>
              <a:rPr lang="en-GB" sz="2800" b="1">
                <a:solidFill>
                  <a:schemeClr val="dk1"/>
                </a:solidFill>
                <a:latin typeface="Century Gothic"/>
                <a:ea typeface="Century Gothic"/>
                <a:cs typeface="Century Gothic"/>
                <a:sym typeface="Century Gothic"/>
              </a:rPr>
              <a:t>How would you now assess your own knowledge after this course about…</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a:t>
            </a:r>
            <a:r>
              <a:rPr lang="en-GB" sz="2000" b="1" i="0" u="none" strike="noStrike" cap="none">
                <a:solidFill>
                  <a:schemeClr val="dk1"/>
                </a:solidFill>
                <a:latin typeface="Century Gothic"/>
                <a:ea typeface="Century Gothic"/>
                <a:cs typeface="Century Gothic"/>
                <a:sym typeface="Century Gothic"/>
              </a:rPr>
              <a:t>VR for Adult Learning &amp; Training?</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a:t>
            </a:r>
            <a:r>
              <a:rPr lang="en-GB" sz="2000" b="1" i="0" u="none" strike="noStrike" cap="none">
                <a:solidFill>
                  <a:schemeClr val="dk1"/>
                </a:solidFill>
                <a:latin typeface="Century Gothic"/>
                <a:ea typeface="Century Gothic"/>
                <a:cs typeface="Century Gothic"/>
                <a:sym typeface="Century Gothic"/>
              </a:rPr>
              <a:t>Global Developments </a:t>
            </a:r>
            <a:r>
              <a:rPr lang="en-GB" sz="2000" b="0" i="0" u="none" strike="noStrike" cap="none">
                <a:solidFill>
                  <a:schemeClr val="dk1"/>
                </a:solidFill>
                <a:latin typeface="Century Gothic"/>
                <a:ea typeface="Century Gothic"/>
                <a:cs typeface="Century Gothic"/>
                <a:sym typeface="Century Gothic"/>
              </a:rPr>
              <a:t>concerning VR in Education?</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…the </a:t>
            </a:r>
            <a:r>
              <a:rPr lang="en-GB" sz="2000" b="1" i="0" u="none" strike="noStrike" cap="none">
                <a:solidFill>
                  <a:schemeClr val="dk1"/>
                </a:solidFill>
                <a:latin typeface="Century Gothic"/>
                <a:ea typeface="Century Gothic"/>
                <a:cs typeface="Century Gothic"/>
                <a:sym typeface="Century Gothic"/>
              </a:rPr>
              <a:t>potentials of VR</a:t>
            </a:r>
            <a:r>
              <a:rPr lang="en-GB" sz="2000" b="0" i="0" u="none" strike="noStrike" cap="none">
                <a:solidFill>
                  <a:schemeClr val="dk1"/>
                </a:solidFill>
                <a:latin typeface="Century Gothic"/>
                <a:ea typeface="Century Gothic"/>
                <a:cs typeface="Century Gothic"/>
                <a:sym typeface="Century Gothic"/>
              </a:rPr>
              <a:t> as a learning and teaching tool?</a:t>
            </a:r>
            <a:endParaRPr/>
          </a:p>
          <a:p>
            <a:pPr marL="685800" marR="0" lvl="1" indent="-228600" algn="l" rtl="0">
              <a:lnSpc>
                <a:spcPct val="90000"/>
              </a:lnSpc>
              <a:spcBef>
                <a:spcPts val="500"/>
              </a:spcBef>
              <a:spcAft>
                <a:spcPts val="0"/>
              </a:spcAft>
              <a:buClr>
                <a:srgbClr val="0CEC1B"/>
              </a:buClr>
              <a:buSzPts val="2000"/>
              <a:buFont typeface="Noto Sans Symbols"/>
              <a:buChar char="▪"/>
            </a:pPr>
            <a:r>
              <a:rPr lang="en-GB" sz="2000" b="0" i="0" u="none" strike="noStrike" cap="none">
                <a:solidFill>
                  <a:schemeClr val="dk1"/>
                </a:solidFill>
                <a:latin typeface="Century Gothic"/>
                <a:ea typeface="Century Gothic"/>
                <a:cs typeface="Century Gothic"/>
                <a:sym typeface="Century Gothic"/>
              </a:rPr>
              <a:t>…the state of the art of </a:t>
            </a:r>
            <a:r>
              <a:rPr lang="en-GB" sz="2000" b="1" i="0" u="none" strike="noStrike" cap="none">
                <a:solidFill>
                  <a:schemeClr val="dk1"/>
                </a:solidFill>
                <a:latin typeface="Century Gothic"/>
                <a:ea typeface="Century Gothic"/>
                <a:cs typeface="Century Gothic"/>
                <a:sym typeface="Century Gothic"/>
              </a:rPr>
              <a:t>academic discussions </a:t>
            </a:r>
            <a:r>
              <a:rPr lang="en-GB" sz="2000" b="0" i="0" u="none" strike="noStrike" cap="none">
                <a:solidFill>
                  <a:schemeClr val="dk1"/>
                </a:solidFill>
                <a:latin typeface="Century Gothic"/>
                <a:ea typeface="Century Gothic"/>
                <a:cs typeface="Century Gothic"/>
                <a:sym typeface="Century Gothic"/>
              </a:rPr>
              <a:t>concerning 	</a:t>
            </a:r>
            <a:r>
              <a:rPr lang="en-GB" sz="2000" b="1" i="0" u="none" strike="noStrike" cap="none">
                <a:solidFill>
                  <a:schemeClr val="dk1"/>
                </a:solidFill>
                <a:latin typeface="Century Gothic"/>
                <a:ea typeface="Century Gothic"/>
                <a:cs typeface="Century Gothic"/>
                <a:sym typeface="Century Gothic"/>
              </a:rPr>
              <a:t>VR in Education &amp; for Adult Learning?</a:t>
            </a:r>
            <a:endParaRPr/>
          </a:p>
        </p:txBody>
      </p:sp>
      <p:pic>
        <p:nvPicPr>
          <p:cNvPr id="550" name="Google Shape;550;p60"/>
          <p:cNvPicPr preferRelativeResize="0"/>
          <p:nvPr/>
        </p:nvPicPr>
        <p:blipFill rotWithShape="1">
          <a:blip r:embed="rId3">
            <a:alphaModFix/>
          </a:blip>
          <a:srcRect l="34477"/>
          <a:stretch/>
        </p:blipFill>
        <p:spPr>
          <a:xfrm rot="-5400000">
            <a:off x="6911372" y="590281"/>
            <a:ext cx="2023809" cy="2200815"/>
          </a:xfrm>
          <a:prstGeom prst="rect">
            <a:avLst/>
          </a:prstGeom>
          <a:noFill/>
          <a:ln w="3810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fade">
                                      <p:cBhvr>
                                        <p:cTn id="7" dur="10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DDDEF"/>
        </a:solidFill>
        <a:effectLst/>
      </p:bgPr>
    </p:bg>
    <p:spTree>
      <p:nvGrpSpPr>
        <p:cNvPr id="1" name="Shape 555"/>
        <p:cNvGrpSpPr/>
        <p:nvPr/>
      </p:nvGrpSpPr>
      <p:grpSpPr>
        <a:xfrm>
          <a:off x="0" y="0"/>
          <a:ext cx="0" cy="0"/>
          <a:chOff x="0" y="0"/>
          <a:chExt cx="0" cy="0"/>
        </a:xfrm>
      </p:grpSpPr>
      <p:sp>
        <p:nvSpPr>
          <p:cNvPr id="556" name="Google Shape;556;p6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t>Final Exercise:</a:t>
            </a:r>
            <a:br>
              <a:rPr lang="en-GB" sz="4000" b="1"/>
            </a:br>
            <a:r>
              <a:rPr lang="en-GB" sz="4000"/>
              <a:t>Evaluation &amp; Feedback</a:t>
            </a:r>
            <a:endParaRPr sz="4000" b="1"/>
          </a:p>
        </p:txBody>
      </p:sp>
      <p:pic>
        <p:nvPicPr>
          <p:cNvPr id="557" name="Google Shape;557;p61"/>
          <p:cNvPicPr preferRelativeResize="0"/>
          <p:nvPr/>
        </p:nvPicPr>
        <p:blipFill rotWithShape="1">
          <a:blip r:embed="rId3">
            <a:alphaModFix/>
          </a:blip>
          <a:srcRect l="30833" t="30720" r="31229" b="10004"/>
          <a:stretch/>
        </p:blipFill>
        <p:spPr>
          <a:xfrm>
            <a:off x="2105184" y="1847659"/>
            <a:ext cx="4933632" cy="43343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21"/>
        <p:cNvGrpSpPr/>
        <p:nvPr/>
      </p:nvGrpSpPr>
      <p:grpSpPr>
        <a:xfrm>
          <a:off x="0" y="0"/>
          <a:ext cx="0" cy="0"/>
          <a:chOff x="0" y="0"/>
          <a:chExt cx="0" cy="0"/>
        </a:xfrm>
      </p:grpSpPr>
      <p:pic>
        <p:nvPicPr>
          <p:cNvPr id="122" name="Google Shape;122;p7" descr="Vr, Virtual, Virtual Reality, Technology, Reality"/>
          <p:cNvPicPr preferRelativeResize="0"/>
          <p:nvPr/>
        </p:nvPicPr>
        <p:blipFill rotWithShape="1">
          <a:blip r:embed="rId3">
            <a:alphaModFix/>
          </a:blip>
          <a:srcRect/>
          <a:stretch/>
        </p:blipFill>
        <p:spPr>
          <a:xfrm>
            <a:off x="0" y="1690689"/>
            <a:ext cx="9144000" cy="5167311"/>
          </a:xfrm>
          <a:prstGeom prst="rect">
            <a:avLst/>
          </a:prstGeom>
          <a:noFill/>
          <a:ln>
            <a:noFill/>
          </a:ln>
        </p:spPr>
      </p:pic>
      <p:sp>
        <p:nvSpPr>
          <p:cNvPr id="123" name="Google Shape;123;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entury Gothic"/>
              <a:buNone/>
            </a:pPr>
            <a:r>
              <a:rPr lang="en-GB"/>
              <a:t>Virtual Reality</a:t>
            </a:r>
            <a:endParaRPr/>
          </a:p>
        </p:txBody>
      </p:sp>
      <p:sp>
        <p:nvSpPr>
          <p:cNvPr id="124" name="Google Shape;124;p7"/>
          <p:cNvSpPr txBox="1"/>
          <p:nvPr/>
        </p:nvSpPr>
        <p:spPr>
          <a:xfrm>
            <a:off x="628650" y="2005506"/>
            <a:ext cx="788670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CEC1B"/>
              </a:buClr>
              <a:buSzPts val="2400"/>
              <a:buFont typeface="Noto Sans Symbols"/>
              <a:buChar char="▶"/>
            </a:pPr>
            <a:r>
              <a:rPr lang="en-GB" sz="2400" b="1" i="0" u="none" strike="noStrike" cap="none">
                <a:solidFill>
                  <a:schemeClr val="dk1"/>
                </a:solidFill>
                <a:latin typeface="Century Gothic"/>
                <a:ea typeface="Century Gothic"/>
                <a:cs typeface="Century Gothic"/>
                <a:sym typeface="Century Gothic"/>
              </a:rPr>
              <a:t>How does Virtual Reality work? </a:t>
            </a:r>
            <a:endParaRPr sz="2400" b="1" i="0" u="sng" strike="noStrike" cap="none">
              <a:solidFill>
                <a:schemeClr val="dk1"/>
              </a:solidFill>
              <a:latin typeface="Century Gothic"/>
              <a:ea typeface="Century Gothic"/>
              <a:cs typeface="Century Gothic"/>
              <a:sym typeface="Century Gothic"/>
              <a:hlinkClick r:id="rId4"/>
            </a:endParaRPr>
          </a:p>
          <a:p>
            <a:pPr marL="228600" marR="0" lvl="0" indent="-76200" algn="l" rtl="0">
              <a:lnSpc>
                <a:spcPct val="90000"/>
              </a:lnSpc>
              <a:spcBef>
                <a:spcPts val="1000"/>
              </a:spcBef>
              <a:spcAft>
                <a:spcPts val="0"/>
              </a:spcAft>
              <a:buClr>
                <a:srgbClr val="0CEC1B"/>
              </a:buClr>
              <a:buSzPts val="2400"/>
              <a:buFont typeface="Noto Sans Symbols"/>
              <a:buNone/>
            </a:pPr>
            <a:endParaRPr sz="2400" b="0" i="0" u="none" strike="noStrike" cap="none">
              <a:solidFill>
                <a:schemeClr val="dk1"/>
              </a:solidFill>
              <a:latin typeface="Century Gothic"/>
              <a:ea typeface="Century Gothic"/>
              <a:cs typeface="Century Gothic"/>
              <a:sym typeface="Century Gothic"/>
            </a:endParaRPr>
          </a:p>
          <a:p>
            <a:pPr marL="685800" marR="0" lvl="1" indent="-101600" algn="l" rtl="0">
              <a:lnSpc>
                <a:spcPct val="90000"/>
              </a:lnSpc>
              <a:spcBef>
                <a:spcPts val="500"/>
              </a:spcBef>
              <a:spcAft>
                <a:spcPts val="0"/>
              </a:spcAft>
              <a:buClr>
                <a:srgbClr val="0CEC1B"/>
              </a:buClr>
              <a:buSzPts val="2000"/>
              <a:buFont typeface="Noto Sans Symbols"/>
              <a:buNone/>
            </a:pPr>
            <a:endParaRPr sz="2000" b="1" i="0" u="none" strike="noStrike" cap="none">
              <a:solidFill>
                <a:schemeClr val="dk1"/>
              </a:solidFill>
              <a:latin typeface="Century Gothic"/>
              <a:ea typeface="Century Gothic"/>
              <a:cs typeface="Century Gothic"/>
              <a:sym typeface="Century Gothic"/>
            </a:endParaRPr>
          </a:p>
          <a:p>
            <a:pPr marL="685800" marR="0" lvl="1" indent="-101600" algn="l" rtl="0">
              <a:lnSpc>
                <a:spcPct val="90000"/>
              </a:lnSpc>
              <a:spcBef>
                <a:spcPts val="500"/>
              </a:spcBef>
              <a:spcAft>
                <a:spcPts val="0"/>
              </a:spcAft>
              <a:buClr>
                <a:srgbClr val="0CEC1B"/>
              </a:buClr>
              <a:buSzPts val="2000"/>
              <a:buFont typeface="Noto Sans Symbols"/>
              <a:buNone/>
            </a:pPr>
            <a:endParaRPr sz="2000" b="1" i="0" u="none" strike="noStrike" cap="none">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Effect transition="in" filter="fade">
                                      <p:cBhvr>
                                        <p:cTn id="7" dur="1000"/>
                                        <p:tgtEl>
                                          <p:spTgt spid="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xEl>
                                              <p:pRg st="1" end="1"/>
                                            </p:txEl>
                                          </p:spTgt>
                                        </p:tgtEl>
                                        <p:attrNameLst>
                                          <p:attrName>style.visibility</p:attrName>
                                        </p:attrNameLst>
                                      </p:cBhvr>
                                      <p:to>
                                        <p:strVal val="visible"/>
                                      </p:to>
                                    </p:set>
                                    <p:animEffect transition="in" filter="fade">
                                      <p:cBhvr>
                                        <p:cTn id="12" dur="1000"/>
                                        <p:tgtEl>
                                          <p:spTgt spid="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
                                            <p:txEl>
                                              <p:pRg st="2" end="2"/>
                                            </p:txEl>
                                          </p:spTgt>
                                        </p:tgtEl>
                                        <p:attrNameLst>
                                          <p:attrName>style.visibility</p:attrName>
                                        </p:attrNameLst>
                                      </p:cBhvr>
                                      <p:to>
                                        <p:strVal val="visible"/>
                                      </p:to>
                                    </p:set>
                                    <p:animEffect transition="in" filter="fade">
                                      <p:cBhvr>
                                        <p:cTn id="17" dur="1000"/>
                                        <p:tgtEl>
                                          <p:spTgt spid="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
                                            <p:txEl>
                                              <p:pRg st="3" end="3"/>
                                            </p:txEl>
                                          </p:spTgt>
                                        </p:tgtEl>
                                        <p:attrNameLst>
                                          <p:attrName>style.visibility</p:attrName>
                                        </p:attrNameLst>
                                      </p:cBhvr>
                                      <p:to>
                                        <p:strVal val="visible"/>
                                      </p:to>
                                    </p:set>
                                    <p:animEffect transition="in" filter="fade">
                                      <p:cBhvr>
                                        <p:cTn id="22" dur="1000"/>
                                        <p:tgtEl>
                                          <p:spTgt spid="1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Global</a:t>
            </a:r>
            <a:r>
              <a:rPr lang="en-GB"/>
              <a:t> Comparison</a:t>
            </a:r>
            <a:endParaRPr/>
          </a:p>
        </p:txBody>
      </p:sp>
      <p:sp>
        <p:nvSpPr>
          <p:cNvPr id="131" name="Google Shape;131;p8"/>
          <p:cNvSpPr txBox="1">
            <a:spLocks noGrp="1"/>
          </p:cNvSpPr>
          <p:nvPr>
            <p:ph type="body" idx="1"/>
          </p:nvPr>
        </p:nvSpPr>
        <p:spPr>
          <a:xfrm>
            <a:off x="289619" y="2066427"/>
            <a:ext cx="8446167" cy="414186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CEC1B"/>
              </a:buClr>
              <a:buSzPts val="2800"/>
              <a:buFont typeface="Noto Sans Symbols"/>
              <a:buChar char="▶"/>
            </a:pPr>
            <a:r>
              <a:rPr lang="en-GB" b="1"/>
              <a:t>In which fields is VR being effectively used for learning?</a:t>
            </a:r>
            <a:endParaRPr/>
          </a:p>
          <a:p>
            <a:pPr marL="228600" lvl="0" indent="-50800" algn="l" rtl="0">
              <a:lnSpc>
                <a:spcPct val="90000"/>
              </a:lnSpc>
              <a:spcBef>
                <a:spcPts val="1000"/>
              </a:spcBef>
              <a:spcAft>
                <a:spcPts val="0"/>
              </a:spcAft>
              <a:buClr>
                <a:srgbClr val="0CEC1B"/>
              </a:buClr>
              <a:buSzPts val="2800"/>
              <a:buFont typeface="Noto Sans Symbols"/>
              <a:buNone/>
            </a:pPr>
            <a:endParaRPr/>
          </a:p>
        </p:txBody>
      </p:sp>
      <p:pic>
        <p:nvPicPr>
          <p:cNvPr id="132" name="Google Shape;132;p8" descr="People, Adult, Portrait, Woman, Lid, Vr, African"/>
          <p:cNvPicPr preferRelativeResize="0"/>
          <p:nvPr/>
        </p:nvPicPr>
        <p:blipFill rotWithShape="1">
          <a:blip r:embed="rId3">
            <a:alphaModFix/>
          </a:blip>
          <a:srcRect/>
          <a:stretch/>
        </p:blipFill>
        <p:spPr>
          <a:xfrm>
            <a:off x="2209687" y="3302177"/>
            <a:ext cx="4286742" cy="35558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Effect transition="in" filter="fade">
                                      <p:cBhvr>
                                        <p:cTn id="7" dur="1000"/>
                                        <p:tgtEl>
                                          <p:spTgt spid="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xEl>
                                              <p:pRg st="1" end="1"/>
                                            </p:txEl>
                                          </p:spTgt>
                                        </p:tgtEl>
                                        <p:attrNameLst>
                                          <p:attrName>style.visibility</p:attrName>
                                        </p:attrNameLst>
                                      </p:cBhvr>
                                      <p:to>
                                        <p:strVal val="visible"/>
                                      </p:to>
                                    </p:set>
                                    <p:animEffect transition="in" filter="fade">
                                      <p:cBhvr>
                                        <p:cTn id="12" dur="1000"/>
                                        <p:tgtEl>
                                          <p:spTgt spid="1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a:t>Global</a:t>
            </a:r>
            <a:r>
              <a:rPr lang="en-GB"/>
              <a:t> Comparison</a:t>
            </a:r>
            <a:endParaRPr/>
          </a:p>
        </p:txBody>
      </p:sp>
      <p:sp>
        <p:nvSpPr>
          <p:cNvPr id="139" name="Google Shape;139;p9"/>
          <p:cNvSpPr txBox="1">
            <a:spLocks noGrp="1"/>
          </p:cNvSpPr>
          <p:nvPr>
            <p:ph type="body" idx="1"/>
          </p:nvPr>
        </p:nvSpPr>
        <p:spPr>
          <a:xfrm>
            <a:off x="289619" y="2066427"/>
            <a:ext cx="8854381" cy="414186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CEC1B"/>
              </a:buClr>
              <a:buSzPts val="2800"/>
              <a:buFont typeface="Noto Sans Symbols"/>
              <a:buChar char="▶"/>
            </a:pPr>
            <a:r>
              <a:rPr lang="en-GB" b="1"/>
              <a:t>Which countries do you think have a dominant role in VR for learning?</a:t>
            </a:r>
            <a:endParaRPr/>
          </a:p>
          <a:p>
            <a:pPr marL="228600" lvl="0" indent="-50800" algn="l" rtl="0">
              <a:lnSpc>
                <a:spcPct val="90000"/>
              </a:lnSpc>
              <a:spcBef>
                <a:spcPts val="1000"/>
              </a:spcBef>
              <a:spcAft>
                <a:spcPts val="0"/>
              </a:spcAft>
              <a:buClr>
                <a:srgbClr val="0CEC1B"/>
              </a:buClr>
              <a:buSzPts val="2800"/>
              <a:buFont typeface="Noto Sans Symbols"/>
              <a:buNone/>
            </a:pPr>
            <a:endParaRPr/>
          </a:p>
        </p:txBody>
      </p:sp>
      <p:sp>
        <p:nvSpPr>
          <p:cNvPr id="140" name="Google Shape;140;p9" descr="https://www.vrlife.news/wp-content/uploads/2016/06/VR-in-France-and-Other-European-Countries.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9" descr="https://www.vrlife.news/wp-content/uploads/2016/06/VR-in-France-and-Other-European-Countries.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2" name="Google Shape;142;p9"/>
          <p:cNvPicPr preferRelativeResize="0"/>
          <p:nvPr/>
        </p:nvPicPr>
        <p:blipFill rotWithShape="1">
          <a:blip r:embed="rId3">
            <a:alphaModFix/>
          </a:blip>
          <a:srcRect/>
          <a:stretch/>
        </p:blipFill>
        <p:spPr>
          <a:xfrm>
            <a:off x="1228456" y="3132633"/>
            <a:ext cx="6687087" cy="28431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fade">
                                      <p:cBhvr>
                                        <p:cTn id="7" dur="1000"/>
                                        <p:tgtEl>
                                          <p:spTgt spid="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xEl>
                                              <p:pRg st="1" end="1"/>
                                            </p:txEl>
                                          </p:spTgt>
                                        </p:tgtEl>
                                        <p:attrNameLst>
                                          <p:attrName>style.visibility</p:attrName>
                                        </p:attrNameLst>
                                      </p:cBhvr>
                                      <p:to>
                                        <p:strVal val="visible"/>
                                      </p:to>
                                    </p:set>
                                    <p:animEffect transition="in" filter="fade">
                                      <p:cBhvr>
                                        <p:cTn id="12" dur="1000"/>
                                        <p:tgtEl>
                                          <p:spTgt spid="1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4737</Words>
  <Application>Microsoft Office PowerPoint</Application>
  <PresentationFormat>Bildschirmpräsentation (4:3)</PresentationFormat>
  <Paragraphs>487</Paragraphs>
  <Slides>61</Slides>
  <Notes>61</Notes>
  <HiddenSlides>2</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61</vt:i4>
      </vt:variant>
    </vt:vector>
  </HeadingPairs>
  <TitlesOfParts>
    <vt:vector size="68" baseType="lpstr">
      <vt:lpstr>Century Gothic</vt:lpstr>
      <vt:lpstr>Libre Franklin</vt:lpstr>
      <vt:lpstr>Arial</vt:lpstr>
      <vt:lpstr>Noto Sans Symbols</vt:lpstr>
      <vt:lpstr>Quattrocento Sans</vt:lpstr>
      <vt:lpstr>Calibri</vt:lpstr>
      <vt:lpstr>Office Theme</vt:lpstr>
      <vt:lpstr>Unit 2: VR in Education &amp; for Adult Learning </vt:lpstr>
      <vt:lpstr>Overview</vt:lpstr>
      <vt:lpstr>Introductory Exercise</vt:lpstr>
      <vt:lpstr>Introductory Exercise: Self-Assessment</vt:lpstr>
      <vt:lpstr>Introductory Exercise: Self-Assessment</vt:lpstr>
      <vt:lpstr>Global Comparison</vt:lpstr>
      <vt:lpstr>Virtual Reality</vt:lpstr>
      <vt:lpstr>Global Comparison</vt:lpstr>
      <vt:lpstr>Global Comparison</vt:lpstr>
      <vt:lpstr>The state of the art within Europe</vt:lpstr>
      <vt:lpstr>The state of the art within Europe</vt:lpstr>
      <vt:lpstr>VR learning and development in Asia (Japan- China)</vt:lpstr>
      <vt:lpstr>VR learning and development in Japan</vt:lpstr>
      <vt:lpstr>VR learning and development in China</vt:lpstr>
      <vt:lpstr>VR learning and development in China</vt:lpstr>
      <vt:lpstr>VR learning and development in the USA</vt:lpstr>
      <vt:lpstr>VR learning and development in the USA</vt:lpstr>
      <vt:lpstr>Exercise: State of the art of VR learning inside &amp; outside of Europe</vt:lpstr>
      <vt:lpstr>Academic Discussions</vt:lpstr>
      <vt:lpstr>VR’s Potentials for Learning</vt:lpstr>
      <vt:lpstr>Insights into VR’s Potentials for Learning</vt:lpstr>
      <vt:lpstr>Insights into VR’s Potentials for Learning</vt:lpstr>
      <vt:lpstr>Unique Characteristics of VR as a Learning Tool</vt:lpstr>
      <vt:lpstr>Further Characteristics of VR as a Learning Tool</vt:lpstr>
      <vt:lpstr>Virtual Realities as Virtual Learning Environments (VLEs)</vt:lpstr>
      <vt:lpstr>Virtual Realities as Virtual Learning Environments (VLEs)</vt:lpstr>
      <vt:lpstr>Virtual Realities as Virtual Learning Environments (VLEs)</vt:lpstr>
      <vt:lpstr>Virtual Realities as Explorative VLEs</vt:lpstr>
      <vt:lpstr>Explorative VLEs from a Pedagogic Point of View</vt:lpstr>
      <vt:lpstr>Virtual Realities as VLEs of Exposition</vt:lpstr>
      <vt:lpstr>VLEs of Exposition from a Pedagogic Point of View</vt:lpstr>
      <vt:lpstr>Virtual Realities as Experimental VLEs</vt:lpstr>
      <vt:lpstr>Experimental VLEs from a Pedagogic Point of View</vt:lpstr>
      <vt:lpstr>Virtual Realities as Constructive VLEs</vt:lpstr>
      <vt:lpstr>Constructive VLEs from a Pedagogic Point of View</vt:lpstr>
      <vt:lpstr>Excursion: Learning Theory</vt:lpstr>
      <vt:lpstr>Excursion: Constructivism</vt:lpstr>
      <vt:lpstr>Excursion: Immersion</vt:lpstr>
      <vt:lpstr>Virtual Realities as Virtual Training Environments</vt:lpstr>
      <vt:lpstr>Virtual Training Environments from a Pedagogic Point of View</vt:lpstr>
      <vt:lpstr>Virtual Realities as Social VLEs</vt:lpstr>
      <vt:lpstr>Virtual Realities as Virtual Learning Environments (VLEs)</vt:lpstr>
      <vt:lpstr>VR in Education– Aspects to consider…</vt:lpstr>
      <vt:lpstr>VR in Education– Aspects to consider…</vt:lpstr>
      <vt:lpstr>VR in Education– Aspects to consider…</vt:lpstr>
      <vt:lpstr>VR in Education– Aspects to consider…</vt:lpstr>
      <vt:lpstr>Overview of Academic Discussions</vt:lpstr>
      <vt:lpstr>Academic Discussion regarding Virtual-Reality-Learning</vt:lpstr>
      <vt:lpstr>Academic Discussion regarding VR in Adult Education</vt:lpstr>
      <vt:lpstr>Academic Discussion regarding VR for Adult Learning</vt:lpstr>
      <vt:lpstr>Academic Discussion regarding VR for Adult Learning</vt:lpstr>
      <vt:lpstr>VR &amp; Adult Training</vt:lpstr>
      <vt:lpstr>VR’s Potentials for Adult Training</vt:lpstr>
      <vt:lpstr>VR for Adult Learning</vt:lpstr>
      <vt:lpstr>Adult Training in the Military Sector</vt:lpstr>
      <vt:lpstr>Adult Training in the Transportation</vt:lpstr>
      <vt:lpstr>Adult Training in Medicine</vt:lpstr>
      <vt:lpstr>Adult Training in the Industrial/Production Sector</vt:lpstr>
      <vt:lpstr>Evaluation &amp; Feedback</vt:lpstr>
      <vt:lpstr>Final Exercise: Evaluation &amp; Feedback</vt:lpstr>
      <vt:lpstr>Final Exercise: Evaluation &amp; Feedback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Excursion: Learning Theory</dc:title>
  <dc:creator>Carina</dc:creator>
  <cp:lastModifiedBy>Carina Maas</cp:lastModifiedBy>
  <cp:revision>3</cp:revision>
  <dcterms:created xsi:type="dcterms:W3CDTF">2019-04-05T13:50:14Z</dcterms:created>
  <dcterms:modified xsi:type="dcterms:W3CDTF">2021-03-16T18:42:42Z</dcterms:modified>
</cp:coreProperties>
</file>