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0" r:id="rId5"/>
    <p:sldId id="275" r:id="rId6"/>
    <p:sldId id="261" r:id="rId7"/>
    <p:sldId id="268" r:id="rId8"/>
    <p:sldId id="269" r:id="rId9"/>
    <p:sldId id="270" r:id="rId10"/>
    <p:sldId id="274" r:id="rId11"/>
    <p:sldId id="273" r:id="rId12"/>
    <p:sldId id="271" r:id="rId13"/>
    <p:sldId id="277" r:id="rId14"/>
    <p:sldId id="276" r:id="rId15"/>
    <p:sldId id="278"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A5A"/>
    <a:srgbClr val="0CEC1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14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9" name="Gruppieren 8"/>
          <p:cNvGrpSpPr/>
          <p:nvPr userDrawn="1"/>
        </p:nvGrpSpPr>
        <p:grpSpPr>
          <a:xfrm>
            <a:off x="-1" y="-93264"/>
            <a:ext cx="9134375" cy="6998399"/>
            <a:chOff x="-1" y="-93264"/>
            <a:chExt cx="9134375" cy="6998399"/>
          </a:xfrm>
        </p:grpSpPr>
        <p:pic>
          <p:nvPicPr>
            <p:cNvPr id="8" name="Grafik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341" t="29310" r="38171"/>
            <a:stretch/>
          </p:blipFill>
          <p:spPr>
            <a:xfrm flipH="1">
              <a:off x="4543123" y="-93264"/>
              <a:ext cx="4591251" cy="6951264"/>
            </a:xfrm>
            <a:prstGeom prst="rect">
              <a:avLst/>
            </a:prstGeom>
          </p:spPr>
        </p:pic>
        <p:pic>
          <p:nvPicPr>
            <p:cNvPr id="7"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4977"/>
            <a:stretch/>
          </p:blipFill>
          <p:spPr bwMode="auto">
            <a:xfrm>
              <a:off x="-1" y="-55047"/>
              <a:ext cx="6920565" cy="696018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
        <p:nvSpPr>
          <p:cNvPr id="2" name="Title 1"/>
          <p:cNvSpPr>
            <a:spLocks noGrp="1"/>
          </p:cNvSpPr>
          <p:nvPr>
            <p:ph type="ctrTitle"/>
          </p:nvPr>
        </p:nvSpPr>
        <p:spPr>
          <a:xfrm>
            <a:off x="279134" y="1858993"/>
            <a:ext cx="4620126" cy="2387600"/>
          </a:xfrm>
        </p:spPr>
        <p:txBody>
          <a:bodyPr anchor="b">
            <a:normAutofit/>
          </a:bodyPr>
          <a:lstStyle>
            <a:lvl1pPr algn="l">
              <a:defRPr sz="4000" cap="small" baseline="0">
                <a:solidFill>
                  <a:schemeClr val="bg1"/>
                </a:solidFill>
                <a:latin typeface="Century Gothic" panose="020B0502020202020204" pitchFamily="34" charset="0"/>
              </a:defRPr>
            </a:lvl1pPr>
          </a:lstStyle>
          <a:p>
            <a:r>
              <a:rPr lang="de-DE" dirty="0" smtClean="0"/>
              <a:t>Titelmasterformat durch Klicken bearbeiten</a:t>
            </a:r>
            <a:endParaRPr lang="en-US" dirty="0"/>
          </a:p>
        </p:txBody>
      </p:sp>
      <p:sp>
        <p:nvSpPr>
          <p:cNvPr id="3" name="Subtitle 2"/>
          <p:cNvSpPr>
            <a:spLocks noGrp="1"/>
          </p:cNvSpPr>
          <p:nvPr>
            <p:ph type="subTitle" idx="1"/>
          </p:nvPr>
        </p:nvSpPr>
        <p:spPr>
          <a:xfrm>
            <a:off x="279134" y="4397925"/>
            <a:ext cx="4620126" cy="1655762"/>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en-US" dirty="0"/>
          </a:p>
        </p:txBody>
      </p:sp>
      <p:pic>
        <p:nvPicPr>
          <p:cNvPr id="10" name="Grafik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058" y="183300"/>
            <a:ext cx="3457792" cy="1666622"/>
          </a:xfrm>
          <a:prstGeom prst="rect">
            <a:avLst/>
          </a:prstGeom>
        </p:spPr>
      </p:pic>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199812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pSp>
        <p:nvGrpSpPr>
          <p:cNvPr id="11" name="Gruppieren 10"/>
          <p:cNvGrpSpPr/>
          <p:nvPr userDrawn="1"/>
        </p:nvGrpSpPr>
        <p:grpSpPr>
          <a:xfrm>
            <a:off x="0" y="0"/>
            <a:ext cx="9144000" cy="1690689"/>
            <a:chOff x="0" y="0"/>
            <a:chExt cx="9144000" cy="1690689"/>
          </a:xfrm>
        </p:grpSpPr>
        <p:sp>
          <p:nvSpPr>
            <p:cNvPr id="10" name="Rechteck 9"/>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Rechteck 7"/>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 name="Title 1"/>
          <p:cNvSpPr>
            <a:spLocks noGrp="1"/>
          </p:cNvSpPr>
          <p:nvPr>
            <p:ph type="title"/>
          </p:nvPr>
        </p:nvSpPr>
        <p:spPr/>
        <p:txBody>
          <a:bodyPr/>
          <a:lstStyle>
            <a:lvl1pPr>
              <a:defRPr>
                <a:solidFill>
                  <a:schemeClr val="bg1"/>
                </a:solidFill>
                <a:latin typeface="Century Gothic" panose="020B0502020202020204" pitchFamily="34" charset="0"/>
              </a:defRPr>
            </a:lvl1pPr>
          </a:lstStyle>
          <a:p>
            <a:r>
              <a:rPr lang="de-DE" dirty="0" smtClean="0"/>
              <a:t>Titelmasterformat durch Klicken bearbeiten</a:t>
            </a:r>
            <a:endParaRPr lang="en-US" dirty="0"/>
          </a:p>
        </p:txBody>
      </p:sp>
      <p:sp>
        <p:nvSpPr>
          <p:cNvPr id="3" name="Content Placeholder 2"/>
          <p:cNvSpPr>
            <a:spLocks noGrp="1"/>
          </p:cNvSpPr>
          <p:nvPr>
            <p:ph idx="1"/>
          </p:nvPr>
        </p:nvSpPr>
        <p:spPr/>
        <p:txBody>
          <a:bodyPr/>
          <a:lstStyle>
            <a:lvl1pPr marL="228600" indent="-228600">
              <a:buClr>
                <a:srgbClr val="0CEC1B"/>
              </a:buClr>
              <a:buFont typeface="Wingdings 3" panose="05040102010807070707" pitchFamily="18" charset="2"/>
              <a:buChar char=""/>
              <a:defRPr/>
            </a:lvl1pPr>
            <a:lvl2pPr marL="685800" indent="-228600">
              <a:buClr>
                <a:srgbClr val="0CEC1B"/>
              </a:buClr>
              <a:buFont typeface="Wingdings" panose="05000000000000000000" pitchFamily="2" charset="2"/>
              <a:buChar char="§"/>
              <a:defRPr/>
            </a:lvl2pPr>
            <a:lvl3pPr>
              <a:buClr>
                <a:srgbClr val="0CEC1B"/>
              </a:buClr>
              <a:defRPr/>
            </a:lvl3pPr>
            <a:lvl4pPr>
              <a:buClr>
                <a:srgbClr val="0CEC1B"/>
              </a:buClr>
              <a:defRPr/>
            </a:lvl4pPr>
            <a:lvl5pPr>
              <a:buClr>
                <a:srgbClr val="0CEC1B"/>
              </a:buClr>
              <a:defRPr/>
            </a:lvl5pPr>
          </a:lstStyle>
          <a:p>
            <a:pPr lvl="0"/>
            <a:r>
              <a:rPr lang="de-DE" dirty="0" smtClean="0"/>
              <a:t>Textmasterformat bearbeiten</a:t>
            </a:r>
          </a:p>
          <a:p>
            <a:pPr lvl="1"/>
            <a:r>
              <a:rPr lang="de-DE" dirty="0" smtClean="0"/>
              <a:t>Zweite Ebene</a:t>
            </a:r>
          </a:p>
          <a:p>
            <a:pPr lvl="2"/>
            <a:r>
              <a:rPr lang="de-DE" dirty="0" smtClean="0"/>
              <a:t>Dritte Ebene</a:t>
            </a: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197439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22" name="Grafik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1203"/>
          <a:stretch/>
        </p:blipFill>
        <p:spPr>
          <a:xfrm>
            <a:off x="9426" y="0"/>
            <a:ext cx="9134573" cy="6858000"/>
          </a:xfrm>
          <a:prstGeom prst="rect">
            <a:avLst/>
          </a:prstGeom>
        </p:spPr>
      </p:pic>
      <p:sp>
        <p:nvSpPr>
          <p:cNvPr id="23" name="Rechteck 22"/>
          <p:cNvSpPr/>
          <p:nvPr userDrawn="1"/>
        </p:nvSpPr>
        <p:spPr>
          <a:xfrm>
            <a:off x="481627" y="1373956"/>
            <a:ext cx="8180747" cy="4619134"/>
          </a:xfrm>
          <a:prstGeom prst="rect">
            <a:avLst/>
          </a:prstGeom>
          <a:solidFill>
            <a:schemeClr val="bg1"/>
          </a:solidFill>
          <a:ln w="28575">
            <a:solidFill>
              <a:srgbClr val="0CEC1B"/>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le 1"/>
          <p:cNvSpPr>
            <a:spLocks noGrp="1"/>
          </p:cNvSpPr>
          <p:nvPr>
            <p:ph type="title"/>
          </p:nvPr>
        </p:nvSpPr>
        <p:spPr>
          <a:xfrm>
            <a:off x="623888" y="1925864"/>
            <a:ext cx="7770812" cy="1703769"/>
          </a:xfrm>
        </p:spPr>
        <p:txBody>
          <a:bodyPr anchor="b">
            <a:normAutofit/>
          </a:bodyPr>
          <a:lstStyle>
            <a:lvl1pPr algn="ctr">
              <a:defRPr sz="4400" cap="small" baseline="0">
                <a:solidFill>
                  <a:srgbClr val="292A5A"/>
                </a:solidFill>
                <a:effectLst>
                  <a:outerShdw blurRad="50800" dist="38100" dir="2700000" algn="tl" rotWithShape="0">
                    <a:prstClr val="black">
                      <a:alpha val="40000"/>
                    </a:prstClr>
                  </a:outerShdw>
                </a:effectLst>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23888" y="3817019"/>
            <a:ext cx="7770812" cy="1500187"/>
          </a:xfrm>
        </p:spPr>
        <p:txBody>
          <a:bodyPr/>
          <a:lstStyle>
            <a:lvl1pPr marL="0" indent="0" algn="ctr">
              <a:buNone/>
              <a:defRPr sz="2400">
                <a:solidFill>
                  <a:srgbClr val="292A5A"/>
                </a:solidFill>
                <a:effectLst>
                  <a:outerShdw blurRad="50800" dist="38100" dir="2700000" algn="tl" rotWithShape="0">
                    <a:prstClr val="black">
                      <a:alpha val="4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smtClean="0"/>
              <a:t>Textmasterformat bearbeiten</a:t>
            </a:r>
          </a:p>
        </p:txBody>
      </p:sp>
      <p:pic>
        <p:nvPicPr>
          <p:cNvPr id="24" name="Grafik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1627" y="69197"/>
            <a:ext cx="2035392" cy="981039"/>
          </a:xfrm>
          <a:prstGeom prst="rect">
            <a:avLst/>
          </a:prstGeom>
        </p:spPr>
      </p:pic>
      <p:pic>
        <p:nvPicPr>
          <p:cNvPr id="25" name="Grafik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9847" y="5482957"/>
            <a:ext cx="1797114" cy="389291"/>
          </a:xfrm>
          <a:prstGeom prst="rect">
            <a:avLst/>
          </a:prstGeom>
        </p:spPr>
      </p:pic>
      <p:sp>
        <p:nvSpPr>
          <p:cNvPr id="26" name="Rechteck 25"/>
          <p:cNvSpPr/>
          <p:nvPr userDrawn="1"/>
        </p:nvSpPr>
        <p:spPr>
          <a:xfrm rot="16200000">
            <a:off x="4549141" y="306134"/>
            <a:ext cx="45719" cy="6840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83260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grpSp>
        <p:nvGrpSpPr>
          <p:cNvPr id="8" name="Gruppieren 7"/>
          <p:cNvGrpSpPr/>
          <p:nvPr userDrawn="1"/>
        </p:nvGrpSpPr>
        <p:grpSpPr>
          <a:xfrm>
            <a:off x="0" y="0"/>
            <a:ext cx="9144000" cy="6786546"/>
            <a:chOff x="0" y="0"/>
            <a:chExt cx="9144000" cy="6786546"/>
          </a:xfrm>
        </p:grpSpPr>
        <p:grpSp>
          <p:nvGrpSpPr>
            <p:cNvPr id="9" name="Gruppieren 8"/>
            <p:cNvGrpSpPr/>
            <p:nvPr userDrawn="1"/>
          </p:nvGrpSpPr>
          <p:grpSpPr>
            <a:xfrm>
              <a:off x="0" y="0"/>
              <a:ext cx="9144000" cy="1690689"/>
              <a:chOff x="0" y="0"/>
              <a:chExt cx="9144000" cy="1690689"/>
            </a:xfrm>
          </p:grpSpPr>
          <p:sp>
            <p:nvSpPr>
              <p:cNvPr id="12" name="Rechteck 11"/>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de-DE" dirty="0"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de-DE" sz="2800" kern="1200" noProof="0" dirty="0" smtClean="0">
                <a:solidFill>
                  <a:schemeClr val="tx1"/>
                </a:solidFill>
                <a:latin typeface="Century Gothic" panose="020B0502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de-DE" sz="2400" kern="1200" noProof="0" dirty="0" smtClean="0">
                <a:solidFill>
                  <a:schemeClr val="tx1"/>
                </a:solidFill>
                <a:latin typeface="Century Gothic" panose="020B0502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de-DE" sz="2000" kern="1200" noProof="0" dirty="0" smtClean="0">
                <a:solidFill>
                  <a:schemeClr val="tx1"/>
                </a:solidFill>
                <a:latin typeface="Century Gothic" panose="020B0502020202020204" pitchFamily="34" charset="0"/>
                <a:ea typeface="+mn-ea"/>
                <a:cs typeface="+mn-cs"/>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Zweite Ebene</a:t>
            </a:r>
          </a:p>
          <a:p>
            <a:pPr marL="1143000" marR="0" lvl="2" indent="-228600" algn="l" defTabSz="914400" rtl="0" eaLnBrk="1" fontAlgn="auto" latinLnBrk="0" hangingPunct="1">
              <a:lnSpc>
                <a:spcPct val="90000"/>
              </a:lnSpc>
              <a:spcBef>
                <a:spcPts val="500"/>
              </a:spcBef>
              <a:spcAft>
                <a:spcPts val="0"/>
              </a:spcAft>
              <a:buClr>
                <a:srgbClr val="0CEC1B"/>
              </a:buClr>
              <a:buSzTx/>
              <a:buFont typeface="Arial" panose="020B0604020202020204" pitchFamily="34" charset="0"/>
              <a:buChar char="•"/>
              <a:tabLst/>
              <a:defRPr/>
            </a:pPr>
            <a:r>
              <a:rPr kumimoji="0" lang="de-DE"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Dritte Ebene</a:t>
            </a:r>
          </a:p>
        </p:txBody>
      </p:sp>
      <p:sp>
        <p:nvSpPr>
          <p:cNvPr id="4" name="Content Placeholder 3"/>
          <p:cNvSpPr>
            <a:spLocks noGrp="1"/>
          </p:cNvSpPr>
          <p:nvPr>
            <p:ph sz="half" idx="2"/>
          </p:nvPr>
        </p:nvSpPr>
        <p:spPr>
          <a:xfrm>
            <a:off x="4629150" y="1825625"/>
            <a:ext cx="3886200" cy="435133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marL="1143000" indent="-228600">
              <a:defRPr kumimoji="0" lang="de-DE" sz="20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smtClean="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smtClean="0"/>
              <a:t>Zweite Ebene</a:t>
            </a:r>
          </a:p>
          <a:p>
            <a:pPr marL="1143000" marR="0" lvl="2" indent="-228600" algn="l" defTabSz="914400" rtl="0" eaLnBrk="1" fontAlgn="auto" latinLnBrk="0" hangingPunct="1">
              <a:lnSpc>
                <a:spcPct val="90000"/>
              </a:lnSpc>
              <a:spcBef>
                <a:spcPts val="500"/>
              </a:spcBef>
              <a:spcAft>
                <a:spcPts val="0"/>
              </a:spcAft>
              <a:buClr>
                <a:srgbClr val="0CEC1B"/>
              </a:buClr>
              <a:buSzTx/>
              <a:buFont typeface="Arial" panose="020B0604020202020204" pitchFamily="34" charset="0"/>
              <a:buChar char="•"/>
              <a:tabLst/>
              <a:defRPr/>
            </a:pPr>
            <a:r>
              <a:rPr lang="de-DE" dirty="0" smtClean="0"/>
              <a:t>Dritte Ebene</a:t>
            </a:r>
          </a:p>
        </p:txBody>
      </p:sp>
    </p:spTree>
    <p:extLst>
      <p:ext uri="{BB962C8B-B14F-4D97-AF65-F5344CB8AC3E}">
        <p14:creationId xmlns:p14="http://schemas.microsoft.com/office/powerpoint/2010/main" val="127473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grpSp>
        <p:nvGrpSpPr>
          <p:cNvPr id="10" name="Gruppieren 9"/>
          <p:cNvGrpSpPr/>
          <p:nvPr userDrawn="1"/>
        </p:nvGrpSpPr>
        <p:grpSpPr>
          <a:xfrm>
            <a:off x="0" y="0"/>
            <a:ext cx="9144000" cy="6786546"/>
            <a:chOff x="0" y="0"/>
            <a:chExt cx="9144000" cy="6786546"/>
          </a:xfrm>
        </p:grpSpPr>
        <p:grpSp>
          <p:nvGrpSpPr>
            <p:cNvPr id="11" name="Gruppieren 10"/>
            <p:cNvGrpSpPr/>
            <p:nvPr userDrawn="1"/>
          </p:nvGrpSpPr>
          <p:grpSpPr>
            <a:xfrm>
              <a:off x="0" y="0"/>
              <a:ext cx="9144000" cy="1690689"/>
              <a:chOff x="0" y="0"/>
              <a:chExt cx="9144000" cy="1690689"/>
            </a:xfrm>
          </p:grpSpPr>
          <p:sp>
            <p:nvSpPr>
              <p:cNvPr id="14" name="Rechteck 13"/>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5" name="Rechteck 14"/>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a:xfrm>
            <a:off x="629841" y="365126"/>
            <a:ext cx="7886700" cy="1325563"/>
          </a:xfrm>
        </p:spPr>
        <p:txBody>
          <a:bodyPr/>
          <a:lstStyle>
            <a:lvl1pPr>
              <a:defRPr>
                <a:solidFill>
                  <a:schemeClr val="bg1"/>
                </a:solidFill>
              </a:defRPr>
            </a:lvl1p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a:buClr>
                <a:srgbClr val="0CEC1B"/>
              </a:buClr>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smtClean="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smtClean="0"/>
              <a:t>Zweite Ebene</a:t>
            </a:r>
          </a:p>
          <a:p>
            <a:pPr lvl="2"/>
            <a:r>
              <a:rPr lang="de-DE" dirty="0" smtClean="0"/>
              <a:t>Dritte Ebene</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lvl1pPr marL="228600" indent="-228600">
              <a:defRPr kumimoji="0" lang="de-DE" sz="28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1pPr>
            <a:lvl2pPr marL="685800" indent="-228600">
              <a:defRPr kumimoji="0" lang="de-DE"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defRPr>
            </a:lvl2pPr>
            <a:lvl3pPr>
              <a:buClr>
                <a:srgbClr val="0CEC1B"/>
              </a:buClr>
              <a:defRPr/>
            </a:lvl3pPr>
          </a:lstStyle>
          <a:p>
            <a:pPr marL="228600" marR="0" lvl="0" indent="-228600" algn="l" defTabSz="914400" rtl="0" eaLnBrk="1" fontAlgn="auto" latinLnBrk="0" hangingPunct="1">
              <a:lnSpc>
                <a:spcPct val="90000"/>
              </a:lnSpc>
              <a:spcBef>
                <a:spcPts val="1000"/>
              </a:spcBef>
              <a:spcAft>
                <a:spcPts val="0"/>
              </a:spcAft>
              <a:buClr>
                <a:srgbClr val="0CEC1B"/>
              </a:buClr>
              <a:buSzTx/>
              <a:buFont typeface="Wingdings 3" panose="05040102010807070707" pitchFamily="18" charset="2"/>
              <a:buChar char=""/>
              <a:tabLst/>
              <a:defRPr/>
            </a:pPr>
            <a:r>
              <a:rPr lang="de-DE" dirty="0" smtClean="0"/>
              <a:t>Textmasterformat bearbeiten</a:t>
            </a:r>
          </a:p>
          <a:p>
            <a:pPr marL="685800" marR="0" lvl="1" indent="-228600" algn="l" defTabSz="914400" rtl="0" eaLnBrk="1" fontAlgn="auto" latinLnBrk="0" hangingPunct="1">
              <a:lnSpc>
                <a:spcPct val="90000"/>
              </a:lnSpc>
              <a:spcBef>
                <a:spcPts val="500"/>
              </a:spcBef>
              <a:spcAft>
                <a:spcPts val="0"/>
              </a:spcAft>
              <a:buClr>
                <a:srgbClr val="0CEC1B"/>
              </a:buClr>
              <a:buSzTx/>
              <a:buFont typeface="Wingdings" panose="05000000000000000000" pitchFamily="2" charset="2"/>
              <a:buChar char="§"/>
              <a:tabLst/>
              <a:defRPr/>
            </a:pPr>
            <a:r>
              <a:rPr lang="de-DE" dirty="0" smtClean="0"/>
              <a:t>Zweite Ebene</a:t>
            </a:r>
          </a:p>
          <a:p>
            <a:pPr lvl="2"/>
            <a:r>
              <a:rPr lang="de-DE" dirty="0" smtClean="0"/>
              <a:t>Dritte Ebene</a:t>
            </a:r>
          </a:p>
        </p:txBody>
      </p:sp>
      <p:sp>
        <p:nvSpPr>
          <p:cNvPr id="7" name="Date Placeholder 6"/>
          <p:cNvSpPr>
            <a:spLocks noGrp="1"/>
          </p:cNvSpPr>
          <p:nvPr>
            <p:ph type="dt" sz="half" idx="10"/>
          </p:nvPr>
        </p:nvSpPr>
        <p:spPr/>
        <p:txBody>
          <a:bodyPr/>
          <a:lstStyle/>
          <a:p>
            <a:fld id="{603DCEF7-0501-4C68-B66C-2A281A54E9E3}" type="datetimeFigureOut">
              <a:rPr lang="de-AT" smtClean="0"/>
              <a:t>13.01.2020</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6A2E9329-9F0E-4136-A9A5-B88995E104F0}" type="slidenum">
              <a:rPr lang="de-AT" smtClean="0"/>
              <a:t>‹#›</a:t>
            </a:fld>
            <a:endParaRPr lang="de-AT"/>
          </a:p>
        </p:txBody>
      </p:sp>
    </p:spTree>
    <p:extLst>
      <p:ext uri="{BB962C8B-B14F-4D97-AF65-F5344CB8AC3E}">
        <p14:creationId xmlns:p14="http://schemas.microsoft.com/office/powerpoint/2010/main" val="427729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pSp>
        <p:nvGrpSpPr>
          <p:cNvPr id="6" name="Gruppieren 5"/>
          <p:cNvGrpSpPr/>
          <p:nvPr userDrawn="1"/>
        </p:nvGrpSpPr>
        <p:grpSpPr>
          <a:xfrm>
            <a:off x="0" y="0"/>
            <a:ext cx="9144000" cy="6786546"/>
            <a:chOff x="0" y="0"/>
            <a:chExt cx="9144000" cy="6786546"/>
          </a:xfrm>
        </p:grpSpPr>
        <p:grpSp>
          <p:nvGrpSpPr>
            <p:cNvPr id="7" name="Gruppieren 6"/>
            <p:cNvGrpSpPr/>
            <p:nvPr userDrawn="1"/>
          </p:nvGrpSpPr>
          <p:grpSpPr>
            <a:xfrm>
              <a:off x="0" y="0"/>
              <a:ext cx="9144000" cy="1690689"/>
              <a:chOff x="0" y="0"/>
              <a:chExt cx="9144000" cy="1690689"/>
            </a:xfrm>
          </p:grpSpPr>
          <p:sp>
            <p:nvSpPr>
              <p:cNvPr id="10" name="Rechteck 9"/>
              <p:cNvSpPr/>
              <p:nvPr userDrawn="1"/>
            </p:nvSpPr>
            <p:spPr>
              <a:xfrm>
                <a:off x="0" y="0"/>
                <a:ext cx="9144000" cy="1690689"/>
              </a:xfrm>
              <a:prstGeom prst="rect">
                <a:avLst/>
              </a:prstGeom>
              <a:solidFill>
                <a:srgbClr val="292A5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userDrawn="1"/>
            </p:nvSpPr>
            <p:spPr>
              <a:xfrm rot="16200000" flipH="1">
                <a:off x="4549140" y="-2904170"/>
                <a:ext cx="45719" cy="9144000"/>
              </a:xfrm>
              <a:prstGeom prst="rect">
                <a:avLst/>
              </a:prstGeom>
              <a:solidFill>
                <a:srgbClr val="0CEC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de-DE" dirty="0" smtClean="0"/>
              <a:t>Titelmasterformat durch Klicken bearbeiten</a:t>
            </a:r>
            <a:endParaRPr lang="en-US" dirty="0"/>
          </a:p>
        </p:txBody>
      </p:sp>
      <p:sp>
        <p:nvSpPr>
          <p:cNvPr id="3" name="Date Placeholder 2"/>
          <p:cNvSpPr>
            <a:spLocks noGrp="1"/>
          </p:cNvSpPr>
          <p:nvPr>
            <p:ph type="dt" sz="half" idx="10"/>
          </p:nvPr>
        </p:nvSpPr>
        <p:spPr/>
        <p:txBody>
          <a:bodyPr/>
          <a:lstStyle/>
          <a:p>
            <a:fld id="{603DCEF7-0501-4C68-B66C-2A281A54E9E3}" type="datetimeFigureOut">
              <a:rPr lang="de-AT" smtClean="0"/>
              <a:t>13.01.2020</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6A2E9329-9F0E-4136-A9A5-B88995E104F0}" type="slidenum">
              <a:rPr lang="de-AT" smtClean="0"/>
              <a:t>‹#›</a:t>
            </a:fld>
            <a:endParaRPr lang="de-AT"/>
          </a:p>
        </p:txBody>
      </p:sp>
    </p:spTree>
    <p:extLst>
      <p:ext uri="{BB962C8B-B14F-4D97-AF65-F5344CB8AC3E}">
        <p14:creationId xmlns:p14="http://schemas.microsoft.com/office/powerpoint/2010/main" val="372642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56" y="6176963"/>
            <a:ext cx="1264720" cy="609583"/>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0506" y="6350901"/>
            <a:ext cx="1797114" cy="389291"/>
          </a:xfrm>
          <a:prstGeom prst="rect">
            <a:avLst/>
          </a:prstGeom>
        </p:spPr>
      </p:pic>
    </p:spTree>
    <p:extLst>
      <p:ext uri="{BB962C8B-B14F-4D97-AF65-F5344CB8AC3E}">
        <p14:creationId xmlns:p14="http://schemas.microsoft.com/office/powerpoint/2010/main" val="2667053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DCEF7-0501-4C68-B66C-2A281A54E9E3}" type="datetimeFigureOut">
              <a:rPr lang="de-AT" smtClean="0"/>
              <a:t>13.01.2020</a:t>
            </a:fld>
            <a:endParaRPr lang="de-A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E9329-9F0E-4136-A9A5-B88995E104F0}" type="slidenum">
              <a:rPr lang="de-AT" smtClean="0"/>
              <a:t>‹#›</a:t>
            </a:fld>
            <a:endParaRPr lang="de-AT"/>
          </a:p>
        </p:txBody>
      </p:sp>
    </p:spTree>
    <p:extLst>
      <p:ext uri="{BB962C8B-B14F-4D97-AF65-F5344CB8AC3E}">
        <p14:creationId xmlns:p14="http://schemas.microsoft.com/office/powerpoint/2010/main" val="1269094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video" Target="https://www.youtube.com/embed/BfJrrKE-vFM" TargetMode="External"/><Relationship Id="rId4" Type="http://schemas.openxmlformats.org/officeDocument/2006/relationships/hyperlink" Target="https://www.youtube.com/watch?v=BfJrrKE-vF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video" Target="https://www.youtube.com/embed/lr42-_snOCU" TargetMode="External"/><Relationship Id="rId4" Type="http://schemas.openxmlformats.org/officeDocument/2006/relationships/hyperlink" Target="https://www.youtube.com/watch?v=lr42-_snOC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k99R92k6Eq0" TargetMode="External"/><Relationship Id="rId2" Type="http://schemas.openxmlformats.org/officeDocument/2006/relationships/slideLayout" Target="../slideLayouts/slideLayout5.xml"/><Relationship Id="rId1" Type="http://schemas.openxmlformats.org/officeDocument/2006/relationships/video" Target="https://www.youtube.com/embed/k99R92k6Eq0"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online.rutgers.edu/blog/technology-can-shape-adult-education/"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online.rutgers.edu/blog/technology-can-shape-adult-education/"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06olHmcJjS0" TargetMode="External"/><Relationship Id="rId2" Type="http://schemas.openxmlformats.org/officeDocument/2006/relationships/slideLayout" Target="../slideLayouts/slideLayout5.xml"/><Relationship Id="rId1" Type="http://schemas.openxmlformats.org/officeDocument/2006/relationships/video" Target="https://www.youtube.com/embed/06olHmcJjS0"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hyperlink" Target="https://play.google.com/store/apps/details?id=com.google.android.apps.translat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video" Target="https://www.youtube.com/embed/4htj6LqMH-w" TargetMode="External"/><Relationship Id="rId4" Type="http://schemas.openxmlformats.org/officeDocument/2006/relationships/hyperlink" Target="https://www.youtube.com/watch?v=4htj6LqMH-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Unit 3</a:t>
            </a:r>
          </a:p>
        </p:txBody>
      </p:sp>
      <p:sp>
        <p:nvSpPr>
          <p:cNvPr id="3" name="Untertitel 2"/>
          <p:cNvSpPr>
            <a:spLocks noGrp="1"/>
          </p:cNvSpPr>
          <p:nvPr>
            <p:ph type="subTitle" idx="1"/>
          </p:nvPr>
        </p:nvSpPr>
        <p:spPr>
          <a:xfrm>
            <a:off x="279134" y="4397925"/>
            <a:ext cx="5322880" cy="1655762"/>
          </a:xfrm>
        </p:spPr>
        <p:txBody>
          <a:bodyPr/>
          <a:lstStyle/>
          <a:p>
            <a:endParaRPr lang="de-AT" dirty="0" smtClean="0"/>
          </a:p>
          <a:p>
            <a:r>
              <a:rPr lang="de-AT" dirty="0" smtClean="0"/>
              <a:t>VR </a:t>
            </a:r>
            <a:r>
              <a:rPr lang="de-AT" dirty="0"/>
              <a:t>for low-skilled/qualified persons</a:t>
            </a:r>
          </a:p>
        </p:txBody>
      </p:sp>
    </p:spTree>
    <p:extLst>
      <p:ext uri="{BB962C8B-B14F-4D97-AF65-F5344CB8AC3E}">
        <p14:creationId xmlns:p14="http://schemas.microsoft.com/office/powerpoint/2010/main" val="415927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IE" dirty="0"/>
              <a:t/>
            </a:r>
            <a:br>
              <a:rPr lang="en-IE" dirty="0"/>
            </a:br>
            <a:r>
              <a:rPr lang="en-IE" sz="4900" b="1" dirty="0">
                <a:solidFill>
                  <a:srgbClr val="0CEC1B"/>
                </a:solidFill>
              </a:rPr>
              <a:t>Flashcards VR app </a:t>
            </a:r>
            <a:br>
              <a:rPr lang="en-IE" sz="4900" b="1" dirty="0">
                <a:solidFill>
                  <a:srgbClr val="0CEC1B"/>
                </a:solidFill>
              </a:rPr>
            </a:br>
            <a:endParaRPr lang="de-AT" sz="4900" b="1" dirty="0">
              <a:solidFill>
                <a:srgbClr val="0CEC1B"/>
              </a:solidFill>
            </a:endParaRPr>
          </a:p>
        </p:txBody>
      </p:sp>
      <p:sp>
        <p:nvSpPr>
          <p:cNvPr id="3" name="Rectangle 2"/>
          <p:cNvSpPr/>
          <p:nvPr/>
        </p:nvSpPr>
        <p:spPr>
          <a:xfrm>
            <a:off x="484277" y="1829711"/>
            <a:ext cx="8177827" cy="4062651"/>
          </a:xfrm>
          <a:prstGeom prst="rect">
            <a:avLst/>
          </a:prstGeom>
        </p:spPr>
        <p:txBody>
          <a:bodyPr wrap="square">
            <a:spAutoFit/>
          </a:bodyPr>
          <a:lstStyle/>
          <a:p>
            <a:pPr marL="228600" indent="-228600" algn="just">
              <a:spcBef>
                <a:spcPts val="1000"/>
              </a:spcBef>
              <a:buClr>
                <a:srgbClr val="0CEC1B"/>
              </a:buClr>
              <a:buFont typeface="Wingdings 3" panose="05040102010807070707" pitchFamily="18" charset="2"/>
              <a:buChar char=""/>
            </a:pPr>
            <a:r>
              <a:rPr lang="en-GB" sz="1700" dirty="0">
                <a:latin typeface="Century Gothic" panose="020B0502020202020204" pitchFamily="34" charset="0"/>
              </a:rPr>
              <a:t>This app helps students learn words in a colourful and fun environment. It transports the users into a fascinating electronic world where learning is a side effect of the experience. </a:t>
            </a:r>
          </a:p>
          <a:p>
            <a:pPr marL="228600" indent="-228600" algn="just">
              <a:spcBef>
                <a:spcPts val="1000"/>
              </a:spcBef>
              <a:buClr>
                <a:srgbClr val="0CEC1B"/>
              </a:buClr>
              <a:buFont typeface="Wingdings 3" panose="05040102010807070707" pitchFamily="18" charset="2"/>
              <a:buChar char=""/>
            </a:pPr>
            <a:r>
              <a:rPr lang="en-GB" sz="1700" dirty="0" smtClean="0">
                <a:latin typeface="Century Gothic" panose="020B0502020202020204" pitchFamily="34" charset="0"/>
              </a:rPr>
              <a:t>Studying </a:t>
            </a:r>
            <a:r>
              <a:rPr lang="en-GB" sz="1700" dirty="0">
                <a:latin typeface="Century Gothic" panose="020B0502020202020204" pitchFamily="34" charset="0"/>
              </a:rPr>
              <a:t>the flashcards in VR lets users see written words and images, as well as have them read aloud, aiding both the visual and auditory learner in multiple languages. Hearing foreign vocabulary words as well as seeing them is a huge boon for foreign language students. </a:t>
            </a:r>
            <a:endParaRPr lang="en-GB" sz="1700" dirty="0" smtClean="0">
              <a:latin typeface="Century Gothic" panose="020B0502020202020204" pitchFamily="34" charset="0"/>
            </a:endParaRPr>
          </a:p>
          <a:p>
            <a:pPr algn="ctr">
              <a:spcBef>
                <a:spcPts val="1000"/>
              </a:spcBef>
              <a:buClr>
                <a:srgbClr val="0CEC1B"/>
              </a:buClr>
            </a:pPr>
            <a:r>
              <a:rPr lang="en-GB" sz="2100" b="1" dirty="0">
                <a:solidFill>
                  <a:srgbClr val="292A5A"/>
                </a:solidFill>
                <a:latin typeface="Century Gothic" panose="020B0502020202020204" pitchFamily="34" charset="0"/>
              </a:rPr>
              <a:t>Study Quizlet flashcards in Virtual Reality</a:t>
            </a:r>
          </a:p>
          <a:p>
            <a:pPr marL="228600" indent="-228600" algn="just">
              <a:spcBef>
                <a:spcPts val="1000"/>
              </a:spcBef>
              <a:buClr>
                <a:srgbClr val="0CEC1B"/>
              </a:buClr>
              <a:buFont typeface="Wingdings 3" panose="05040102010807070707" pitchFamily="18" charset="2"/>
              <a:buChar char=""/>
            </a:pPr>
            <a:endParaRPr lang="en-GB" sz="1700" dirty="0" smtClean="0">
              <a:latin typeface="Century Gothic" panose="020B0502020202020204" pitchFamily="34" charset="0"/>
            </a:endParaRPr>
          </a:p>
          <a:p>
            <a:pPr marL="228600" indent="-228600" algn="just">
              <a:spcBef>
                <a:spcPts val="1000"/>
              </a:spcBef>
              <a:buClr>
                <a:srgbClr val="0CEC1B"/>
              </a:buClr>
              <a:buFont typeface="Wingdings 3" panose="05040102010807070707" pitchFamily="18" charset="2"/>
              <a:buChar char=""/>
            </a:pPr>
            <a:endParaRPr lang="en-GB" sz="1700" dirty="0">
              <a:latin typeface="Century Gothic" panose="020B0502020202020204" pitchFamily="34" charset="0"/>
            </a:endParaRPr>
          </a:p>
          <a:p>
            <a:pPr marL="228600" indent="-228600" algn="just">
              <a:spcBef>
                <a:spcPts val="1000"/>
              </a:spcBef>
              <a:buClr>
                <a:srgbClr val="0CEC1B"/>
              </a:buClr>
              <a:buFont typeface="Wingdings 3" panose="05040102010807070707" pitchFamily="18" charset="2"/>
              <a:buChar char=""/>
            </a:pPr>
            <a:endParaRPr lang="en-GB" sz="1700" dirty="0" smtClean="0">
              <a:latin typeface="Century Gothic" panose="020B0502020202020204" pitchFamily="34" charset="0"/>
            </a:endParaRPr>
          </a:p>
          <a:p>
            <a:pPr marL="228600" indent="-228600" algn="just">
              <a:spcBef>
                <a:spcPts val="1000"/>
              </a:spcBef>
              <a:buClr>
                <a:srgbClr val="0CEC1B"/>
              </a:buClr>
              <a:buFont typeface="Wingdings 3" panose="05040102010807070707" pitchFamily="18" charset="2"/>
              <a:buChar char=""/>
            </a:pPr>
            <a:endParaRPr lang="en-GB" sz="1700" dirty="0">
              <a:latin typeface="Century Gothic" panose="020B0502020202020204" pitchFamily="34" charset="0"/>
            </a:endParaRPr>
          </a:p>
        </p:txBody>
      </p:sp>
      <p:pic>
        <p:nvPicPr>
          <p:cNvPr id="4" name="BfJrrKE-vFM"/>
          <p:cNvPicPr>
            <a:picLocks noRot="1" noChangeAspect="1"/>
          </p:cNvPicPr>
          <p:nvPr>
            <a:videoFile r:link="rId1"/>
          </p:nvPr>
        </p:nvPicPr>
        <p:blipFill>
          <a:blip r:embed="rId3"/>
          <a:stretch>
            <a:fillRect/>
          </a:stretch>
        </p:blipFill>
        <p:spPr>
          <a:xfrm>
            <a:off x="2861150" y="4323976"/>
            <a:ext cx="3607968" cy="2029482"/>
          </a:xfrm>
          <a:prstGeom prst="rect">
            <a:avLst/>
          </a:prstGeom>
        </p:spPr>
      </p:pic>
      <p:sp>
        <p:nvSpPr>
          <p:cNvPr id="5" name="Rectangle 4"/>
          <p:cNvSpPr/>
          <p:nvPr/>
        </p:nvSpPr>
        <p:spPr>
          <a:xfrm>
            <a:off x="2578831" y="6353458"/>
            <a:ext cx="4572000" cy="338554"/>
          </a:xfrm>
          <a:prstGeom prst="rect">
            <a:avLst/>
          </a:prstGeom>
        </p:spPr>
        <p:txBody>
          <a:bodyPr>
            <a:spAutoFit/>
          </a:bodyPr>
          <a:lstStyle/>
          <a:p>
            <a:r>
              <a:rPr lang="en-IE" sz="1600" dirty="0">
                <a:hlinkClick r:id="rId4"/>
              </a:rPr>
              <a:t>https://www.youtube.com/watch?v=BfJrrKE-vFM</a:t>
            </a:r>
            <a:endParaRPr lang="en-IE" sz="1600" dirty="0"/>
          </a:p>
        </p:txBody>
      </p:sp>
    </p:spTree>
    <p:extLst>
      <p:ext uri="{BB962C8B-B14F-4D97-AF65-F5344CB8AC3E}">
        <p14:creationId xmlns:p14="http://schemas.microsoft.com/office/powerpoint/2010/main" val="322448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IE" b="1" dirty="0">
                <a:solidFill>
                  <a:srgbClr val="0CEC1B"/>
                </a:solidFill>
              </a:rPr>
              <a:t>Flashcards VR app</a:t>
            </a:r>
            <a:endParaRPr lang="de-AT" b="1" dirty="0"/>
          </a:p>
        </p:txBody>
      </p:sp>
      <p:sp>
        <p:nvSpPr>
          <p:cNvPr id="3" name="Rectangle 2"/>
          <p:cNvSpPr/>
          <p:nvPr/>
        </p:nvSpPr>
        <p:spPr>
          <a:xfrm>
            <a:off x="400584" y="1967191"/>
            <a:ext cx="8249430" cy="4550092"/>
          </a:xfrm>
          <a:prstGeom prst="rect">
            <a:avLst/>
          </a:prstGeom>
        </p:spPr>
        <p:txBody>
          <a:bodyPr wrap="square">
            <a:spAutoFit/>
          </a:bodyPr>
          <a:lstStyle/>
          <a:p>
            <a:pPr marL="228600" indent="-228600" algn="just">
              <a:lnSpc>
                <a:spcPct val="107000"/>
              </a:lnSpc>
              <a:spcBef>
                <a:spcPts val="1000"/>
              </a:spcBef>
              <a:spcAft>
                <a:spcPts val="0"/>
              </a:spcAft>
              <a:buClr>
                <a:srgbClr val="0CEC1B"/>
              </a:buClr>
              <a:buFont typeface="Wingdings 3" panose="05040102010807070707" pitchFamily="18" charset="2"/>
              <a:buChar char=""/>
            </a:pPr>
            <a:r>
              <a:rPr lang="en-IE" sz="2000" dirty="0">
                <a:latin typeface="Century Gothic" panose="020B0502020202020204" pitchFamily="34" charset="0"/>
              </a:rPr>
              <a:t>Flashcard information comes from Quizlet.com, one of the worlds largest collections of flashcard data. You can select from millions of pre-existing flashcard sets, or create your own custom sets. Quizlet integration requires full activation via an In App Purchase.</a:t>
            </a:r>
          </a:p>
          <a:p>
            <a:pPr marL="228600" indent="-228600" algn="just">
              <a:lnSpc>
                <a:spcPct val="107000"/>
              </a:lnSpc>
              <a:spcBef>
                <a:spcPts val="1000"/>
              </a:spcBef>
              <a:buClr>
                <a:srgbClr val="0CEC1B"/>
              </a:buClr>
              <a:buFont typeface="Wingdings 3" panose="05040102010807070707" pitchFamily="18" charset="2"/>
              <a:buChar char=""/>
            </a:pPr>
            <a:r>
              <a:rPr lang="en-IE" sz="2000" dirty="0">
                <a:latin typeface="Century Gothic" panose="020B0502020202020204" pitchFamily="34" charset="0"/>
              </a:rPr>
              <a:t>There are two modes of interaction: "Flashcards" deals cards to you in groups of five at a time, and allows you to study new material for the first time. "Game" mode sends you off into space, where your job is to defend the planet from alien intruders by matching weapon cards to the appropriate intruder's term. "Miss" your shot and both cards are placed back in the deck for another round.</a:t>
            </a:r>
          </a:p>
          <a:p>
            <a:pPr>
              <a:lnSpc>
                <a:spcPct val="107000"/>
              </a:lnSpc>
              <a:spcAft>
                <a:spcPts val="0"/>
              </a:spcAft>
            </a:pP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523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IE" dirty="0"/>
              <a:t/>
            </a:r>
            <a:br>
              <a:rPr lang="en-IE" dirty="0"/>
            </a:br>
            <a:r>
              <a:rPr lang="en-IE" sz="4900" b="1" dirty="0" smtClean="0">
                <a:solidFill>
                  <a:srgbClr val="0CEC1B"/>
                </a:solidFill>
              </a:rPr>
              <a:t>Imag</a:t>
            </a:r>
            <a:r>
              <a:rPr lang="en-IE" sz="4900" b="1" dirty="0" smtClean="0">
                <a:solidFill>
                  <a:srgbClr val="0CEC1B"/>
                </a:solidFill>
              </a:rPr>
              <a:t>-n-o-</a:t>
            </a:r>
            <a:r>
              <a:rPr lang="en-IE" sz="4900" b="1" dirty="0" smtClean="0">
                <a:solidFill>
                  <a:srgbClr val="0CEC1B"/>
                </a:solidFill>
              </a:rPr>
              <a:t>tron</a:t>
            </a:r>
            <a:r>
              <a:rPr lang="en-IE" sz="4900" b="1" dirty="0" smtClean="0">
                <a:solidFill>
                  <a:srgbClr val="0CEC1B"/>
                </a:solidFill>
              </a:rPr>
              <a:t> </a:t>
            </a:r>
            <a:r>
              <a:rPr lang="en-IE" dirty="0"/>
              <a:t/>
            </a:r>
            <a:br>
              <a:rPr lang="en-IE" dirty="0"/>
            </a:br>
            <a:endParaRPr lang="de-AT" sz="2800" b="1" dirty="0"/>
          </a:p>
        </p:txBody>
      </p:sp>
      <p:sp>
        <p:nvSpPr>
          <p:cNvPr id="3" name="Rectangle 2"/>
          <p:cNvSpPr/>
          <p:nvPr/>
        </p:nvSpPr>
        <p:spPr>
          <a:xfrm>
            <a:off x="440656" y="1942274"/>
            <a:ext cx="7886700" cy="4389022"/>
          </a:xfrm>
          <a:prstGeom prst="rect">
            <a:avLst/>
          </a:prstGeom>
        </p:spPr>
        <p:txBody>
          <a:bodyPr wrap="square">
            <a:spAutoFit/>
          </a:bodyPr>
          <a:lstStyle/>
          <a:p>
            <a:pPr marL="228600" indent="-228600" algn="just">
              <a:lnSpc>
                <a:spcPct val="107000"/>
              </a:lnSpc>
              <a:spcBef>
                <a:spcPts val="1000"/>
              </a:spcBef>
              <a:buClr>
                <a:srgbClr val="0CEC1B"/>
              </a:buClr>
              <a:buFont typeface="Wingdings 3" panose="05040102010807070707" pitchFamily="18" charset="2"/>
              <a:buChar char=""/>
            </a:pPr>
            <a:r>
              <a:rPr lang="en-GB" sz="2000" dirty="0" smtClean="0">
                <a:latin typeface="Century Gothic" panose="020B0502020202020204" pitchFamily="34" charset="0"/>
              </a:rPr>
              <a:t>Stories </a:t>
            </a:r>
            <a:r>
              <a:rPr lang="en-GB" sz="2000" dirty="0">
                <a:latin typeface="Century Gothic" panose="020B0502020202020204" pitchFamily="34" charset="0"/>
              </a:rPr>
              <a:t>jump off the page and make them come to life. This grand new storybook app supports learners of any age to improve their reading. It provides the opportunity to download content while engaging with complimentary images making the VR world an educational space. </a:t>
            </a:r>
            <a:endParaRPr lang="en-GB" sz="2000" dirty="0" smtClean="0">
              <a:latin typeface="Century Gothic" panose="020B0502020202020204" pitchFamily="34" charset="0"/>
            </a:endParaRPr>
          </a:p>
          <a:p>
            <a:pPr algn="ctr">
              <a:lnSpc>
                <a:spcPct val="107000"/>
              </a:lnSpc>
              <a:spcBef>
                <a:spcPts val="1000"/>
              </a:spcBef>
              <a:buClr>
                <a:srgbClr val="0CEC1B"/>
              </a:buClr>
            </a:pPr>
            <a:r>
              <a:rPr lang="en-GB" sz="2100" b="1" dirty="0">
                <a:solidFill>
                  <a:srgbClr val="292A5A"/>
                </a:solidFill>
                <a:latin typeface="Century Gothic" panose="020B0502020202020204" pitchFamily="34" charset="0"/>
              </a:rPr>
              <a:t>"The Fantastic Flying Books of Mr. Morris </a:t>
            </a:r>
            <a:r>
              <a:rPr lang="en-GB" sz="2100" b="1" dirty="0">
                <a:solidFill>
                  <a:srgbClr val="292A5A"/>
                </a:solidFill>
                <a:latin typeface="Century Gothic" panose="020B0502020202020204" pitchFamily="34" charset="0"/>
              </a:rPr>
              <a:t>Lessmore</a:t>
            </a:r>
            <a:r>
              <a:rPr lang="en-GB" sz="2100" b="1" dirty="0">
                <a:solidFill>
                  <a:srgbClr val="292A5A"/>
                </a:solidFill>
                <a:latin typeface="Century Gothic" panose="020B0502020202020204" pitchFamily="34" charset="0"/>
              </a:rPr>
              <a:t>" | </a:t>
            </a:r>
            <a:r>
              <a:rPr lang="en-GB" sz="2100" b="1" dirty="0">
                <a:solidFill>
                  <a:srgbClr val="292A5A"/>
                </a:solidFill>
                <a:latin typeface="Century Gothic" panose="020B0502020202020204" pitchFamily="34" charset="0"/>
              </a:rPr>
              <a:t>EdTech</a:t>
            </a:r>
            <a:r>
              <a:rPr lang="en-GB" sz="2100" b="1" dirty="0">
                <a:solidFill>
                  <a:srgbClr val="292A5A"/>
                </a:solidFill>
                <a:latin typeface="Century Gothic" panose="020B0502020202020204" pitchFamily="34" charset="0"/>
              </a:rPr>
              <a:t> Tuesday | Professional Development</a:t>
            </a:r>
          </a:p>
          <a:p>
            <a:pPr marL="228600" indent="-228600" algn="just">
              <a:lnSpc>
                <a:spcPct val="107000"/>
              </a:lnSpc>
              <a:spcBef>
                <a:spcPts val="1000"/>
              </a:spcBef>
              <a:buClr>
                <a:srgbClr val="0CEC1B"/>
              </a:buClr>
              <a:buFont typeface="Wingdings 3" panose="05040102010807070707" pitchFamily="18" charset="2"/>
              <a:buChar char=""/>
            </a:pPr>
            <a:endParaRPr lang="en-GB" sz="2000" dirty="0">
              <a:latin typeface="Century Gothic" panose="020B0502020202020204" pitchFamily="34" charset="0"/>
            </a:endParaRPr>
          </a:p>
          <a:p>
            <a:pPr marL="228600" indent="-228600" algn="just">
              <a:lnSpc>
                <a:spcPct val="107000"/>
              </a:lnSpc>
              <a:spcBef>
                <a:spcPts val="1000"/>
              </a:spcBef>
              <a:buClr>
                <a:srgbClr val="0CEC1B"/>
              </a:buClr>
              <a:buFont typeface="Wingdings 3" panose="05040102010807070707" pitchFamily="18" charset="2"/>
              <a:buChar char=""/>
            </a:pPr>
            <a:endParaRPr lang="en-GB" sz="2000" dirty="0" smtClean="0">
              <a:latin typeface="Century Gothic" panose="020B0502020202020204" pitchFamily="34" charset="0"/>
            </a:endParaRPr>
          </a:p>
          <a:p>
            <a:pPr marL="228600" indent="-228600" algn="just">
              <a:lnSpc>
                <a:spcPct val="107000"/>
              </a:lnSpc>
              <a:spcBef>
                <a:spcPts val="1000"/>
              </a:spcBef>
              <a:buClr>
                <a:srgbClr val="0CEC1B"/>
              </a:buClr>
              <a:buFont typeface="Wingdings 3" panose="05040102010807070707" pitchFamily="18" charset="2"/>
              <a:buChar char=""/>
            </a:pPr>
            <a:endParaRPr lang="en-GB" sz="2000" dirty="0">
              <a:latin typeface="Century Gothic" panose="020B0502020202020204" pitchFamily="34" charset="0"/>
            </a:endParaRPr>
          </a:p>
          <a:p>
            <a:pPr marL="228600" indent="-228600" algn="just">
              <a:lnSpc>
                <a:spcPct val="107000"/>
              </a:lnSpc>
              <a:spcBef>
                <a:spcPts val="1000"/>
              </a:spcBef>
              <a:buClr>
                <a:srgbClr val="0CEC1B"/>
              </a:buClr>
              <a:buFont typeface="Wingdings 3" panose="05040102010807070707" pitchFamily="18" charset="2"/>
              <a:buChar char=""/>
            </a:pPr>
            <a:endParaRPr lang="en-GB" sz="2000" dirty="0">
              <a:latin typeface="Century Gothic" panose="020B0502020202020204" pitchFamily="34" charset="0"/>
            </a:endParaRPr>
          </a:p>
        </p:txBody>
      </p:sp>
      <p:pic>
        <p:nvPicPr>
          <p:cNvPr id="4" name="lr42-_snOCU"/>
          <p:cNvPicPr>
            <a:picLocks noRot="1" noChangeAspect="1"/>
          </p:cNvPicPr>
          <p:nvPr>
            <a:videoFile r:link="rId1"/>
          </p:nvPr>
        </p:nvPicPr>
        <p:blipFill>
          <a:blip r:embed="rId3"/>
          <a:stretch>
            <a:fillRect/>
          </a:stretch>
        </p:blipFill>
        <p:spPr>
          <a:xfrm>
            <a:off x="2711668" y="4461897"/>
            <a:ext cx="3085979" cy="1735864"/>
          </a:xfrm>
          <a:prstGeom prst="rect">
            <a:avLst/>
          </a:prstGeom>
        </p:spPr>
      </p:pic>
      <p:sp>
        <p:nvSpPr>
          <p:cNvPr id="5" name="Rectangle 4"/>
          <p:cNvSpPr/>
          <p:nvPr/>
        </p:nvSpPr>
        <p:spPr>
          <a:xfrm>
            <a:off x="2098006" y="6323553"/>
            <a:ext cx="4572000" cy="338554"/>
          </a:xfrm>
          <a:prstGeom prst="rect">
            <a:avLst/>
          </a:prstGeom>
        </p:spPr>
        <p:txBody>
          <a:bodyPr>
            <a:spAutoFit/>
          </a:bodyPr>
          <a:lstStyle/>
          <a:p>
            <a:r>
              <a:rPr lang="en-IE" sz="1600" dirty="0">
                <a:hlinkClick r:id="rId4"/>
              </a:rPr>
              <a:t>https://www.youtube.com/watch?v=lr42-_snOCU</a:t>
            </a:r>
            <a:endParaRPr lang="en-GB" sz="1600" b="0" i="0" dirty="0">
              <a:effectLst/>
              <a:latin typeface="Roboto"/>
            </a:endParaRPr>
          </a:p>
        </p:txBody>
      </p:sp>
    </p:spTree>
    <p:extLst>
      <p:ext uri="{BB962C8B-B14F-4D97-AF65-F5344CB8AC3E}">
        <p14:creationId xmlns:p14="http://schemas.microsoft.com/office/powerpoint/2010/main" val="370904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IE" b="1" dirty="0">
                <a:solidFill>
                  <a:srgbClr val="0CEC1B"/>
                </a:solidFill>
              </a:rPr>
              <a:t>Imag-n-o-tron</a:t>
            </a:r>
            <a:r>
              <a:rPr lang="en-IE" sz="2800" b="1" dirty="0">
                <a:solidFill>
                  <a:srgbClr val="0CEC1B"/>
                </a:solidFill>
              </a:rPr>
              <a:t> </a:t>
            </a:r>
            <a:endParaRPr lang="de-AT" sz="2800" b="1" dirty="0"/>
          </a:p>
        </p:txBody>
      </p:sp>
      <p:sp>
        <p:nvSpPr>
          <p:cNvPr id="3" name="Rectangle 2"/>
          <p:cNvSpPr/>
          <p:nvPr/>
        </p:nvSpPr>
        <p:spPr>
          <a:xfrm>
            <a:off x="294290" y="2119554"/>
            <a:ext cx="8313682" cy="3843103"/>
          </a:xfrm>
          <a:prstGeom prst="rect">
            <a:avLst/>
          </a:prstGeom>
        </p:spPr>
        <p:txBody>
          <a:bodyPr wrap="square">
            <a:spAutoFit/>
          </a:bodyPr>
          <a:lstStyle/>
          <a:p>
            <a:pPr marL="228600" indent="-228600" algn="just">
              <a:lnSpc>
                <a:spcPct val="107000"/>
              </a:lnSpc>
              <a:spcBef>
                <a:spcPts val="1000"/>
              </a:spcBef>
              <a:buClr>
                <a:srgbClr val="0CEC1B"/>
              </a:buClr>
              <a:buFont typeface="Wingdings 3" panose="05040102010807070707" pitchFamily="18" charset="2"/>
              <a:buChar char=""/>
            </a:pPr>
            <a:r>
              <a:rPr lang="en-GB" sz="2000" dirty="0">
                <a:latin typeface="Century Gothic" panose="020B0502020202020204" pitchFamily="34" charset="0"/>
              </a:rPr>
              <a:t>Simply hold the device over each page of the book and watch as objects float across the book pages and music softly plays in the background. It is an experience that will draw </a:t>
            </a:r>
            <a:r>
              <a:rPr lang="en-GB" sz="2000" dirty="0" smtClean="0">
                <a:latin typeface="Century Gothic" panose="020B0502020202020204" pitchFamily="34" charset="0"/>
              </a:rPr>
              <a:t>the reader into </a:t>
            </a:r>
            <a:r>
              <a:rPr lang="en-GB" sz="2000" dirty="0">
                <a:latin typeface="Century Gothic" panose="020B0502020202020204" pitchFamily="34" charset="0"/>
              </a:rPr>
              <a:t>the story. </a:t>
            </a:r>
            <a:r>
              <a:rPr lang="en-GB" sz="2000" dirty="0" smtClean="0">
                <a:latin typeface="Century Gothic" panose="020B0502020202020204" pitchFamily="34" charset="0"/>
              </a:rPr>
              <a:t>Each </a:t>
            </a:r>
            <a:r>
              <a:rPr lang="en-GB" sz="2000" dirty="0">
                <a:latin typeface="Century Gothic" panose="020B0502020202020204" pitchFamily="34" charset="0"/>
              </a:rPr>
              <a:t>page of the book holds secret items that can be unlocked. Once each item -- toys, letters, and numbers -- are unlocked, they can be used in one of three games. </a:t>
            </a:r>
            <a:r>
              <a:rPr lang="en-GB" sz="2000" dirty="0" smtClean="0">
                <a:latin typeface="Century Gothic" panose="020B0502020202020204" pitchFamily="34" charset="0"/>
              </a:rPr>
              <a:t>Additionally</a:t>
            </a:r>
            <a:r>
              <a:rPr lang="en-GB" sz="2000" dirty="0">
                <a:latin typeface="Century Gothic" panose="020B0502020202020204" pitchFamily="34" charset="0"/>
              </a:rPr>
              <a:t>, once the letters on the pages are tapped, </a:t>
            </a:r>
            <a:r>
              <a:rPr lang="en-GB" sz="2000" dirty="0" smtClean="0">
                <a:latin typeface="Century Gothic" panose="020B0502020202020204" pitchFamily="34" charset="0"/>
              </a:rPr>
              <a:t>the readers are </a:t>
            </a:r>
            <a:r>
              <a:rPr lang="en-GB" sz="2000" dirty="0">
                <a:latin typeface="Century Gothic" panose="020B0502020202020204" pitchFamily="34" charset="0"/>
              </a:rPr>
              <a:t>prompted to build letter puzzles helping thereby increasing letter </a:t>
            </a:r>
            <a:r>
              <a:rPr lang="en-GB" sz="2000" dirty="0" smtClean="0">
                <a:latin typeface="Century Gothic" panose="020B0502020202020204" pitchFamily="34" charset="0"/>
              </a:rPr>
              <a:t>recognition.</a:t>
            </a:r>
          </a:p>
          <a:p>
            <a:pPr marL="228600" indent="-228600" algn="just">
              <a:lnSpc>
                <a:spcPct val="107000"/>
              </a:lnSpc>
              <a:spcBef>
                <a:spcPts val="1000"/>
              </a:spcBef>
              <a:buClr>
                <a:srgbClr val="0CEC1B"/>
              </a:buClr>
              <a:buFont typeface="Wingdings 3" panose="05040102010807070707" pitchFamily="18" charset="2"/>
              <a:buChar char=""/>
            </a:pPr>
            <a:r>
              <a:rPr lang="en-GB" sz="2000" dirty="0">
                <a:latin typeface="Century Gothic" panose="020B0502020202020204" pitchFamily="34" charset="0"/>
              </a:rPr>
              <a:t>Once the items are unlocked, students can use the app to strengthen counting and letter skills. </a:t>
            </a:r>
            <a:endParaRPr lang="en-IE" sz="2000" dirty="0">
              <a:latin typeface="Century Gothic" panose="020B0502020202020204" pitchFamily="34" charset="0"/>
            </a:endParaRPr>
          </a:p>
        </p:txBody>
      </p:sp>
    </p:spTree>
    <p:extLst>
      <p:ext uri="{BB962C8B-B14F-4D97-AF65-F5344CB8AC3E}">
        <p14:creationId xmlns:p14="http://schemas.microsoft.com/office/powerpoint/2010/main" val="35782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GB" b="1" dirty="0">
                <a:solidFill>
                  <a:srgbClr val="0CEC1B"/>
                </a:solidFill>
              </a:rPr>
              <a:t>#</a:t>
            </a:r>
            <a:r>
              <a:rPr lang="en-GB" b="1" dirty="0" err="1">
                <a:solidFill>
                  <a:srgbClr val="0CEC1B"/>
                </a:solidFill>
              </a:rPr>
              <a:t>BeFearless</a:t>
            </a:r>
            <a:r>
              <a:rPr lang="en-GB" b="1" dirty="0">
                <a:solidFill>
                  <a:srgbClr val="0CEC1B"/>
                </a:solidFill>
              </a:rPr>
              <a:t> </a:t>
            </a:r>
            <a:r>
              <a:rPr lang="en-GB" b="1" dirty="0" smtClean="0">
                <a:solidFill>
                  <a:srgbClr val="0CEC1B"/>
                </a:solidFill>
              </a:rPr>
              <a:t>- Fear </a:t>
            </a:r>
            <a:r>
              <a:rPr lang="en-GB" b="1" dirty="0">
                <a:solidFill>
                  <a:srgbClr val="0CEC1B"/>
                </a:solidFill>
              </a:rPr>
              <a:t>of Public </a:t>
            </a:r>
            <a:r>
              <a:rPr lang="en-GB" b="1" dirty="0" smtClean="0">
                <a:solidFill>
                  <a:srgbClr val="0CEC1B"/>
                </a:solidFill>
              </a:rPr>
              <a:t>Speaking</a:t>
            </a:r>
            <a:endParaRPr lang="de-AT" b="1" dirty="0">
              <a:solidFill>
                <a:srgbClr val="0CEC1B"/>
              </a:solidFill>
            </a:endParaRPr>
          </a:p>
        </p:txBody>
      </p:sp>
      <p:sp>
        <p:nvSpPr>
          <p:cNvPr id="3" name="Rectangle 2"/>
          <p:cNvSpPr/>
          <p:nvPr/>
        </p:nvSpPr>
        <p:spPr>
          <a:xfrm>
            <a:off x="495177" y="1900912"/>
            <a:ext cx="8177047" cy="4311693"/>
          </a:xfrm>
          <a:prstGeom prst="rect">
            <a:avLst/>
          </a:prstGeom>
        </p:spPr>
        <p:txBody>
          <a:bodyPr wrap="square">
            <a:spAutoFit/>
          </a:bodyPr>
          <a:lstStyle/>
          <a:p>
            <a:pPr algn="just">
              <a:spcBef>
                <a:spcPts val="1000"/>
              </a:spcBef>
              <a:buClr>
                <a:srgbClr val="0CEC1B"/>
              </a:buClr>
            </a:pPr>
            <a:r>
              <a:rPr lang="en-GB" dirty="0">
                <a:latin typeface="Century Gothic" panose="020B0502020202020204" pitchFamily="34" charset="0"/>
              </a:rPr>
              <a:t>This VR app is designed by Samsung to help </a:t>
            </a:r>
            <a:r>
              <a:rPr lang="en-GB" dirty="0">
                <a:latin typeface="Century Gothic" panose="020B0502020202020204" pitchFamily="34" charset="0"/>
              </a:rPr>
              <a:t>users to </a:t>
            </a:r>
            <a:r>
              <a:rPr lang="en-GB" dirty="0">
                <a:latin typeface="Century Gothic" panose="020B0502020202020204" pitchFamily="34" charset="0"/>
              </a:rPr>
              <a:t>overcome </a:t>
            </a:r>
            <a:r>
              <a:rPr lang="en-GB" dirty="0">
                <a:latin typeface="Century Gothic" panose="020B0502020202020204" pitchFamily="34" charset="0"/>
              </a:rPr>
              <a:t>their </a:t>
            </a:r>
            <a:r>
              <a:rPr lang="en-GB" dirty="0">
                <a:latin typeface="Century Gothic" panose="020B0502020202020204" pitchFamily="34" charset="0"/>
              </a:rPr>
              <a:t>fear of public speaking. </a:t>
            </a:r>
            <a:endParaRPr lang="en-GB" dirty="0" smtClean="0">
              <a:latin typeface="Century Gothic" panose="020B0502020202020204" pitchFamily="34" charset="0"/>
            </a:endParaRPr>
          </a:p>
          <a:p>
            <a:pPr algn="just">
              <a:spcBef>
                <a:spcPts val="1000"/>
              </a:spcBef>
              <a:buClr>
                <a:srgbClr val="0CEC1B"/>
              </a:buClr>
            </a:pPr>
            <a:endParaRPr lang="en-GB" sz="500" dirty="0" smtClean="0">
              <a:latin typeface="Century Gothic" panose="020B0502020202020204" pitchFamily="34" charset="0"/>
            </a:endParaRPr>
          </a:p>
          <a:p>
            <a:pPr algn="just">
              <a:spcBef>
                <a:spcPts val="1000"/>
              </a:spcBef>
              <a:buClr>
                <a:srgbClr val="0CEC1B"/>
              </a:buClr>
            </a:pPr>
            <a:r>
              <a:rPr lang="en-GB" dirty="0">
                <a:latin typeface="Century Gothic" panose="020B0502020202020204" pitchFamily="34" charset="0"/>
              </a:rPr>
              <a:t>There are 3 options to choose from</a:t>
            </a:r>
            <a:r>
              <a:rPr lang="en-GB" dirty="0" smtClean="0">
                <a:latin typeface="Century Gothic" panose="020B0502020202020204" pitchFamily="34" charset="0"/>
              </a:rPr>
              <a:t>:</a:t>
            </a:r>
          </a:p>
          <a:p>
            <a:pPr marL="285750" indent="-285750" algn="just">
              <a:spcBef>
                <a:spcPts val="1000"/>
              </a:spcBef>
              <a:buClr>
                <a:srgbClr val="0CEC1B"/>
              </a:buClr>
              <a:buFont typeface="Wingdings" panose="05000000000000000000" pitchFamily="2" charset="2"/>
              <a:buChar char="Ø"/>
            </a:pPr>
            <a:r>
              <a:rPr lang="en-GB" dirty="0" smtClean="0">
                <a:latin typeface="Century Gothic" panose="020B0502020202020204" pitchFamily="34" charset="0"/>
              </a:rPr>
              <a:t>Business life</a:t>
            </a:r>
          </a:p>
          <a:p>
            <a:pPr marL="285750" indent="-285750" algn="just">
              <a:spcBef>
                <a:spcPts val="1000"/>
              </a:spcBef>
              <a:buClr>
                <a:srgbClr val="0CEC1B"/>
              </a:buClr>
              <a:buFont typeface="Wingdings" panose="05000000000000000000" pitchFamily="2" charset="2"/>
              <a:buChar char="Ø"/>
            </a:pPr>
            <a:r>
              <a:rPr lang="en-GB" dirty="0" smtClean="0">
                <a:latin typeface="Century Gothic" panose="020B0502020202020204" pitchFamily="34" charset="0"/>
              </a:rPr>
              <a:t>School life</a:t>
            </a:r>
          </a:p>
          <a:p>
            <a:pPr marL="285750" indent="-285750" algn="just">
              <a:spcBef>
                <a:spcPts val="1000"/>
              </a:spcBef>
              <a:buClr>
                <a:srgbClr val="0CEC1B"/>
              </a:buClr>
              <a:buFont typeface="Wingdings" panose="05000000000000000000" pitchFamily="2" charset="2"/>
              <a:buChar char="Ø"/>
            </a:pPr>
            <a:r>
              <a:rPr lang="en-GB" dirty="0" smtClean="0">
                <a:latin typeface="Century Gothic" panose="020B0502020202020204" pitchFamily="34" charset="0"/>
              </a:rPr>
              <a:t>Personal life                                          </a:t>
            </a:r>
            <a:r>
              <a:rPr lang="en-IE" sz="1200" dirty="0" smtClean="0">
                <a:hlinkClick r:id="rId3"/>
              </a:rPr>
              <a:t>https://www.youtube.com/watch?v=k99R92k6Eq0</a:t>
            </a:r>
            <a:endParaRPr lang="en-GB" sz="1200" dirty="0">
              <a:latin typeface="Century Gothic" panose="020B0502020202020204" pitchFamily="34" charset="0"/>
            </a:endParaRPr>
          </a:p>
          <a:p>
            <a:pPr algn="just">
              <a:spcBef>
                <a:spcPts val="1000"/>
              </a:spcBef>
              <a:buClr>
                <a:srgbClr val="0CEC1B"/>
              </a:buClr>
            </a:pPr>
            <a:endParaRPr lang="en-GB" sz="200" dirty="0">
              <a:latin typeface="Century Gothic" panose="020B0502020202020204" pitchFamily="34" charset="0"/>
            </a:endParaRPr>
          </a:p>
          <a:p>
            <a:pPr algn="just">
              <a:spcBef>
                <a:spcPts val="1000"/>
              </a:spcBef>
              <a:buClr>
                <a:srgbClr val="0CEC1B"/>
              </a:buClr>
            </a:pPr>
            <a:r>
              <a:rPr lang="en-GB" dirty="0" smtClean="0">
                <a:latin typeface="Century Gothic" panose="020B0502020202020204" pitchFamily="34" charset="0"/>
              </a:rPr>
              <a:t>The </a:t>
            </a:r>
            <a:r>
              <a:rPr lang="en-GB" dirty="0">
                <a:latin typeface="Century Gothic" panose="020B0502020202020204" pitchFamily="34" charset="0"/>
              </a:rPr>
              <a:t>app responds to </a:t>
            </a:r>
            <a:r>
              <a:rPr lang="en-GB" dirty="0" smtClean="0">
                <a:latin typeface="Century Gothic" panose="020B0502020202020204" pitchFamily="34" charset="0"/>
              </a:rPr>
              <a:t>the </a:t>
            </a:r>
            <a:r>
              <a:rPr lang="en-GB" dirty="0">
                <a:latin typeface="Century Gothic" panose="020B0502020202020204" pitchFamily="34" charset="0"/>
              </a:rPr>
              <a:t>voice volume, </a:t>
            </a:r>
            <a:r>
              <a:rPr lang="en-GB" dirty="0" smtClean="0">
                <a:latin typeface="Century Gothic" panose="020B0502020202020204" pitchFamily="34" charset="0"/>
              </a:rPr>
              <a:t>speaking </a:t>
            </a:r>
            <a:r>
              <a:rPr lang="en-GB" dirty="0">
                <a:latin typeface="Century Gothic" panose="020B0502020202020204" pitchFamily="34" charset="0"/>
              </a:rPr>
              <a:t>pace, eye contact, and heart rate. </a:t>
            </a:r>
            <a:r>
              <a:rPr lang="en-GB" dirty="0" smtClean="0">
                <a:latin typeface="Century Gothic" panose="020B0502020202020204" pitchFamily="34" charset="0"/>
              </a:rPr>
              <a:t>When </a:t>
            </a:r>
            <a:r>
              <a:rPr lang="en-GB" dirty="0">
                <a:latin typeface="Century Gothic" panose="020B0502020202020204" pitchFamily="34" charset="0"/>
              </a:rPr>
              <a:t>paired with the Gear S series, </a:t>
            </a:r>
            <a:r>
              <a:rPr lang="en-GB" dirty="0" smtClean="0">
                <a:latin typeface="Century Gothic" panose="020B0502020202020204" pitchFamily="34" charset="0"/>
              </a:rPr>
              <a:t>heart </a:t>
            </a:r>
            <a:r>
              <a:rPr lang="en-GB" dirty="0">
                <a:latin typeface="Century Gothic" panose="020B0502020202020204" pitchFamily="34" charset="0"/>
              </a:rPr>
              <a:t>rate can also be measured, providing even more information to gauge </a:t>
            </a:r>
            <a:r>
              <a:rPr lang="en-GB" dirty="0" smtClean="0">
                <a:latin typeface="Century Gothic" panose="020B0502020202020204" pitchFamily="34" charset="0"/>
              </a:rPr>
              <a:t>the </a:t>
            </a:r>
            <a:r>
              <a:rPr lang="en-GB" dirty="0">
                <a:latin typeface="Century Gothic" panose="020B0502020202020204" pitchFamily="34" charset="0"/>
              </a:rPr>
              <a:t>progress.</a:t>
            </a:r>
          </a:p>
          <a:p>
            <a:pPr algn="just">
              <a:lnSpc>
                <a:spcPct val="107000"/>
              </a:lnSpc>
              <a:spcBef>
                <a:spcPts val="1000"/>
              </a:spcBef>
              <a:buClr>
                <a:srgbClr val="0CEC1B"/>
              </a:buClr>
            </a:pPr>
            <a:r>
              <a:rPr lang="en-GB" dirty="0">
                <a:latin typeface="Century Gothic" panose="020B0502020202020204" pitchFamily="34" charset="0"/>
              </a:rPr>
              <a:t>The app helps to overcome fears and anxiety in connection with public speaking or </a:t>
            </a:r>
            <a:r>
              <a:rPr lang="en-GB" dirty="0" smtClean="0">
                <a:latin typeface="Century Gothic" panose="020B0502020202020204" pitchFamily="34" charset="0"/>
              </a:rPr>
              <a:t>one-on-one conversations.</a:t>
            </a:r>
            <a:endParaRPr lang="en-GB" dirty="0">
              <a:latin typeface="Century Gothic" panose="020B0502020202020204" pitchFamily="34" charset="0"/>
            </a:endParaRPr>
          </a:p>
        </p:txBody>
      </p:sp>
      <p:pic>
        <p:nvPicPr>
          <p:cNvPr id="6" name="k99R92k6Eq0"/>
          <p:cNvPicPr>
            <a:picLocks noRot="1" noChangeAspect="1"/>
          </p:cNvPicPr>
          <p:nvPr>
            <a:videoFile r:link="rId1"/>
          </p:nvPr>
        </p:nvPicPr>
        <p:blipFill>
          <a:blip r:embed="rId4"/>
          <a:stretch>
            <a:fillRect/>
          </a:stretch>
        </p:blipFill>
        <p:spPr>
          <a:xfrm>
            <a:off x="4929353" y="2439386"/>
            <a:ext cx="2890344" cy="1625819"/>
          </a:xfrm>
          <a:prstGeom prst="rect">
            <a:avLst/>
          </a:prstGeom>
        </p:spPr>
      </p:pic>
    </p:spTree>
    <p:extLst>
      <p:ext uri="{BB962C8B-B14F-4D97-AF65-F5344CB8AC3E}">
        <p14:creationId xmlns:p14="http://schemas.microsoft.com/office/powerpoint/2010/main" val="3329840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1228" y="346840"/>
            <a:ext cx="8650013" cy="1343849"/>
          </a:xfrm>
        </p:spPr>
        <p:txBody>
          <a:bodyPr>
            <a:normAutofit fontScale="90000"/>
          </a:bodyPr>
          <a:lstStyle/>
          <a:p>
            <a:pPr algn="ctr"/>
            <a:r>
              <a:rPr lang="en-GB" b="1" dirty="0" smtClean="0">
                <a:solidFill>
                  <a:srgbClr val="0CEC1B"/>
                </a:solidFill>
              </a:rPr>
              <a:t/>
            </a:r>
            <a:br>
              <a:rPr lang="en-GB" b="1" dirty="0" smtClean="0">
                <a:solidFill>
                  <a:srgbClr val="0CEC1B"/>
                </a:solidFill>
              </a:rPr>
            </a:br>
            <a:r>
              <a:rPr lang="en-GB" sz="3900" b="1" dirty="0" smtClean="0">
                <a:solidFill>
                  <a:srgbClr val="0CEC1B"/>
                </a:solidFill>
              </a:rPr>
              <a:t>Unit 3</a:t>
            </a:r>
            <a:br>
              <a:rPr lang="en-GB" sz="3900" b="1" dirty="0" smtClean="0">
                <a:solidFill>
                  <a:srgbClr val="0CEC1B"/>
                </a:solidFill>
              </a:rPr>
            </a:br>
            <a:r>
              <a:rPr lang="de-AT" sz="3900" b="1" dirty="0">
                <a:solidFill>
                  <a:srgbClr val="0CEC1B"/>
                </a:solidFill>
              </a:rPr>
              <a:t>VR for low-skilled/qualified </a:t>
            </a:r>
            <a:r>
              <a:rPr lang="de-AT" sz="3900" b="1" dirty="0" smtClean="0">
                <a:solidFill>
                  <a:srgbClr val="0CEC1B"/>
                </a:solidFill>
              </a:rPr>
              <a:t>persons</a:t>
            </a:r>
            <a:r>
              <a:rPr lang="en-GB" b="1" dirty="0" smtClean="0">
                <a:solidFill>
                  <a:srgbClr val="0CEC1B"/>
                </a:solidFill>
              </a:rPr>
              <a:t/>
            </a:r>
            <a:br>
              <a:rPr lang="en-GB" b="1" dirty="0" smtClean="0">
                <a:solidFill>
                  <a:srgbClr val="0CEC1B"/>
                </a:solidFill>
              </a:rPr>
            </a:br>
            <a:endParaRPr lang="de-AT" b="1" dirty="0">
              <a:solidFill>
                <a:srgbClr val="0CEC1B"/>
              </a:solidFill>
            </a:endParaRPr>
          </a:p>
        </p:txBody>
      </p:sp>
      <p:sp>
        <p:nvSpPr>
          <p:cNvPr id="4" name="TextBox 3"/>
          <p:cNvSpPr txBox="1"/>
          <p:nvPr/>
        </p:nvSpPr>
        <p:spPr>
          <a:xfrm>
            <a:off x="1120542" y="3626069"/>
            <a:ext cx="7577959" cy="769441"/>
          </a:xfrm>
          <a:prstGeom prst="rect">
            <a:avLst/>
          </a:prstGeom>
          <a:noFill/>
        </p:spPr>
        <p:txBody>
          <a:bodyPr wrap="square" rtlCol="0">
            <a:spAutoFit/>
          </a:bodyPr>
          <a:lstStyle/>
          <a:p>
            <a:r>
              <a:rPr lang="en-GB" sz="4400" b="1" dirty="0">
                <a:solidFill>
                  <a:srgbClr val="0CEC1B"/>
                </a:solidFill>
                <a:latin typeface="Century Gothic" panose="020B0502020202020204" pitchFamily="34" charset="0"/>
                <a:ea typeface="+mj-ea"/>
                <a:cs typeface="+mj-cs"/>
              </a:rPr>
              <a:t>Thank you for the attention.</a:t>
            </a:r>
            <a:endParaRPr lang="en-IE" sz="4400" b="1" dirty="0">
              <a:solidFill>
                <a:srgbClr val="0CEC1B"/>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137242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Unit 3</a:t>
            </a:r>
            <a:endParaRPr lang="de-AT" dirty="0"/>
          </a:p>
        </p:txBody>
      </p:sp>
      <p:sp>
        <p:nvSpPr>
          <p:cNvPr id="3" name="Textplatzhalter 2"/>
          <p:cNvSpPr>
            <a:spLocks noGrp="1"/>
          </p:cNvSpPr>
          <p:nvPr>
            <p:ph type="body" idx="1"/>
          </p:nvPr>
        </p:nvSpPr>
        <p:spPr/>
        <p:txBody>
          <a:bodyPr/>
          <a:lstStyle/>
          <a:p>
            <a:r>
              <a:rPr lang="de-AT" dirty="0" smtClean="0"/>
              <a:t>VR for low-skilled/qualified persons</a:t>
            </a:r>
            <a:endParaRPr lang="de-AT" dirty="0"/>
          </a:p>
        </p:txBody>
      </p:sp>
    </p:spTree>
    <p:extLst>
      <p:ext uri="{BB962C8B-B14F-4D97-AF65-F5344CB8AC3E}">
        <p14:creationId xmlns:p14="http://schemas.microsoft.com/office/powerpoint/2010/main" val="133628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500" b="1" dirty="0" smtClean="0"/>
              <a:t>VR learning and its perspectives in education of low-skilled and low-qualified adults</a:t>
            </a:r>
            <a:endParaRPr lang="en-IE" sz="2500" dirty="0"/>
          </a:p>
        </p:txBody>
      </p:sp>
      <p:sp>
        <p:nvSpPr>
          <p:cNvPr id="3" name="Inhaltsplatzhalter 2"/>
          <p:cNvSpPr>
            <a:spLocks noGrp="1"/>
          </p:cNvSpPr>
          <p:nvPr>
            <p:ph idx="1"/>
          </p:nvPr>
        </p:nvSpPr>
        <p:spPr>
          <a:xfrm>
            <a:off x="388883" y="2014812"/>
            <a:ext cx="8126467" cy="4351338"/>
          </a:xfrm>
        </p:spPr>
        <p:txBody>
          <a:bodyPr>
            <a:noAutofit/>
          </a:bodyPr>
          <a:lstStyle/>
          <a:p>
            <a:pPr algn="just">
              <a:lnSpc>
                <a:spcPct val="120000"/>
              </a:lnSpc>
            </a:pPr>
            <a:r>
              <a:rPr lang="en-GB" sz="2000" dirty="0"/>
              <a:t>Learning with VR helps the learners to build their confidence by acquiring hands-on experience. It allows the learners to make mistakes, learn from them and try again, without any real consequences. </a:t>
            </a:r>
            <a:endParaRPr lang="en-GB" sz="2000" dirty="0" smtClean="0"/>
          </a:p>
          <a:p>
            <a:pPr algn="just">
              <a:lnSpc>
                <a:spcPct val="120000"/>
              </a:lnSpc>
            </a:pPr>
            <a:endParaRPr lang="en-IE" sz="2000" dirty="0"/>
          </a:p>
          <a:p>
            <a:pPr algn="just">
              <a:lnSpc>
                <a:spcPct val="120000"/>
              </a:lnSpc>
            </a:pPr>
            <a:r>
              <a:rPr lang="en-GB" sz="2000" dirty="0"/>
              <a:t>This way of learning accommodates different learning styles and also allows the learners to experience their learning, listen to the resources, immerse into the environment and work with the objects as a part of their learning. </a:t>
            </a:r>
            <a:endParaRPr lang="en-IE" sz="2000" dirty="0" smtClean="0"/>
          </a:p>
        </p:txBody>
      </p:sp>
    </p:spTree>
    <p:extLst>
      <p:ext uri="{BB962C8B-B14F-4D97-AF65-F5344CB8AC3E}">
        <p14:creationId xmlns:p14="http://schemas.microsoft.com/office/powerpoint/2010/main" val="192817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500" b="1" dirty="0"/>
              <a:t>VR learning and its perspectives in education of low-skilled and low-qualified adults</a:t>
            </a:r>
            <a:endParaRPr lang="en-IE" sz="2500" dirty="0"/>
          </a:p>
        </p:txBody>
      </p:sp>
      <p:sp>
        <p:nvSpPr>
          <p:cNvPr id="4" name="Inhaltsplatzhalter 3"/>
          <p:cNvSpPr>
            <a:spLocks noGrp="1"/>
          </p:cNvSpPr>
          <p:nvPr>
            <p:ph sz="half" idx="2"/>
          </p:nvPr>
        </p:nvSpPr>
        <p:spPr>
          <a:xfrm>
            <a:off x="430924" y="2017986"/>
            <a:ext cx="8397766" cy="4445877"/>
          </a:xfrm>
        </p:spPr>
        <p:txBody>
          <a:bodyPr>
            <a:normAutofit fontScale="25000" lnSpcReduction="20000"/>
          </a:bodyPr>
          <a:lstStyle/>
          <a:p>
            <a:pPr algn="just">
              <a:lnSpc>
                <a:spcPct val="120000"/>
              </a:lnSpc>
              <a:buClr>
                <a:srgbClr val="0CEC1B"/>
              </a:buClr>
              <a:buFont typeface="Wingdings 3" panose="05040102010807070707" pitchFamily="18" charset="2"/>
              <a:buChar char=""/>
            </a:pPr>
            <a:r>
              <a:rPr lang="en-GB" sz="8000" dirty="0"/>
              <a:t>VR helps to immerse into the situation and increase the level of learning, all the actions are implemented in real time with a possible immediate interaction to the action. </a:t>
            </a:r>
            <a:endParaRPr lang="en-GB" sz="8000" dirty="0" smtClean="0"/>
          </a:p>
          <a:p>
            <a:pPr marL="0" indent="0" algn="just">
              <a:lnSpc>
                <a:spcPct val="120000"/>
              </a:lnSpc>
              <a:buClr>
                <a:srgbClr val="0CEC1B"/>
              </a:buClr>
              <a:buNone/>
            </a:pPr>
            <a:endParaRPr lang="en-IE" sz="8000" dirty="0"/>
          </a:p>
          <a:p>
            <a:pPr algn="just">
              <a:lnSpc>
                <a:spcPct val="120000"/>
              </a:lnSpc>
              <a:buClr>
                <a:srgbClr val="0CEC1B"/>
              </a:buClr>
              <a:buFont typeface="Wingdings 3" panose="05040102010807070707" pitchFamily="18" charset="2"/>
              <a:buChar char=""/>
            </a:pPr>
            <a:r>
              <a:rPr lang="en-GB" sz="8000" dirty="0" smtClean="0">
                <a:solidFill>
                  <a:schemeClr val="tx1"/>
                </a:solidFill>
              </a:rPr>
              <a:t>VR </a:t>
            </a:r>
            <a:r>
              <a:rPr lang="en-GB" sz="8000" dirty="0">
                <a:solidFill>
                  <a:schemeClr val="tx1"/>
                </a:solidFill>
              </a:rPr>
              <a:t>can be a very effective way of educating low-skilled and low-qualified adults, as they can get </a:t>
            </a:r>
            <a:r>
              <a:rPr lang="en-GB" sz="8000" dirty="0" smtClean="0">
                <a:solidFill>
                  <a:schemeClr val="tx1"/>
                </a:solidFill>
              </a:rPr>
              <a:t>an </a:t>
            </a:r>
            <a:r>
              <a:rPr lang="en-GB" sz="8000" dirty="0">
                <a:solidFill>
                  <a:schemeClr val="tx1"/>
                </a:solidFill>
              </a:rPr>
              <a:t>interactive experience to learn, while they may struggle with reading and writing. One of the very important moments in this process </a:t>
            </a:r>
            <a:r>
              <a:rPr lang="en-GB" sz="8000" dirty="0" smtClean="0">
                <a:solidFill>
                  <a:schemeClr val="tx1"/>
                </a:solidFill>
              </a:rPr>
              <a:t>is to </a:t>
            </a:r>
            <a:r>
              <a:rPr lang="en-GB" sz="8000" dirty="0">
                <a:solidFill>
                  <a:schemeClr val="tx1"/>
                </a:solidFill>
              </a:rPr>
              <a:t>teach the learners to overcome their fears to use computers and VR hardware and software, to convince them of their capability to use these technologies and to teach them how to use and control them. </a:t>
            </a:r>
            <a:endParaRPr lang="en-IE" sz="8000" dirty="0">
              <a:solidFill>
                <a:schemeClr val="tx1"/>
              </a:solidFill>
            </a:endParaRPr>
          </a:p>
          <a:p>
            <a:pPr marL="0" indent="0" algn="just">
              <a:buClr>
                <a:srgbClr val="0CEC1B"/>
              </a:buClr>
              <a:buNone/>
            </a:pPr>
            <a:endParaRPr lang="en-GB" dirty="0"/>
          </a:p>
          <a:p>
            <a:pPr marL="0" indent="0" algn="just">
              <a:buClr>
                <a:srgbClr val="0CEC1B"/>
              </a:buClr>
              <a:buNone/>
            </a:pPr>
            <a:endParaRPr lang="en-GB" dirty="0" smtClean="0"/>
          </a:p>
          <a:p>
            <a:pPr marL="0" indent="0" algn="just">
              <a:buClr>
                <a:srgbClr val="0CEC1B"/>
              </a:buClr>
              <a:buNone/>
            </a:pPr>
            <a:endParaRPr lang="en-GB" dirty="0"/>
          </a:p>
          <a:p>
            <a:pPr marL="0" indent="0" algn="just">
              <a:buClr>
                <a:srgbClr val="0CEC1B"/>
              </a:buClr>
              <a:buNone/>
            </a:pPr>
            <a:endParaRPr lang="en-GB" dirty="0" smtClean="0"/>
          </a:p>
          <a:p>
            <a:pPr marL="0" indent="0" algn="just">
              <a:buClr>
                <a:srgbClr val="0CEC1B"/>
              </a:buClr>
              <a:buNone/>
            </a:pPr>
            <a:endParaRPr lang="en-GB" dirty="0"/>
          </a:p>
          <a:p>
            <a:pPr marL="0" indent="0" algn="just">
              <a:buClr>
                <a:srgbClr val="0CEC1B"/>
              </a:buClr>
              <a:buNone/>
            </a:pPr>
            <a:endParaRPr lang="en-GB" dirty="0" smtClean="0"/>
          </a:p>
          <a:p>
            <a:pPr marL="0" indent="0" algn="just">
              <a:buNone/>
            </a:pPr>
            <a:r>
              <a:rPr lang="en-IE" sz="1400" dirty="0" smtClean="0"/>
              <a:t>How </a:t>
            </a:r>
            <a:r>
              <a:rPr lang="en-IE" sz="1400" dirty="0"/>
              <a:t>Technology can Shape Adult Education. Retrieved 18</a:t>
            </a:r>
            <a:r>
              <a:rPr lang="en-IE" sz="1400" baseline="30000" dirty="0"/>
              <a:t>th</a:t>
            </a:r>
            <a:r>
              <a:rPr lang="en-IE" sz="1400" dirty="0"/>
              <a:t> July 2019 from </a:t>
            </a:r>
            <a:r>
              <a:rPr lang="en-IE" sz="1400" u="sng" dirty="0">
                <a:hlinkClick r:id="rId2"/>
              </a:rPr>
              <a:t>https://online.rutgers.edu/blog/technology-can-shape-adult-education</a:t>
            </a:r>
            <a:r>
              <a:rPr lang="en-IE" sz="1400" u="sng" dirty="0" smtClean="0">
                <a:hlinkClick r:id="rId2"/>
              </a:rPr>
              <a:t>/</a:t>
            </a:r>
            <a:endParaRPr lang="en-IE" sz="1400" dirty="0"/>
          </a:p>
        </p:txBody>
      </p:sp>
    </p:spTree>
    <p:extLst>
      <p:ext uri="{BB962C8B-B14F-4D97-AF65-F5344CB8AC3E}">
        <p14:creationId xmlns:p14="http://schemas.microsoft.com/office/powerpoint/2010/main" val="411842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500" b="1" dirty="0"/>
              <a:t>VR learning and its perspectives in education of low-skilled and low-qualified adults</a:t>
            </a:r>
            <a:endParaRPr lang="en-IE" sz="2500" dirty="0"/>
          </a:p>
        </p:txBody>
      </p:sp>
      <p:sp>
        <p:nvSpPr>
          <p:cNvPr id="4" name="Inhaltsplatzhalter 3"/>
          <p:cNvSpPr>
            <a:spLocks noGrp="1"/>
          </p:cNvSpPr>
          <p:nvPr>
            <p:ph sz="half" idx="2"/>
          </p:nvPr>
        </p:nvSpPr>
        <p:spPr>
          <a:xfrm>
            <a:off x="330091" y="1870841"/>
            <a:ext cx="8298902" cy="4256691"/>
          </a:xfrm>
        </p:spPr>
        <p:txBody>
          <a:bodyPr>
            <a:normAutofit fontScale="25000" lnSpcReduction="20000"/>
          </a:bodyPr>
          <a:lstStyle/>
          <a:p>
            <a:pPr algn="just">
              <a:lnSpc>
                <a:spcPct val="120000"/>
              </a:lnSpc>
              <a:buClr>
                <a:srgbClr val="0CEC1B"/>
              </a:buClr>
              <a:buFont typeface="Wingdings 3" panose="05040102010807070707" pitchFamily="18" charset="2"/>
              <a:buChar char=""/>
            </a:pPr>
            <a:r>
              <a:rPr lang="en-GB" sz="8000" dirty="0" smtClean="0">
                <a:solidFill>
                  <a:schemeClr val="tx1"/>
                </a:solidFill>
              </a:rPr>
              <a:t>Educating </a:t>
            </a:r>
            <a:r>
              <a:rPr lang="en-GB" sz="8000" dirty="0">
                <a:solidFill>
                  <a:schemeClr val="tx1"/>
                </a:solidFill>
              </a:rPr>
              <a:t>adults, it is very important </a:t>
            </a:r>
            <a:r>
              <a:rPr lang="en-GB" sz="8000" dirty="0" smtClean="0">
                <a:solidFill>
                  <a:schemeClr val="tx1"/>
                </a:solidFill>
              </a:rPr>
              <a:t>to </a:t>
            </a:r>
            <a:r>
              <a:rPr lang="en-GB" sz="8000" dirty="0">
                <a:solidFill>
                  <a:schemeClr val="tx1"/>
                </a:solidFill>
              </a:rPr>
              <a:t>realise, that adults learn to improve their current situation. The resources and content of the VR course should contribute to reaching a tangible, </a:t>
            </a:r>
            <a:r>
              <a:rPr lang="en-GB" sz="8000" dirty="0"/>
              <a:t>real-world </a:t>
            </a:r>
            <a:r>
              <a:rPr lang="en-GB" sz="8000" dirty="0" smtClean="0"/>
              <a:t>outcome.</a:t>
            </a:r>
          </a:p>
          <a:p>
            <a:pPr algn="just">
              <a:buClr>
                <a:srgbClr val="0CEC1B"/>
              </a:buClr>
              <a:buFont typeface="Wingdings 3" panose="05040102010807070707" pitchFamily="18" charset="2"/>
              <a:buChar char=""/>
            </a:pPr>
            <a:endParaRPr lang="en-GB" sz="2000" dirty="0"/>
          </a:p>
          <a:p>
            <a:pPr marL="0" indent="0" algn="just">
              <a:buClr>
                <a:srgbClr val="0CEC1B"/>
              </a:buClr>
              <a:buNone/>
            </a:pPr>
            <a:endParaRPr lang="en-GB" dirty="0" smtClean="0"/>
          </a:p>
          <a:p>
            <a:pPr marL="0" indent="0" algn="just">
              <a:buClr>
                <a:srgbClr val="0CEC1B"/>
              </a:buClr>
              <a:buNone/>
            </a:pPr>
            <a:endParaRPr lang="en-GB" dirty="0"/>
          </a:p>
          <a:p>
            <a:pPr marL="0" indent="0" algn="just">
              <a:buClr>
                <a:srgbClr val="0CEC1B"/>
              </a:buClr>
              <a:buNone/>
            </a:pPr>
            <a:endParaRPr lang="en-GB" dirty="0" smtClean="0"/>
          </a:p>
          <a:p>
            <a:pPr marL="0" indent="0" algn="just">
              <a:buClr>
                <a:srgbClr val="0CEC1B"/>
              </a:buClr>
              <a:buNone/>
            </a:pPr>
            <a:endParaRPr lang="en-GB" dirty="0"/>
          </a:p>
          <a:p>
            <a:pPr marL="0" indent="0" algn="just">
              <a:buClr>
                <a:srgbClr val="0CEC1B"/>
              </a:buClr>
              <a:buNone/>
            </a:pPr>
            <a:endParaRPr lang="en-GB" dirty="0" smtClean="0"/>
          </a:p>
          <a:p>
            <a:pPr marL="0" indent="0" algn="just">
              <a:buClr>
                <a:srgbClr val="0CEC1B"/>
              </a:buClr>
              <a:buNone/>
            </a:pPr>
            <a:endParaRPr lang="en-GB" dirty="0"/>
          </a:p>
          <a:p>
            <a:pPr marL="0" indent="0" algn="just">
              <a:buClr>
                <a:srgbClr val="0CEC1B"/>
              </a:buClr>
              <a:buNone/>
            </a:pPr>
            <a:endParaRPr lang="en-GB" dirty="0" smtClean="0"/>
          </a:p>
          <a:p>
            <a:pPr marL="0" indent="0" algn="just">
              <a:buClr>
                <a:srgbClr val="0CEC1B"/>
              </a:buClr>
              <a:buNone/>
            </a:pPr>
            <a:endParaRPr lang="en-GB" dirty="0" smtClean="0"/>
          </a:p>
          <a:p>
            <a:pPr marL="0" indent="0" algn="just">
              <a:buClr>
                <a:srgbClr val="0CEC1B"/>
              </a:buClr>
              <a:buNone/>
            </a:pPr>
            <a:endParaRPr lang="en-GB" dirty="0"/>
          </a:p>
          <a:p>
            <a:pPr marL="0" indent="0" algn="just">
              <a:buClr>
                <a:srgbClr val="0CEC1B"/>
              </a:buClr>
              <a:buNone/>
            </a:pPr>
            <a:endParaRPr lang="en-GB" dirty="0" smtClean="0"/>
          </a:p>
          <a:p>
            <a:pPr marL="0" indent="0" algn="just">
              <a:buClr>
                <a:srgbClr val="0CEC1B"/>
              </a:buClr>
              <a:buNone/>
            </a:pPr>
            <a:endParaRPr lang="en-GB" dirty="0"/>
          </a:p>
          <a:p>
            <a:pPr marL="0" indent="0" algn="just">
              <a:buClr>
                <a:srgbClr val="0CEC1B"/>
              </a:buClr>
              <a:buNone/>
            </a:pPr>
            <a:endParaRPr lang="en-GB" dirty="0" smtClean="0"/>
          </a:p>
          <a:p>
            <a:pPr marL="0" indent="0">
              <a:buNone/>
            </a:pPr>
            <a:r>
              <a:rPr lang="en-IE" sz="4800" dirty="0" smtClean="0"/>
              <a:t>How </a:t>
            </a:r>
            <a:r>
              <a:rPr lang="en-IE" sz="4800" dirty="0"/>
              <a:t>Technology can Shape Adult Education. Retrieved 18</a:t>
            </a:r>
            <a:r>
              <a:rPr lang="en-IE" sz="4800" baseline="30000" dirty="0"/>
              <a:t>th</a:t>
            </a:r>
            <a:r>
              <a:rPr lang="en-IE" sz="4800" dirty="0"/>
              <a:t> July 2019 from </a:t>
            </a:r>
            <a:r>
              <a:rPr lang="en-IE" sz="4800" u="sng" dirty="0">
                <a:hlinkClick r:id="rId2"/>
              </a:rPr>
              <a:t>https://online.rutgers.edu/blog/technology-can-shape-adult-education</a:t>
            </a:r>
            <a:r>
              <a:rPr lang="en-IE" sz="4800" u="sng" dirty="0" smtClean="0">
                <a:hlinkClick r:id="rId2"/>
              </a:rPr>
              <a:t>/</a:t>
            </a:r>
            <a:endParaRPr lang="en-IE" sz="4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2331" y="3139091"/>
            <a:ext cx="3899338" cy="2599558"/>
          </a:xfrm>
          <a:prstGeom prst="rect">
            <a:avLst/>
          </a:prstGeom>
        </p:spPr>
      </p:pic>
    </p:spTree>
    <p:extLst>
      <p:ext uri="{BB962C8B-B14F-4D97-AF65-F5344CB8AC3E}">
        <p14:creationId xmlns:p14="http://schemas.microsoft.com/office/powerpoint/2010/main" val="87754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AT" sz="2800" b="1" dirty="0" smtClean="0"/>
              <a:t>Virtual Reality in adult education</a:t>
            </a:r>
            <a:endParaRPr lang="de-AT" sz="2800" b="1" dirty="0"/>
          </a:p>
        </p:txBody>
      </p:sp>
      <p:sp>
        <p:nvSpPr>
          <p:cNvPr id="10" name="TextBox 9"/>
          <p:cNvSpPr txBox="1"/>
          <p:nvPr/>
        </p:nvSpPr>
        <p:spPr>
          <a:xfrm>
            <a:off x="798786" y="2070538"/>
            <a:ext cx="7717755" cy="3385542"/>
          </a:xfrm>
          <a:prstGeom prst="rect">
            <a:avLst/>
          </a:prstGeom>
          <a:noFill/>
        </p:spPr>
        <p:txBody>
          <a:bodyPr wrap="square" rtlCol="0">
            <a:spAutoFit/>
          </a:bodyPr>
          <a:lstStyle/>
          <a:p>
            <a:pPr algn="ctr"/>
            <a:r>
              <a:rPr lang="en-GB" sz="2500" b="1" dirty="0" smtClean="0">
                <a:solidFill>
                  <a:srgbClr val="0CEC1B"/>
                </a:solidFill>
              </a:rPr>
              <a:t>3 Models of Immersive Learning</a:t>
            </a:r>
          </a:p>
          <a:p>
            <a:pPr algn="ctr"/>
            <a:endParaRPr lang="en-GB" sz="2500" b="1" dirty="0" smtClean="0">
              <a:solidFill>
                <a:schemeClr val="accent5">
                  <a:lumMod val="75000"/>
                </a:schemeClr>
              </a:solidFill>
            </a:endParaRPr>
          </a:p>
          <a:p>
            <a:pPr marL="342900" indent="-342900" algn="just">
              <a:buAutoNum type="arabicPeriod"/>
            </a:pPr>
            <a:r>
              <a:rPr lang="en-GB" sz="2300" b="1" dirty="0" smtClean="0">
                <a:solidFill>
                  <a:srgbClr val="0CEC1B"/>
                </a:solidFill>
              </a:rPr>
              <a:t>Skill-based immersive learning: </a:t>
            </a:r>
            <a:r>
              <a:rPr lang="en-GB" b="1" dirty="0" smtClean="0">
                <a:solidFill>
                  <a:srgbClr val="002060"/>
                </a:solidFill>
              </a:rPr>
              <a:t>Teaching a skills, based on a simulation of the practical activity itself. </a:t>
            </a:r>
          </a:p>
          <a:p>
            <a:pPr marL="342900" indent="-342900" algn="just">
              <a:buAutoNum type="arabicPeriod"/>
            </a:pPr>
            <a:endParaRPr lang="en-GB" sz="2300" b="1" dirty="0">
              <a:solidFill>
                <a:srgbClr val="0CEC1B"/>
              </a:solidFill>
            </a:endParaRPr>
          </a:p>
          <a:p>
            <a:pPr marL="342900" indent="-342900" algn="just">
              <a:buAutoNum type="arabicPeriod"/>
            </a:pPr>
            <a:r>
              <a:rPr lang="en-GB" sz="2300" b="1" dirty="0">
                <a:solidFill>
                  <a:srgbClr val="0CEC1B"/>
                </a:solidFill>
              </a:rPr>
              <a:t>Knowledge-based immersive learning: </a:t>
            </a:r>
            <a:r>
              <a:rPr lang="en-GB" b="1" dirty="0">
                <a:solidFill>
                  <a:srgbClr val="002060"/>
                </a:solidFill>
              </a:rPr>
              <a:t>Making the user interact with knowledge represented spatially. </a:t>
            </a:r>
          </a:p>
          <a:p>
            <a:pPr marL="342900" indent="-342900" algn="just">
              <a:buAutoNum type="arabicPeriod"/>
            </a:pPr>
            <a:endParaRPr lang="en-GB" dirty="0" smtClean="0"/>
          </a:p>
          <a:p>
            <a:pPr marL="342900" indent="-342900" algn="just">
              <a:buAutoNum type="arabicPeriod"/>
            </a:pPr>
            <a:r>
              <a:rPr lang="en-GB" sz="2300" b="1" dirty="0">
                <a:solidFill>
                  <a:srgbClr val="0CEC1B"/>
                </a:solidFill>
              </a:rPr>
              <a:t>Behaviour altering immersive learning: </a:t>
            </a:r>
            <a:r>
              <a:rPr lang="en-GB" b="1" dirty="0">
                <a:solidFill>
                  <a:srgbClr val="002060"/>
                </a:solidFill>
              </a:rPr>
              <a:t>Developing social skills through Al-powered embodied simulations </a:t>
            </a:r>
            <a:endParaRPr lang="en-IE" b="1" dirty="0">
              <a:solidFill>
                <a:srgbClr val="002060"/>
              </a:solidFill>
            </a:endParaRPr>
          </a:p>
        </p:txBody>
      </p:sp>
    </p:spTree>
    <p:extLst>
      <p:ext uri="{BB962C8B-B14F-4D97-AF65-F5344CB8AC3E}">
        <p14:creationId xmlns:p14="http://schemas.microsoft.com/office/powerpoint/2010/main" val="39513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IE" dirty="0"/>
              <a:t/>
            </a:r>
            <a:br>
              <a:rPr lang="en-IE" dirty="0"/>
            </a:br>
            <a:r>
              <a:rPr lang="en-IE" sz="4900" b="1" dirty="0">
                <a:solidFill>
                  <a:srgbClr val="0CEC1B"/>
                </a:solidFill>
                <a:latin typeface="+mn-lt"/>
                <a:ea typeface="+mn-ea"/>
                <a:cs typeface="+mn-cs"/>
              </a:rPr>
              <a:t>Google translate VR </a:t>
            </a:r>
            <a:r>
              <a:rPr lang="en-IE" dirty="0"/>
              <a:t/>
            </a:r>
            <a:br>
              <a:rPr lang="en-IE" dirty="0"/>
            </a:br>
            <a:endParaRPr lang="de-AT" sz="2800" b="1" dirty="0"/>
          </a:p>
        </p:txBody>
      </p:sp>
      <p:sp>
        <p:nvSpPr>
          <p:cNvPr id="3" name="TextBox 2"/>
          <p:cNvSpPr txBox="1"/>
          <p:nvPr/>
        </p:nvSpPr>
        <p:spPr>
          <a:xfrm>
            <a:off x="378372" y="1986455"/>
            <a:ext cx="8282152" cy="4498667"/>
          </a:xfrm>
          <a:prstGeom prst="rect">
            <a:avLst/>
          </a:prstGeom>
          <a:noFill/>
        </p:spPr>
        <p:txBody>
          <a:bodyPr wrap="square" rtlCol="0">
            <a:spAutoFit/>
          </a:bodyPr>
          <a:lstStyle/>
          <a:p>
            <a:pPr marL="228600" indent="-228600" algn="just">
              <a:spcBef>
                <a:spcPts val="1000"/>
              </a:spcBef>
              <a:buClr>
                <a:srgbClr val="0CEC1B"/>
              </a:buClr>
              <a:buFont typeface="Wingdings 3" panose="05040102010807070707" pitchFamily="18" charset="2"/>
              <a:buChar char=""/>
            </a:pPr>
            <a:r>
              <a:rPr lang="en-GB" sz="2100" dirty="0" smtClean="0">
                <a:latin typeface="Century Gothic" panose="020B0502020202020204" pitchFamily="34" charset="0"/>
              </a:rPr>
              <a:t>Provides </a:t>
            </a:r>
            <a:r>
              <a:rPr lang="en-GB" sz="2100" dirty="0">
                <a:latin typeface="Century Gothic" panose="020B0502020202020204" pitchFamily="34" charset="0"/>
              </a:rPr>
              <a:t>the opportunity to translate 30 languages using the camera and watch the translation in real time. This feature is great for language students and students speaking other languages. </a:t>
            </a:r>
            <a:endParaRPr lang="en-GB" sz="2100" dirty="0" smtClean="0">
              <a:latin typeface="Century Gothic" panose="020B0502020202020204" pitchFamily="34" charset="0"/>
            </a:endParaRPr>
          </a:p>
          <a:p>
            <a:pPr algn="ctr">
              <a:spcBef>
                <a:spcPts val="1000"/>
              </a:spcBef>
              <a:buClr>
                <a:srgbClr val="0CEC1B"/>
              </a:buClr>
            </a:pPr>
            <a:r>
              <a:rPr lang="en-GB" sz="2100" b="1" dirty="0" smtClean="0">
                <a:solidFill>
                  <a:srgbClr val="292A5A"/>
                </a:solidFill>
                <a:latin typeface="Century Gothic" panose="020B0502020202020204" pitchFamily="34" charset="0"/>
              </a:rPr>
              <a:t>Google translate VR</a:t>
            </a:r>
            <a:endParaRPr lang="en-GB" sz="2100" b="1" dirty="0">
              <a:solidFill>
                <a:srgbClr val="292A5A"/>
              </a:solidFill>
              <a:latin typeface="Century Gothic" panose="020B0502020202020204" pitchFamily="34" charset="0"/>
            </a:endParaRPr>
          </a:p>
          <a:p>
            <a:pPr marL="228600" indent="-228600" algn="just">
              <a:spcBef>
                <a:spcPts val="1000"/>
              </a:spcBef>
              <a:buClr>
                <a:srgbClr val="0CEC1B"/>
              </a:buClr>
              <a:buFont typeface="Wingdings 3" panose="05040102010807070707" pitchFamily="18" charset="2"/>
              <a:buChar char=""/>
            </a:pPr>
            <a:endParaRPr lang="en-GB" sz="2100" dirty="0" smtClean="0">
              <a:latin typeface="Century Gothic" panose="020B0502020202020204" pitchFamily="34" charset="0"/>
            </a:endParaRPr>
          </a:p>
          <a:p>
            <a:pPr marL="228600" indent="-228600" algn="just">
              <a:spcBef>
                <a:spcPts val="1000"/>
              </a:spcBef>
              <a:buClr>
                <a:srgbClr val="0CEC1B"/>
              </a:buClr>
              <a:buFont typeface="Wingdings 3" panose="05040102010807070707" pitchFamily="18" charset="2"/>
              <a:buChar char=""/>
            </a:pPr>
            <a:endParaRPr lang="en-GB" sz="2100" dirty="0">
              <a:latin typeface="Century Gothic" panose="020B0502020202020204" pitchFamily="34" charset="0"/>
            </a:endParaRPr>
          </a:p>
          <a:p>
            <a:pPr marL="228600" indent="-228600" algn="just">
              <a:spcBef>
                <a:spcPts val="1000"/>
              </a:spcBef>
              <a:buClr>
                <a:srgbClr val="0CEC1B"/>
              </a:buClr>
              <a:buFont typeface="Wingdings 3" panose="05040102010807070707" pitchFamily="18" charset="2"/>
              <a:buChar char=""/>
            </a:pPr>
            <a:endParaRPr lang="en-GB" sz="2100" dirty="0" smtClean="0">
              <a:latin typeface="Century Gothic" panose="020B0502020202020204" pitchFamily="34" charset="0"/>
            </a:endParaRPr>
          </a:p>
          <a:p>
            <a:pPr marL="228600" indent="-228600" algn="just">
              <a:spcBef>
                <a:spcPts val="1000"/>
              </a:spcBef>
              <a:buClr>
                <a:srgbClr val="0CEC1B"/>
              </a:buClr>
              <a:buFont typeface="Wingdings 3" panose="05040102010807070707" pitchFamily="18" charset="2"/>
              <a:buChar char=""/>
            </a:pPr>
            <a:endParaRPr lang="en-GB" sz="2100" dirty="0">
              <a:latin typeface="Century Gothic" panose="020B0502020202020204" pitchFamily="34" charset="0"/>
            </a:endParaRPr>
          </a:p>
          <a:p>
            <a:pPr marL="228600" indent="-228600" algn="just">
              <a:spcBef>
                <a:spcPts val="1000"/>
              </a:spcBef>
              <a:buClr>
                <a:srgbClr val="0CEC1B"/>
              </a:buClr>
              <a:buFont typeface="Wingdings 3" panose="05040102010807070707" pitchFamily="18" charset="2"/>
              <a:buChar char=""/>
            </a:pPr>
            <a:endParaRPr lang="en-GB" sz="2100" dirty="0" smtClean="0">
              <a:latin typeface="Century Gothic" panose="020B0502020202020204" pitchFamily="34" charset="0"/>
            </a:endParaRPr>
          </a:p>
          <a:p>
            <a:pPr algn="ctr">
              <a:spcBef>
                <a:spcPts val="1000"/>
              </a:spcBef>
              <a:buClr>
                <a:srgbClr val="0CEC1B"/>
              </a:buClr>
            </a:pPr>
            <a:r>
              <a:rPr lang="en-IE" dirty="0" smtClean="0">
                <a:hlinkClick r:id="rId3"/>
              </a:rPr>
              <a:t> https</a:t>
            </a:r>
            <a:r>
              <a:rPr lang="en-IE" dirty="0">
                <a:hlinkClick r:id="rId3"/>
              </a:rPr>
              <a:t>://www.youtube.com/watch?v=06olHmcJjS0</a:t>
            </a:r>
            <a:endParaRPr lang="en-GB" dirty="0">
              <a:latin typeface="Century Gothic" panose="020B0502020202020204" pitchFamily="34" charset="0"/>
            </a:endParaRPr>
          </a:p>
        </p:txBody>
      </p:sp>
      <p:pic>
        <p:nvPicPr>
          <p:cNvPr id="4" name="06olHmcJjS0"/>
          <p:cNvPicPr>
            <a:picLocks noRot="1" noChangeAspect="1"/>
          </p:cNvPicPr>
          <p:nvPr>
            <a:videoFile r:link="rId1"/>
          </p:nvPr>
        </p:nvPicPr>
        <p:blipFill>
          <a:blip r:embed="rId4"/>
          <a:stretch>
            <a:fillRect/>
          </a:stretch>
        </p:blipFill>
        <p:spPr>
          <a:xfrm>
            <a:off x="2870786" y="4023139"/>
            <a:ext cx="3404809" cy="1915205"/>
          </a:xfrm>
          <a:prstGeom prst="rect">
            <a:avLst/>
          </a:prstGeom>
        </p:spPr>
      </p:pic>
    </p:spTree>
    <p:extLst>
      <p:ext uri="{BB962C8B-B14F-4D97-AF65-F5344CB8AC3E}">
        <p14:creationId xmlns:p14="http://schemas.microsoft.com/office/powerpoint/2010/main" val="398765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IE" b="1" dirty="0">
                <a:solidFill>
                  <a:srgbClr val="0CEC1B"/>
                </a:solidFill>
              </a:rPr>
              <a:t>Google translate VR </a:t>
            </a:r>
            <a:endParaRPr lang="de-AT" b="1" dirty="0">
              <a:solidFill>
                <a:srgbClr val="0CEC1B"/>
              </a:solidFill>
            </a:endParaRPr>
          </a:p>
        </p:txBody>
      </p:sp>
      <p:sp>
        <p:nvSpPr>
          <p:cNvPr id="6" name="Rectangle 5"/>
          <p:cNvSpPr/>
          <p:nvPr/>
        </p:nvSpPr>
        <p:spPr>
          <a:xfrm>
            <a:off x="231228" y="1820349"/>
            <a:ext cx="8723586" cy="4991110"/>
          </a:xfrm>
          <a:prstGeom prst="rect">
            <a:avLst/>
          </a:prstGeom>
        </p:spPr>
        <p:txBody>
          <a:bodyPr wrap="square">
            <a:spAutoFit/>
          </a:bodyPr>
          <a:lstStyle/>
          <a:p>
            <a:pPr algn="just"/>
            <a:r>
              <a:rPr lang="en-IE" dirty="0">
                <a:latin typeface="Century Gothic" panose="020B0502020202020204" pitchFamily="34" charset="0"/>
              </a:rPr>
              <a:t>Google Translate was primarily a page translation app which could translate text on webpages and text snippets. It could also translate spoken languages with voice translation. </a:t>
            </a:r>
            <a:r>
              <a:rPr lang="en-IE" dirty="0" smtClean="0">
                <a:latin typeface="Century Gothic" panose="020B0502020202020204" pitchFamily="34" charset="0"/>
              </a:rPr>
              <a:t>But </a:t>
            </a:r>
            <a:r>
              <a:rPr lang="en-IE" dirty="0">
                <a:latin typeface="Century Gothic" panose="020B0502020202020204" pitchFamily="34" charset="0"/>
              </a:rPr>
              <a:t>Google </a:t>
            </a:r>
            <a:r>
              <a:rPr lang="en-IE" dirty="0" smtClean="0">
                <a:latin typeface="Century Gothic" panose="020B0502020202020204" pitchFamily="34" charset="0"/>
              </a:rPr>
              <a:t>acquired </a:t>
            </a:r>
            <a:r>
              <a:rPr lang="en-IE" dirty="0">
                <a:latin typeface="Century Gothic" panose="020B0502020202020204" pitchFamily="34" charset="0"/>
              </a:rPr>
              <a:t>Quest Visual, a company behind the Word Lens visual translation app. Since then, it has integrated the visual translation features of Word Lens in the latest update for Google Translate. </a:t>
            </a:r>
            <a:endParaRPr lang="en-IE" dirty="0" smtClean="0">
              <a:latin typeface="Century Gothic" panose="020B0502020202020204" pitchFamily="34" charset="0"/>
            </a:endParaRPr>
          </a:p>
          <a:p>
            <a:pPr algn="just"/>
            <a:endParaRPr lang="en-IE" sz="1000" dirty="0" smtClean="0">
              <a:latin typeface="Century Gothic" panose="020B0502020202020204" pitchFamily="34" charset="0"/>
            </a:endParaRPr>
          </a:p>
          <a:p>
            <a:pPr algn="just"/>
            <a:r>
              <a:rPr lang="en-GB" b="1" i="1" dirty="0" smtClean="0">
                <a:solidFill>
                  <a:srgbClr val="292A5A"/>
                </a:solidFill>
                <a:latin typeface="Century Gothic" panose="020B0502020202020204" pitchFamily="34" charset="0"/>
              </a:rPr>
              <a:t>The </a:t>
            </a:r>
            <a:r>
              <a:rPr lang="en-GB" b="1" i="1" dirty="0">
                <a:solidFill>
                  <a:srgbClr val="292A5A"/>
                </a:solidFill>
                <a:latin typeface="Century Gothic" panose="020B0502020202020204" pitchFamily="34" charset="0"/>
              </a:rPr>
              <a:t>below steps will guide you to use instant visual translation in Google Translate:</a:t>
            </a:r>
          </a:p>
          <a:p>
            <a:pPr marL="228600" indent="-228600" algn="just">
              <a:spcBef>
                <a:spcPts val="1000"/>
              </a:spcBef>
              <a:buClr>
                <a:srgbClr val="0CEC1B"/>
              </a:buClr>
              <a:buFont typeface="Wingdings 3" panose="05040102010807070707" pitchFamily="18" charset="2"/>
              <a:buChar char=""/>
            </a:pPr>
            <a:r>
              <a:rPr lang="en-GB" sz="1700" dirty="0">
                <a:latin typeface="Century Gothic" panose="020B0502020202020204" pitchFamily="34" charset="0"/>
              </a:rPr>
              <a:t>Download and install Google Translate (iOS &amp; </a:t>
            </a:r>
            <a:r>
              <a:rPr lang="en-GB" sz="1700" dirty="0">
                <a:latin typeface="Century Gothic" panose="020B0502020202020204" pitchFamily="34" charset="0"/>
                <a:hlinkClick r:id="rId2" tooltip="Google Translate - Android Apps on Google Play"/>
              </a:rPr>
              <a:t>Android</a:t>
            </a:r>
            <a:r>
              <a:rPr lang="en-GB" sz="1700" dirty="0">
                <a:latin typeface="Century Gothic" panose="020B0502020202020204" pitchFamily="34" charset="0"/>
              </a:rPr>
              <a:t>).</a:t>
            </a:r>
          </a:p>
          <a:p>
            <a:pPr marL="228600" indent="-228600" algn="just">
              <a:spcBef>
                <a:spcPts val="1000"/>
              </a:spcBef>
              <a:buClr>
                <a:srgbClr val="0CEC1B"/>
              </a:buClr>
              <a:buFont typeface="Wingdings 3" panose="05040102010807070707" pitchFamily="18" charset="2"/>
              <a:buChar char=""/>
            </a:pPr>
            <a:r>
              <a:rPr lang="en-GB" sz="1700" dirty="0">
                <a:latin typeface="Century Gothic" panose="020B0502020202020204" pitchFamily="34" charset="0"/>
              </a:rPr>
              <a:t>Launch the app and choose the language pair for translation from the top of the screen.</a:t>
            </a:r>
          </a:p>
          <a:p>
            <a:pPr marL="228600" indent="-228600" algn="just">
              <a:spcBef>
                <a:spcPts val="1000"/>
              </a:spcBef>
              <a:buClr>
                <a:srgbClr val="0CEC1B"/>
              </a:buClr>
              <a:buFont typeface="Wingdings 3" panose="05040102010807070707" pitchFamily="18" charset="2"/>
              <a:buChar char=""/>
            </a:pPr>
            <a:r>
              <a:rPr lang="en-GB" sz="1700" dirty="0">
                <a:latin typeface="Century Gothic" panose="020B0502020202020204" pitchFamily="34" charset="0"/>
              </a:rPr>
              <a:t>Now tap the Camera icon in the left side and hold the camera towards the text to be translated.</a:t>
            </a:r>
          </a:p>
          <a:p>
            <a:pPr marL="228600" indent="-228600" algn="just">
              <a:spcBef>
                <a:spcPts val="1000"/>
              </a:spcBef>
              <a:buClr>
                <a:srgbClr val="0CEC1B"/>
              </a:buClr>
              <a:buFont typeface="Wingdings 3" panose="05040102010807070707" pitchFamily="18" charset="2"/>
              <a:buChar char=""/>
            </a:pPr>
            <a:r>
              <a:rPr lang="en-GB" sz="1700" dirty="0">
                <a:latin typeface="Century Gothic" panose="020B0502020202020204" pitchFamily="34" charset="0"/>
              </a:rPr>
              <a:t>On successful translation, the translated text will be overlaid on the screen.</a:t>
            </a:r>
          </a:p>
          <a:p>
            <a:endParaRPr lang="en-IE" sz="2100" dirty="0">
              <a:latin typeface="Century Gothic" panose="020B0502020202020204" pitchFamily="34" charset="0"/>
            </a:endParaRPr>
          </a:p>
        </p:txBody>
      </p:sp>
    </p:spTree>
    <p:extLst>
      <p:ext uri="{BB962C8B-B14F-4D97-AF65-F5344CB8AC3E}">
        <p14:creationId xmlns:p14="http://schemas.microsoft.com/office/powerpoint/2010/main" val="303320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en-IE" dirty="0"/>
              <a:t/>
            </a:r>
            <a:br>
              <a:rPr lang="en-IE" dirty="0"/>
            </a:br>
            <a:r>
              <a:rPr lang="en-IE" sz="4900" b="1" dirty="0">
                <a:solidFill>
                  <a:srgbClr val="0CEC1B"/>
                </a:solidFill>
              </a:rPr>
              <a:t>Titans of Space </a:t>
            </a:r>
            <a:br>
              <a:rPr lang="en-IE" sz="4900" b="1" dirty="0">
                <a:solidFill>
                  <a:srgbClr val="0CEC1B"/>
                </a:solidFill>
              </a:rPr>
            </a:br>
            <a:endParaRPr lang="de-AT" sz="4900" b="1" dirty="0">
              <a:solidFill>
                <a:srgbClr val="0CEC1B"/>
              </a:solidFill>
            </a:endParaRPr>
          </a:p>
        </p:txBody>
      </p:sp>
      <p:sp>
        <p:nvSpPr>
          <p:cNvPr id="3" name="Rectangle 2"/>
          <p:cNvSpPr/>
          <p:nvPr/>
        </p:nvSpPr>
        <p:spPr>
          <a:xfrm>
            <a:off x="629841" y="1882942"/>
            <a:ext cx="8167318" cy="3062377"/>
          </a:xfrm>
          <a:prstGeom prst="rect">
            <a:avLst/>
          </a:prstGeom>
        </p:spPr>
        <p:txBody>
          <a:bodyPr wrap="square">
            <a:spAutoFit/>
          </a:bodyPr>
          <a:lstStyle/>
          <a:p>
            <a:pPr marL="228600" indent="-228600" algn="just">
              <a:spcBef>
                <a:spcPts val="1000"/>
              </a:spcBef>
              <a:buClr>
                <a:srgbClr val="0CEC1B"/>
              </a:buClr>
              <a:buFont typeface="Wingdings 3" panose="05040102010807070707" pitchFamily="18" charset="2"/>
              <a:buChar char=""/>
            </a:pPr>
            <a:r>
              <a:rPr lang="en-GB" sz="2100" dirty="0" smtClean="0">
                <a:latin typeface="Century Gothic" panose="020B0502020202020204" pitchFamily="34" charset="0"/>
              </a:rPr>
              <a:t>Offers </a:t>
            </a:r>
            <a:r>
              <a:rPr lang="en-GB" sz="2100" dirty="0">
                <a:latin typeface="Century Gothic" panose="020B0502020202020204" pitchFamily="34" charset="0"/>
              </a:rPr>
              <a:t>a tour of the solar system, with voice overs and music, and was ranked a cutting edge product to learn science and can ideally be used for students with intellectual deficits and little interest in learning science. </a:t>
            </a:r>
            <a:r>
              <a:rPr lang="en-IE" sz="2100" dirty="0">
                <a:latin typeface="Century Gothic" panose="020B0502020202020204" pitchFamily="34" charset="0"/>
              </a:rPr>
              <a:t>Works with Google Cardboard.</a:t>
            </a:r>
            <a:endParaRPr lang="en-GB" sz="2100" dirty="0">
              <a:latin typeface="Century Gothic" panose="020B0502020202020204" pitchFamily="34" charset="0"/>
            </a:endParaRPr>
          </a:p>
          <a:p>
            <a:pPr algn="ctr">
              <a:spcBef>
                <a:spcPts val="1000"/>
              </a:spcBef>
              <a:buClr>
                <a:srgbClr val="0CEC1B"/>
              </a:buClr>
            </a:pPr>
            <a:r>
              <a:rPr lang="en-GB" sz="2100" b="1" dirty="0">
                <a:solidFill>
                  <a:srgbClr val="292A5A"/>
                </a:solidFill>
                <a:latin typeface="Century Gothic" panose="020B0502020202020204" pitchFamily="34" charset="0"/>
              </a:rPr>
              <a:t>Titans of Space VR app</a:t>
            </a:r>
          </a:p>
          <a:p>
            <a:pPr marL="228600" indent="-228600" algn="just">
              <a:spcBef>
                <a:spcPts val="1000"/>
              </a:spcBef>
              <a:buClr>
                <a:srgbClr val="0CEC1B"/>
              </a:buClr>
              <a:buFont typeface="Wingdings 3" panose="05040102010807070707" pitchFamily="18" charset="2"/>
              <a:buChar char=""/>
            </a:pPr>
            <a:endParaRPr lang="en-GB" sz="2100" dirty="0" smtClean="0">
              <a:latin typeface="Century Gothic" panose="020B0502020202020204" pitchFamily="34" charset="0"/>
            </a:endParaRPr>
          </a:p>
          <a:p>
            <a:pPr marL="228600" indent="-228600" algn="just">
              <a:spcBef>
                <a:spcPts val="1000"/>
              </a:spcBef>
              <a:buClr>
                <a:srgbClr val="0CEC1B"/>
              </a:buClr>
              <a:buFont typeface="Wingdings 3" panose="05040102010807070707" pitchFamily="18" charset="2"/>
              <a:buChar char=""/>
            </a:pPr>
            <a:endParaRPr lang="en-GB" sz="2100" dirty="0">
              <a:latin typeface="Century Gothic" panose="020B0502020202020204" pitchFamily="34" charset="0"/>
            </a:endParaRPr>
          </a:p>
        </p:txBody>
      </p:sp>
      <p:pic>
        <p:nvPicPr>
          <p:cNvPr id="4" name="4htj6LqMH-w"/>
          <p:cNvPicPr>
            <a:picLocks noRot="1" noChangeAspect="1"/>
          </p:cNvPicPr>
          <p:nvPr>
            <a:videoFile r:link="rId1"/>
          </p:nvPr>
        </p:nvPicPr>
        <p:blipFill>
          <a:blip r:embed="rId3"/>
          <a:stretch>
            <a:fillRect/>
          </a:stretch>
        </p:blipFill>
        <p:spPr>
          <a:xfrm>
            <a:off x="2536216" y="4075724"/>
            <a:ext cx="4073950" cy="2291597"/>
          </a:xfrm>
          <a:prstGeom prst="rect">
            <a:avLst/>
          </a:prstGeom>
        </p:spPr>
      </p:pic>
      <p:sp>
        <p:nvSpPr>
          <p:cNvPr id="5" name="Rectangle 4"/>
          <p:cNvSpPr/>
          <p:nvPr/>
        </p:nvSpPr>
        <p:spPr>
          <a:xfrm>
            <a:off x="2287191" y="6367321"/>
            <a:ext cx="4572000" cy="338554"/>
          </a:xfrm>
          <a:prstGeom prst="rect">
            <a:avLst/>
          </a:prstGeom>
        </p:spPr>
        <p:txBody>
          <a:bodyPr>
            <a:spAutoFit/>
          </a:bodyPr>
          <a:lstStyle/>
          <a:p>
            <a:pPr algn="ctr"/>
            <a:r>
              <a:rPr lang="en-IE" sz="1600" dirty="0">
                <a:hlinkClick r:id="rId4"/>
              </a:rPr>
              <a:t>https://www.youtube.com/watch?v=4htj6LqMH-w</a:t>
            </a:r>
            <a:endParaRPr lang="en-IE" sz="1600" dirty="0"/>
          </a:p>
        </p:txBody>
      </p:sp>
    </p:spTree>
    <p:extLst>
      <p:ext uri="{BB962C8B-B14F-4D97-AF65-F5344CB8AC3E}">
        <p14:creationId xmlns:p14="http://schemas.microsoft.com/office/powerpoint/2010/main" val="32910299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868</TotalTime>
  <Words>1037</Words>
  <Application>Microsoft Office PowerPoint</Application>
  <PresentationFormat>On-screen Show (4:3)</PresentationFormat>
  <Paragraphs>96</Paragraphs>
  <Slides>15</Slides>
  <Notes>0</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Roboto</vt:lpstr>
      <vt:lpstr>Times New Roman</vt:lpstr>
      <vt:lpstr>Wingdings</vt:lpstr>
      <vt:lpstr>Wingdings 3</vt:lpstr>
      <vt:lpstr>Office Theme</vt:lpstr>
      <vt:lpstr>Unit 3</vt:lpstr>
      <vt:lpstr>Unit 3</vt:lpstr>
      <vt:lpstr>VR learning and its perspectives in education of low-skilled and low-qualified adults</vt:lpstr>
      <vt:lpstr>VR learning and its perspectives in education of low-skilled and low-qualified adults</vt:lpstr>
      <vt:lpstr>VR learning and its perspectives in education of low-skilled and low-qualified adults</vt:lpstr>
      <vt:lpstr>Virtual Reality in adult education</vt:lpstr>
      <vt:lpstr> Google translate VR  </vt:lpstr>
      <vt:lpstr>Google translate VR </vt:lpstr>
      <vt:lpstr> Titans of Space  </vt:lpstr>
      <vt:lpstr> Flashcards VR app  </vt:lpstr>
      <vt:lpstr>Flashcards VR app</vt:lpstr>
      <vt:lpstr> Imag-n-o-tron  </vt:lpstr>
      <vt:lpstr>Imag-n-o-tron </vt:lpstr>
      <vt:lpstr>#BeFearless - Fear of Public Speaking</vt:lpstr>
      <vt:lpstr> Unit 3 VR for low-skilled/qualified persons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Carina</dc:creator>
  <cp:lastModifiedBy>Irena Kovacs</cp:lastModifiedBy>
  <cp:revision>51</cp:revision>
  <dcterms:created xsi:type="dcterms:W3CDTF">2019-04-05T13:50:14Z</dcterms:created>
  <dcterms:modified xsi:type="dcterms:W3CDTF">2020-01-13T12:13:21Z</dcterms:modified>
</cp:coreProperties>
</file>