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8" r:id="rId4"/>
    <p:sldId id="285" r:id="rId5"/>
    <p:sldId id="262" r:id="rId6"/>
    <p:sldId id="264" r:id="rId7"/>
    <p:sldId id="265" r:id="rId8"/>
    <p:sldId id="266" r:id="rId9"/>
    <p:sldId id="267" r:id="rId10"/>
    <p:sldId id="269" r:id="rId11"/>
    <p:sldId id="270" r:id="rId12"/>
    <p:sldId id="271" r:id="rId13"/>
    <p:sldId id="272" r:id="rId14"/>
    <p:sldId id="273" r:id="rId15"/>
    <p:sldId id="274" r:id="rId16"/>
    <p:sldId id="275" r:id="rId17"/>
    <p:sldId id="277" r:id="rId18"/>
    <p:sldId id="276" r:id="rId19"/>
    <p:sldId id="278" r:id="rId20"/>
    <p:sldId id="279" r:id="rId21"/>
    <p:sldId id="282" r:id="rId22"/>
    <p:sldId id="280" r:id="rId23"/>
    <p:sldId id="281" r:id="rId24"/>
    <p:sldId id="283" r:id="rId25"/>
    <p:sldId id="284"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EC1B"/>
    <a:srgbClr val="292A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14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9" name="Gruppieren 8"/>
          <p:cNvGrpSpPr/>
          <p:nvPr userDrawn="1"/>
        </p:nvGrpSpPr>
        <p:grpSpPr>
          <a:xfrm>
            <a:off x="-1" y="-93264"/>
            <a:ext cx="9134375" cy="6998399"/>
            <a:chOff x="-1" y="-93264"/>
            <a:chExt cx="9134375" cy="6998399"/>
          </a:xfrm>
        </p:grpSpPr>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341" t="29310" r="38171"/>
            <a:stretch/>
          </p:blipFill>
          <p:spPr>
            <a:xfrm flipH="1">
              <a:off x="4543123" y="-93264"/>
              <a:ext cx="4591251" cy="6951264"/>
            </a:xfrm>
            <a:prstGeom prst="rect">
              <a:avLst/>
            </a:prstGeom>
          </p:spPr>
        </p:pic>
        <p:pic>
          <p:nvPicPr>
            <p:cNvPr id="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4977"/>
            <a:stretch/>
          </p:blipFill>
          <p:spPr bwMode="auto">
            <a:xfrm>
              <a:off x="-1" y="-55047"/>
              <a:ext cx="6920565" cy="69601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 name="Title 1"/>
          <p:cNvSpPr>
            <a:spLocks noGrp="1"/>
          </p:cNvSpPr>
          <p:nvPr>
            <p:ph type="ctrTitle"/>
          </p:nvPr>
        </p:nvSpPr>
        <p:spPr>
          <a:xfrm>
            <a:off x="279134" y="1858993"/>
            <a:ext cx="4620126" cy="2387600"/>
          </a:xfrm>
        </p:spPr>
        <p:txBody>
          <a:bodyPr anchor="b">
            <a:normAutofit/>
          </a:bodyPr>
          <a:lstStyle>
            <a:lvl1pPr algn="l">
              <a:defRPr sz="4000" cap="small" baseline="0">
                <a:solidFill>
                  <a:schemeClr val="bg1"/>
                </a:solidFill>
                <a:latin typeface="Century Gothic" panose="020B0502020202020204" pitchFamily="34" charset="0"/>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279134" y="4397925"/>
            <a:ext cx="4620126" cy="1655762"/>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058" y="183300"/>
            <a:ext cx="3457792" cy="1666622"/>
          </a:xfrm>
          <a:prstGeom prst="rect">
            <a:avLst/>
          </a:prstGeom>
        </p:spPr>
      </p:pic>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199812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11" name="Gruppieren 10"/>
          <p:cNvGrpSpPr/>
          <p:nvPr userDrawn="1"/>
        </p:nvGrpSpPr>
        <p:grpSpPr>
          <a:xfrm>
            <a:off x="0" y="0"/>
            <a:ext cx="9144000" cy="1690689"/>
            <a:chOff x="0" y="0"/>
            <a:chExt cx="9144000" cy="1690689"/>
          </a:xfrm>
        </p:grpSpPr>
        <p:sp>
          <p:nvSpPr>
            <p:cNvPr id="10" name="Rechteck 9"/>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 name="Title 1"/>
          <p:cNvSpPr>
            <a:spLocks noGrp="1"/>
          </p:cNvSpPr>
          <p:nvPr>
            <p:ph type="title"/>
          </p:nvPr>
        </p:nvSpPr>
        <p:spPr/>
        <p:txBody>
          <a:bodyPr/>
          <a:lstStyle>
            <a:lvl1pPr>
              <a:defRPr>
                <a:solidFill>
                  <a:schemeClr val="bg1"/>
                </a:solidFill>
                <a:latin typeface="Century Gothic" panose="020B0502020202020204" pitchFamily="34" charset="0"/>
              </a:defRPr>
            </a:lvl1pPr>
          </a:lstStyle>
          <a:p>
            <a:r>
              <a:rPr lang="de-DE" dirty="0" smtClean="0"/>
              <a:t>Titelmasterformat durch Klicken bearbeiten</a:t>
            </a:r>
            <a:endParaRPr lang="en-US" dirty="0"/>
          </a:p>
        </p:txBody>
      </p:sp>
      <p:sp>
        <p:nvSpPr>
          <p:cNvPr id="3" name="Content Placeholder 2"/>
          <p:cNvSpPr>
            <a:spLocks noGrp="1"/>
          </p:cNvSpPr>
          <p:nvPr>
            <p:ph idx="1"/>
          </p:nvPr>
        </p:nvSpPr>
        <p:spPr/>
        <p:txBody>
          <a:bodyPr/>
          <a:lstStyle>
            <a:lvl1pPr marL="228600" indent="-228600">
              <a:buClr>
                <a:srgbClr val="0CEC1B"/>
              </a:buClr>
              <a:buFont typeface="Wingdings 3" panose="05040102010807070707" pitchFamily="18" charset="2"/>
              <a:buChar char=""/>
              <a:defRPr/>
            </a:lvl1pPr>
            <a:lvl2pPr marL="685800" indent="-228600">
              <a:buClr>
                <a:srgbClr val="0CEC1B"/>
              </a:buClr>
              <a:buFont typeface="Wingdings" panose="05000000000000000000" pitchFamily="2" charset="2"/>
              <a:buChar char="§"/>
              <a:defRPr/>
            </a:lvl2pPr>
            <a:lvl3pPr>
              <a:buClr>
                <a:srgbClr val="0CEC1B"/>
              </a:buClr>
              <a:defRPr/>
            </a:lvl3pPr>
            <a:lvl4pPr>
              <a:buClr>
                <a:srgbClr val="0CEC1B"/>
              </a:buClr>
              <a:defRPr/>
            </a:lvl4pPr>
            <a:lvl5pPr>
              <a:buClr>
                <a:srgbClr val="0CEC1B"/>
              </a:buClr>
              <a:defRPr/>
            </a:lvl5pPr>
          </a:lstStyle>
          <a:p>
            <a:pPr lvl="0"/>
            <a:r>
              <a:rPr lang="de-DE" dirty="0" smtClean="0"/>
              <a:t>Textmasterformat bearbeiten</a:t>
            </a:r>
          </a:p>
          <a:p>
            <a:pPr lvl="1"/>
            <a:r>
              <a:rPr lang="de-DE" dirty="0" smtClean="0"/>
              <a:t>Zweite Ebene</a:t>
            </a:r>
          </a:p>
          <a:p>
            <a:pPr lvl="2"/>
            <a:r>
              <a:rPr lang="de-DE" dirty="0" smtClean="0"/>
              <a:t>Dritte Ebene</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197439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03"/>
          <a:stretch/>
        </p:blipFill>
        <p:spPr>
          <a:xfrm>
            <a:off x="9426" y="0"/>
            <a:ext cx="9134573" cy="6858000"/>
          </a:xfrm>
          <a:prstGeom prst="rect">
            <a:avLst/>
          </a:prstGeom>
        </p:spPr>
      </p:pic>
      <p:sp>
        <p:nvSpPr>
          <p:cNvPr id="23" name="Rechteck 22"/>
          <p:cNvSpPr/>
          <p:nvPr userDrawn="1"/>
        </p:nvSpPr>
        <p:spPr>
          <a:xfrm>
            <a:off x="481627" y="1373956"/>
            <a:ext cx="8180747" cy="4619134"/>
          </a:xfrm>
          <a:prstGeom prst="rect">
            <a:avLst/>
          </a:prstGeom>
          <a:solidFill>
            <a:schemeClr val="bg1"/>
          </a:solidFill>
          <a:ln w="28575">
            <a:solidFill>
              <a:srgbClr val="0CEC1B"/>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le 1"/>
          <p:cNvSpPr>
            <a:spLocks noGrp="1"/>
          </p:cNvSpPr>
          <p:nvPr>
            <p:ph type="title"/>
          </p:nvPr>
        </p:nvSpPr>
        <p:spPr>
          <a:xfrm>
            <a:off x="623888" y="1925864"/>
            <a:ext cx="7770812" cy="1703769"/>
          </a:xfrm>
        </p:spPr>
        <p:txBody>
          <a:bodyPr anchor="b">
            <a:normAutofit/>
          </a:bodyPr>
          <a:lstStyle>
            <a:lvl1pPr algn="ctr">
              <a:defRPr sz="4400" cap="small" baseline="0">
                <a:solidFill>
                  <a:srgbClr val="292A5A"/>
                </a:solidFill>
                <a:effectLst>
                  <a:outerShdw blurRad="50800" dist="38100" dir="2700000" algn="tl" rotWithShape="0">
                    <a:prstClr val="black">
                      <a:alpha val="40000"/>
                    </a:prstClr>
                  </a:outerShdw>
                </a:effectLst>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623888" y="3817019"/>
            <a:ext cx="7770812" cy="1500187"/>
          </a:xfrm>
        </p:spPr>
        <p:txBody>
          <a:bodyPr/>
          <a:lstStyle>
            <a:lvl1pPr marL="0" indent="0" algn="ctr">
              <a:buNone/>
              <a:defRPr sz="2400">
                <a:solidFill>
                  <a:srgbClr val="292A5A"/>
                </a:solidFill>
                <a:effectLst>
                  <a:outerShdw blurRad="50800" dist="38100" dir="2700000" algn="tl" rotWithShape="0">
                    <a:prstClr val="black">
                      <a:alpha val="4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smtClean="0"/>
              <a:t>Textmasterformat bearbeiten</a:t>
            </a:r>
          </a:p>
        </p:txBody>
      </p:sp>
      <p:pic>
        <p:nvPicPr>
          <p:cNvPr id="24" name="Grafik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627" y="69197"/>
            <a:ext cx="2035392" cy="981039"/>
          </a:xfrm>
          <a:prstGeom prst="rect">
            <a:avLst/>
          </a:prstGeom>
        </p:spPr>
      </p:pic>
      <p:pic>
        <p:nvPicPr>
          <p:cNvPr id="25" name="Grafik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9847" y="5482957"/>
            <a:ext cx="1797114" cy="389291"/>
          </a:xfrm>
          <a:prstGeom prst="rect">
            <a:avLst/>
          </a:prstGeom>
        </p:spPr>
      </p:pic>
      <p:sp>
        <p:nvSpPr>
          <p:cNvPr id="26" name="Rechteck 25"/>
          <p:cNvSpPr/>
          <p:nvPr userDrawn="1"/>
        </p:nvSpPr>
        <p:spPr>
          <a:xfrm rot="16200000">
            <a:off x="4549141" y="306134"/>
            <a:ext cx="45719" cy="6840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83260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grpSp>
        <p:nvGrpSpPr>
          <p:cNvPr id="8" name="Gruppieren 7"/>
          <p:cNvGrpSpPr/>
          <p:nvPr userDrawn="1"/>
        </p:nvGrpSpPr>
        <p:grpSpPr>
          <a:xfrm>
            <a:off x="0" y="0"/>
            <a:ext cx="9144000" cy="6786546"/>
            <a:chOff x="0" y="0"/>
            <a:chExt cx="9144000" cy="6786546"/>
          </a:xfrm>
        </p:grpSpPr>
        <p:grpSp>
          <p:nvGrpSpPr>
            <p:cNvPr id="9" name="Gruppieren 8"/>
            <p:cNvGrpSpPr/>
            <p:nvPr userDrawn="1"/>
          </p:nvGrpSpPr>
          <p:grpSpPr>
            <a:xfrm>
              <a:off x="0" y="0"/>
              <a:ext cx="9144000" cy="1690689"/>
              <a:chOff x="0" y="0"/>
              <a:chExt cx="9144000" cy="1690689"/>
            </a:xfrm>
          </p:grpSpPr>
          <p:sp>
            <p:nvSpPr>
              <p:cNvPr id="12" name="Rechteck 11"/>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de-DE" dirty="0"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de-DE" sz="2800" kern="1200" noProof="0" dirty="0" smtClean="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de-DE" sz="2400" kern="1200" noProof="0" dirty="0" smtClean="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de-DE" sz="2000" kern="1200" noProof="0" dirty="0" smtClean="0">
                <a:solidFill>
                  <a:schemeClr val="tx1"/>
                </a:solidFill>
                <a:latin typeface="Century Gothic" panose="020B0502020202020204" pitchFamily="34" charset="0"/>
                <a:ea typeface="+mn-ea"/>
                <a:cs typeface="+mn-cs"/>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Zweite Ebene</a:t>
            </a:r>
          </a:p>
          <a:p>
            <a:pPr marL="1143000" marR="0" lvl="2" indent="-228600" algn="l" defTabSz="914400" rtl="0" eaLnBrk="1" fontAlgn="auto" latinLnBrk="0" hangingPunct="1">
              <a:lnSpc>
                <a:spcPct val="90000"/>
              </a:lnSpc>
              <a:spcBef>
                <a:spcPts val="500"/>
              </a:spcBef>
              <a:spcAft>
                <a:spcPts val="0"/>
              </a:spcAft>
              <a:buClr>
                <a:srgbClr val="0CEC1B"/>
              </a:buClr>
              <a:buSzTx/>
              <a:buFont typeface="Arial" panose="020B0604020202020204" pitchFamily="34" charset="0"/>
              <a:buChar char="•"/>
              <a:tabLst/>
              <a:defRPr/>
            </a:pPr>
            <a:r>
              <a:rPr kumimoji="0" lang="de-DE"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Dritte Ebene</a:t>
            </a:r>
          </a:p>
        </p:txBody>
      </p:sp>
      <p:sp>
        <p:nvSpPr>
          <p:cNvPr id="4" name="Content Placeholder 3"/>
          <p:cNvSpPr>
            <a:spLocks noGrp="1"/>
          </p:cNvSpPr>
          <p:nvPr>
            <p:ph sz="half" idx="2"/>
          </p:nvPr>
        </p:nvSpPr>
        <p:spPr>
          <a:xfrm>
            <a:off x="4629150" y="1825625"/>
            <a:ext cx="3886200" cy="435133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marL="1143000" indent="-228600">
              <a:defRPr kumimoji="0" lang="de-DE"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smtClean="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smtClean="0"/>
              <a:t>Zweite Ebene</a:t>
            </a:r>
          </a:p>
          <a:p>
            <a:pPr marL="1143000" marR="0" lvl="2" indent="-228600" algn="l" defTabSz="914400" rtl="0" eaLnBrk="1" fontAlgn="auto" latinLnBrk="0" hangingPunct="1">
              <a:lnSpc>
                <a:spcPct val="90000"/>
              </a:lnSpc>
              <a:spcBef>
                <a:spcPts val="500"/>
              </a:spcBef>
              <a:spcAft>
                <a:spcPts val="0"/>
              </a:spcAft>
              <a:buClr>
                <a:srgbClr val="0CEC1B"/>
              </a:buClr>
              <a:buSzTx/>
              <a:buFont typeface="Arial" panose="020B0604020202020204" pitchFamily="34" charset="0"/>
              <a:buChar char="•"/>
              <a:tabLst/>
              <a:defRPr/>
            </a:pPr>
            <a:r>
              <a:rPr lang="de-DE" dirty="0" smtClean="0"/>
              <a:t>Dritte Ebene</a:t>
            </a:r>
          </a:p>
        </p:txBody>
      </p:sp>
    </p:spTree>
    <p:extLst>
      <p:ext uri="{BB962C8B-B14F-4D97-AF65-F5344CB8AC3E}">
        <p14:creationId xmlns:p14="http://schemas.microsoft.com/office/powerpoint/2010/main" val="127473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grpSp>
        <p:nvGrpSpPr>
          <p:cNvPr id="10" name="Gruppieren 9"/>
          <p:cNvGrpSpPr/>
          <p:nvPr userDrawn="1"/>
        </p:nvGrpSpPr>
        <p:grpSpPr>
          <a:xfrm>
            <a:off x="0" y="0"/>
            <a:ext cx="9144000" cy="6786546"/>
            <a:chOff x="0" y="0"/>
            <a:chExt cx="9144000" cy="6786546"/>
          </a:xfrm>
        </p:grpSpPr>
        <p:grpSp>
          <p:nvGrpSpPr>
            <p:cNvPr id="11" name="Gruppieren 10"/>
            <p:cNvGrpSpPr/>
            <p:nvPr userDrawn="1"/>
          </p:nvGrpSpPr>
          <p:grpSpPr>
            <a:xfrm>
              <a:off x="0" y="0"/>
              <a:ext cx="9144000" cy="1690689"/>
              <a:chOff x="0" y="0"/>
              <a:chExt cx="9144000" cy="1690689"/>
            </a:xfrm>
          </p:grpSpPr>
          <p:sp>
            <p:nvSpPr>
              <p:cNvPr id="14" name="Rechteck 13"/>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a:xfrm>
            <a:off x="629841" y="365126"/>
            <a:ext cx="7886700" cy="1325563"/>
          </a:xfrm>
        </p:spPr>
        <p:txBody>
          <a:bodyPr/>
          <a:lstStyle>
            <a:lvl1pPr>
              <a:defRPr>
                <a:solidFill>
                  <a:schemeClr val="bg1"/>
                </a:solidFill>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a:buClr>
                <a:srgbClr val="0CEC1B"/>
              </a:buClr>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smtClean="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smtClean="0"/>
              <a:t>Zweite Ebene</a:t>
            </a:r>
          </a:p>
          <a:p>
            <a:pPr lvl="2"/>
            <a:r>
              <a:rPr lang="de-DE" dirty="0" smtClean="0"/>
              <a:t>Dritte Ebene</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a:buClr>
                <a:srgbClr val="0CEC1B"/>
              </a:buClr>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smtClean="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smtClean="0"/>
              <a:t>Zweite Ebene</a:t>
            </a:r>
          </a:p>
          <a:p>
            <a:pPr lvl="2"/>
            <a:r>
              <a:rPr lang="de-DE" dirty="0" smtClean="0"/>
              <a:t>Dritte Ebene</a:t>
            </a:r>
          </a:p>
        </p:txBody>
      </p:sp>
      <p:sp>
        <p:nvSpPr>
          <p:cNvPr id="7" name="Date Placeholder 6"/>
          <p:cNvSpPr>
            <a:spLocks noGrp="1"/>
          </p:cNvSpPr>
          <p:nvPr>
            <p:ph type="dt" sz="half" idx="10"/>
          </p:nvPr>
        </p:nvSpPr>
        <p:spPr/>
        <p:txBody>
          <a:bodyPr/>
          <a:lstStyle/>
          <a:p>
            <a:fld id="{603DCEF7-0501-4C68-B66C-2A281A54E9E3}" type="datetimeFigureOut">
              <a:rPr lang="de-AT" smtClean="0"/>
              <a:t>13.01.2020</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6A2E9329-9F0E-4136-A9A5-B88995E104F0}" type="slidenum">
              <a:rPr lang="de-AT" smtClean="0"/>
              <a:t>‹#›</a:t>
            </a:fld>
            <a:endParaRPr lang="de-AT"/>
          </a:p>
        </p:txBody>
      </p:sp>
    </p:spTree>
    <p:extLst>
      <p:ext uri="{BB962C8B-B14F-4D97-AF65-F5344CB8AC3E}">
        <p14:creationId xmlns:p14="http://schemas.microsoft.com/office/powerpoint/2010/main" val="427729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pSp>
        <p:nvGrpSpPr>
          <p:cNvPr id="6" name="Gruppieren 5"/>
          <p:cNvGrpSpPr/>
          <p:nvPr userDrawn="1"/>
        </p:nvGrpSpPr>
        <p:grpSpPr>
          <a:xfrm>
            <a:off x="0" y="0"/>
            <a:ext cx="9144000" cy="6786546"/>
            <a:chOff x="0" y="0"/>
            <a:chExt cx="9144000" cy="6786546"/>
          </a:xfrm>
        </p:grpSpPr>
        <p:grpSp>
          <p:nvGrpSpPr>
            <p:cNvPr id="7" name="Gruppieren 6"/>
            <p:cNvGrpSpPr/>
            <p:nvPr userDrawn="1"/>
          </p:nvGrpSpPr>
          <p:grpSpPr>
            <a:xfrm>
              <a:off x="0" y="0"/>
              <a:ext cx="9144000" cy="1690689"/>
              <a:chOff x="0" y="0"/>
              <a:chExt cx="9144000" cy="1690689"/>
            </a:xfrm>
          </p:grpSpPr>
          <p:sp>
            <p:nvSpPr>
              <p:cNvPr id="10" name="Rechteck 9"/>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de-DE" dirty="0" smtClean="0"/>
              <a:t>Titelmasterformat durch Klicken bearbeiten</a:t>
            </a:r>
            <a:endParaRPr lang="en-US" dirty="0"/>
          </a:p>
        </p:txBody>
      </p:sp>
      <p:sp>
        <p:nvSpPr>
          <p:cNvPr id="3" name="Date Placeholder 2"/>
          <p:cNvSpPr>
            <a:spLocks noGrp="1"/>
          </p:cNvSpPr>
          <p:nvPr>
            <p:ph type="dt" sz="half" idx="10"/>
          </p:nvPr>
        </p:nvSpPr>
        <p:spPr/>
        <p:txBody>
          <a:bodyPr/>
          <a:lstStyle/>
          <a:p>
            <a:fld id="{603DCEF7-0501-4C68-B66C-2A281A54E9E3}" type="datetimeFigureOut">
              <a:rPr lang="de-AT" smtClean="0"/>
              <a:t>13.01.2020</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6A2E9329-9F0E-4136-A9A5-B88995E104F0}" type="slidenum">
              <a:rPr lang="de-AT" smtClean="0"/>
              <a:t>‹#›</a:t>
            </a:fld>
            <a:endParaRPr lang="de-AT"/>
          </a:p>
        </p:txBody>
      </p:sp>
    </p:spTree>
    <p:extLst>
      <p:ext uri="{BB962C8B-B14F-4D97-AF65-F5344CB8AC3E}">
        <p14:creationId xmlns:p14="http://schemas.microsoft.com/office/powerpoint/2010/main" val="372642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266705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DCEF7-0501-4C68-B66C-2A281A54E9E3}" type="datetimeFigureOut">
              <a:rPr lang="de-AT" smtClean="0"/>
              <a:t>13.01.2020</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E9329-9F0E-4136-A9A5-B88995E104F0}" type="slidenum">
              <a:rPr lang="de-AT" smtClean="0"/>
              <a:t>‹#›</a:t>
            </a:fld>
            <a:endParaRPr lang="de-AT"/>
          </a:p>
        </p:txBody>
      </p:sp>
    </p:spTree>
    <p:extLst>
      <p:ext uri="{BB962C8B-B14F-4D97-AF65-F5344CB8AC3E}">
        <p14:creationId xmlns:p14="http://schemas.microsoft.com/office/powerpoint/2010/main" val="1269094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gfROqQqKkc" TargetMode="External"/><Relationship Id="rId2" Type="http://schemas.openxmlformats.org/officeDocument/2006/relationships/slideLayout" Target="../slideLayouts/slideLayout6.xml"/><Relationship Id="rId1" Type="http://schemas.openxmlformats.org/officeDocument/2006/relationships/video" Target="https://www.youtube.com/embed/RgfROqQqKkc"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I4jRqDEInIk" TargetMode="External"/><Relationship Id="rId4" Type="http://schemas.openxmlformats.org/officeDocument/2006/relationships/hyperlink" Target="https://www.youtube.com/watch?v=I4jRqDEInI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https://www.youtube.com/embed/3MQ9yG_QfDA" TargetMode="External"/><Relationship Id="rId4" Type="http://schemas.openxmlformats.org/officeDocument/2006/relationships/hyperlink" Target="https://www.youtube.com/watch?v=3MQ9yG_QfD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vnpYvz2Ledc" TargetMode="External"/><Relationship Id="rId2" Type="http://schemas.openxmlformats.org/officeDocument/2006/relationships/slideLayout" Target="../slideLayouts/slideLayout6.xml"/><Relationship Id="rId1" Type="http://schemas.openxmlformats.org/officeDocument/2006/relationships/video" Target="https://www.youtube.com/embed/vnpYvz2Ledc"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vnpYvz2Ledc"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npYvz2Ledc" TargetMode="External"/><Relationship Id="rId2" Type="http://schemas.openxmlformats.org/officeDocument/2006/relationships/slideLayout" Target="../slideLayouts/slideLayout6.xml"/><Relationship Id="rId1" Type="http://schemas.openxmlformats.org/officeDocument/2006/relationships/video" Target="https://www.youtube.com/embed/r3bLtn8DLYo" TargetMode="External"/><Relationship Id="rId5" Type="http://schemas.openxmlformats.org/officeDocument/2006/relationships/hyperlink" Target="https://www.youtube.com/watch?v=r3bLtn8DLYo" TargetMode="Externa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youtube.com/watch?v=vnpYvz2Ledc"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vnpYvz2Ledc" TargetMode="External"/><Relationship Id="rId2" Type="http://schemas.openxmlformats.org/officeDocument/2006/relationships/slideLayout" Target="../slideLayouts/slideLayout6.xml"/><Relationship Id="rId1" Type="http://schemas.openxmlformats.org/officeDocument/2006/relationships/video" Target="https://www.youtube.com/embed/HCFUuyi-lIc" TargetMode="External"/><Relationship Id="rId5" Type="http://schemas.openxmlformats.org/officeDocument/2006/relationships/hyperlink" Target="https://www.youtube.com/watch?v=HCFUuyi-lIc" TargetMode="Externa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vnpYvz2Ledc" TargetMode="Externa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4HAaMVUr16g" TargetMode="External"/><Relationship Id="rId2" Type="http://schemas.openxmlformats.org/officeDocument/2006/relationships/slideLayout" Target="../slideLayouts/slideLayout6.xml"/><Relationship Id="rId1" Type="http://schemas.openxmlformats.org/officeDocument/2006/relationships/video" Target="https://www.youtube.com/embed/4HAaMVUr16g" TargetMode="External"/><Relationship Id="rId5" Type="http://schemas.openxmlformats.org/officeDocument/2006/relationships/image" Target="../media/image25.jpeg"/><Relationship Id="rId4" Type="http://schemas.openxmlformats.org/officeDocument/2006/relationships/hyperlink" Target="https://www.youtube.com/watch?v=vnpYvz2Ledc"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npYvz2Ledc" TargetMode="External"/><Relationship Id="rId2" Type="http://schemas.openxmlformats.org/officeDocument/2006/relationships/hyperlink" Target="https://www.youtube.com/watch?v=4HAaMVUr16g" TargetMode="Externa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s://www.youtube.com/watch?v=EXcDx1PtcZE" TargetMode="External"/><Relationship Id="rId2" Type="http://schemas.openxmlformats.org/officeDocument/2006/relationships/video" Target="https://www.youtube.com/embed/EXcDx1PtcZE" TargetMode="External"/><Relationship Id="rId1" Type="http://schemas.openxmlformats.org/officeDocument/2006/relationships/video" Target="https://www.youtube.com/embed/bCjWlPkJ19E" TargetMode="Externa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www.youtube.com/watch?v=bCjWlPkJ19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ideo" Target="https://www.youtube.com/embed/SdDqUyNic7k" TargetMode="External"/><Relationship Id="rId4" Type="http://schemas.openxmlformats.org/officeDocument/2006/relationships/hyperlink" Target="https://www.youtube.com/watch?v=SdDqUyNic7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ideo" Target="https://www.youtube.com/embed/jDXbv1heTw0" TargetMode="External"/><Relationship Id="rId4" Type="http://schemas.openxmlformats.org/officeDocument/2006/relationships/hyperlink" Target="https://www.youtube.com/watch?v=jDXbv1heTw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Unit 3</a:t>
            </a:r>
          </a:p>
        </p:txBody>
      </p:sp>
      <p:sp>
        <p:nvSpPr>
          <p:cNvPr id="3" name="Untertitel 2"/>
          <p:cNvSpPr>
            <a:spLocks noGrp="1"/>
          </p:cNvSpPr>
          <p:nvPr>
            <p:ph type="subTitle" idx="1"/>
          </p:nvPr>
        </p:nvSpPr>
        <p:spPr>
          <a:xfrm>
            <a:off x="279134" y="4397925"/>
            <a:ext cx="5322880" cy="1655762"/>
          </a:xfrm>
        </p:spPr>
        <p:txBody>
          <a:bodyPr/>
          <a:lstStyle/>
          <a:p>
            <a:endParaRPr lang="de-AT" dirty="0" smtClean="0"/>
          </a:p>
          <a:p>
            <a:r>
              <a:rPr lang="de-AT" dirty="0" smtClean="0"/>
              <a:t>VR </a:t>
            </a:r>
            <a:r>
              <a:rPr lang="de-AT" dirty="0"/>
              <a:t>for low-skilled/qualified persons</a:t>
            </a:r>
          </a:p>
        </p:txBody>
      </p:sp>
    </p:spTree>
    <p:extLst>
      <p:ext uri="{BB962C8B-B14F-4D97-AF65-F5344CB8AC3E}">
        <p14:creationId xmlns:p14="http://schemas.microsoft.com/office/powerpoint/2010/main" val="415927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Anatomyou</a:t>
            </a:r>
            <a:endParaRPr lang="en-GB" b="1" dirty="0">
              <a:solidFill>
                <a:srgbClr val="0CEC1B"/>
              </a:solidFill>
            </a:endParaRPr>
          </a:p>
        </p:txBody>
      </p:sp>
      <p:sp>
        <p:nvSpPr>
          <p:cNvPr id="2" name="TextBox 1"/>
          <p:cNvSpPr txBox="1"/>
          <p:nvPr/>
        </p:nvSpPr>
        <p:spPr>
          <a:xfrm>
            <a:off x="325821" y="1886931"/>
            <a:ext cx="8555420" cy="4108817"/>
          </a:xfrm>
          <a:prstGeom prst="rect">
            <a:avLst/>
          </a:prstGeom>
          <a:noFill/>
        </p:spPr>
        <p:txBody>
          <a:bodyPr wrap="square" rtlCol="0">
            <a:spAutoFit/>
          </a:bodyPr>
          <a:lstStyle/>
          <a:p>
            <a:endParaRPr lang="en-GB" dirty="0">
              <a:latin typeface="Century Gothic" panose="020B0502020202020204" pitchFamily="34" charset="0"/>
            </a:endParaRPr>
          </a:p>
          <a:p>
            <a:pPr algn="just">
              <a:lnSpc>
                <a:spcPct val="150000"/>
              </a:lnSpc>
            </a:pPr>
            <a:r>
              <a:rPr lang="en-GB" dirty="0" smtClean="0">
                <a:latin typeface="Century Gothic" panose="020B0502020202020204" pitchFamily="34" charset="0"/>
              </a:rPr>
              <a:t>This application might be beneficial when trying to impart knowledge about the human anatomy to low-skilled/low-qualified adult learners, especially those having difficulties with traditional learning methods, since the application provides an extraordinary perspective of various anatomical structure. </a:t>
            </a:r>
          </a:p>
          <a:p>
            <a:pPr>
              <a:lnSpc>
                <a:spcPct val="150000"/>
              </a:lnSpc>
            </a:pPr>
            <a:endParaRPr lang="en-GB" dirty="0">
              <a:latin typeface="Century Gothic" panose="020B0502020202020204" pitchFamily="34" charset="0"/>
            </a:endParaRPr>
          </a:p>
          <a:p>
            <a:pPr algn="just">
              <a:lnSpc>
                <a:spcPct val="150000"/>
              </a:lnSpc>
            </a:pPr>
            <a:r>
              <a:rPr lang="en-GB" dirty="0">
                <a:latin typeface="Century Gothic" panose="020B0502020202020204" pitchFamily="34" charset="0"/>
              </a:rPr>
              <a:t>It allows the learners to immerse into the human body, explore it at their own pace and consequently might improve the learner’s understanding of the human anatomy. </a:t>
            </a:r>
            <a:endParaRPr lang="en-IE" dirty="0">
              <a:latin typeface="Century Gothic" panose="020B0502020202020204" pitchFamily="34" charset="0"/>
            </a:endParaRPr>
          </a:p>
        </p:txBody>
      </p:sp>
    </p:spTree>
    <p:extLst>
      <p:ext uri="{BB962C8B-B14F-4D97-AF65-F5344CB8AC3E}">
        <p14:creationId xmlns:p14="http://schemas.microsoft.com/office/powerpoint/2010/main" val="122498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Virtual Speech – VR Course</a:t>
            </a:r>
            <a:endParaRPr lang="en-GB" b="1" dirty="0">
              <a:solidFill>
                <a:srgbClr val="0CEC1B"/>
              </a:solidFill>
            </a:endParaRPr>
          </a:p>
        </p:txBody>
      </p:sp>
      <p:sp>
        <p:nvSpPr>
          <p:cNvPr id="4" name="TextBox 3"/>
          <p:cNvSpPr txBox="1"/>
          <p:nvPr/>
        </p:nvSpPr>
        <p:spPr>
          <a:xfrm>
            <a:off x="515007" y="2049517"/>
            <a:ext cx="8156027" cy="4431983"/>
          </a:xfrm>
          <a:prstGeom prst="rect">
            <a:avLst/>
          </a:prstGeom>
          <a:noFill/>
        </p:spPr>
        <p:txBody>
          <a:bodyPr wrap="square" rtlCol="0">
            <a:spAutoFit/>
          </a:bodyPr>
          <a:lstStyle/>
          <a:p>
            <a:pPr algn="just"/>
            <a:r>
              <a:rPr lang="en-GB" dirty="0">
                <a:latin typeface="Century Gothic" panose="020B0502020202020204" pitchFamily="34" charset="0"/>
              </a:rPr>
              <a:t>These award-winning training courses combine traditional online classes with VR, so that learners can </a:t>
            </a:r>
            <a:r>
              <a:rPr lang="en-GB" b="1" dirty="0">
                <a:solidFill>
                  <a:srgbClr val="0CEC1B"/>
                </a:solidFill>
                <a:latin typeface="Century Gothic" panose="020B0502020202020204" pitchFamily="34" charset="0"/>
              </a:rPr>
              <a:t>practice the soft skills in immersive scenarios.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IE" dirty="0" smtClean="0">
              <a:hlinkClick r:id="rId3"/>
            </a:endParaRPr>
          </a:p>
          <a:p>
            <a:pPr algn="ctr"/>
            <a:endParaRPr lang="en-IE" sz="1500" dirty="0" smtClean="0">
              <a:hlinkClick r:id="rId3"/>
            </a:endParaRPr>
          </a:p>
          <a:p>
            <a:pPr algn="ctr"/>
            <a:r>
              <a:rPr lang="en-IE" sz="1500" dirty="0" smtClean="0">
                <a:hlinkClick r:id="rId3"/>
              </a:rPr>
              <a:t>https</a:t>
            </a:r>
            <a:r>
              <a:rPr lang="en-IE" sz="1500" dirty="0">
                <a:hlinkClick r:id="rId3"/>
              </a:rPr>
              <a:t>://www.youtube.com/watch?v=RgfROqQqKkc</a:t>
            </a:r>
            <a:endParaRPr lang="en-GB" sz="1500" dirty="0" smtClean="0"/>
          </a:p>
          <a:p>
            <a:endParaRPr lang="en-GB" dirty="0"/>
          </a:p>
        </p:txBody>
      </p:sp>
      <p:pic>
        <p:nvPicPr>
          <p:cNvPr id="6" name="RgfROqQqKkc"/>
          <p:cNvPicPr>
            <a:picLocks noRot="1" noChangeAspect="1"/>
          </p:cNvPicPr>
          <p:nvPr>
            <a:videoFile r:link="rId1"/>
          </p:nvPr>
        </p:nvPicPr>
        <p:blipFill>
          <a:blip r:embed="rId4"/>
          <a:stretch>
            <a:fillRect/>
          </a:stretch>
        </p:blipFill>
        <p:spPr>
          <a:xfrm>
            <a:off x="2165132" y="3183649"/>
            <a:ext cx="4572000" cy="2571750"/>
          </a:xfrm>
          <a:prstGeom prst="rect">
            <a:avLst/>
          </a:prstGeom>
        </p:spPr>
      </p:pic>
    </p:spTree>
    <p:extLst>
      <p:ext uri="{BB962C8B-B14F-4D97-AF65-F5344CB8AC3E}">
        <p14:creationId xmlns:p14="http://schemas.microsoft.com/office/powerpoint/2010/main" val="126699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Virtual Speech – VR Course</a:t>
            </a:r>
            <a:endParaRPr lang="en-GB" b="1" dirty="0">
              <a:solidFill>
                <a:srgbClr val="0CEC1B"/>
              </a:solidFill>
            </a:endParaRPr>
          </a:p>
        </p:txBody>
      </p:sp>
      <p:sp>
        <p:nvSpPr>
          <p:cNvPr id="2" name="TextBox 1"/>
          <p:cNvSpPr txBox="1"/>
          <p:nvPr/>
        </p:nvSpPr>
        <p:spPr>
          <a:xfrm>
            <a:off x="367862" y="2028497"/>
            <a:ext cx="8471338" cy="3693319"/>
          </a:xfrm>
          <a:prstGeom prst="rect">
            <a:avLst/>
          </a:prstGeom>
          <a:noFill/>
        </p:spPr>
        <p:txBody>
          <a:bodyPr wrap="square" rtlCol="0">
            <a:spAutoFit/>
          </a:bodyPr>
          <a:lstStyle/>
          <a:p>
            <a:pPr algn="just"/>
            <a:r>
              <a:rPr lang="en-GB" dirty="0">
                <a:latin typeface="Century Gothic" panose="020B0502020202020204" pitchFamily="34" charset="0"/>
              </a:rPr>
              <a:t>This application might be beneficial in case of low-skilled and low-qualified adult learners, especially in case, that they are experiencing difficulties to express themselves. Embedded in a broader training setting the app might help the learner to become more confident in speaking while allowing learners to repeat training situations. Especially the application environment “Interview preparation” might be a useful scenario for this target group, particularly in case of those long-term unemployed. </a:t>
            </a:r>
            <a:endParaRPr lang="en-GB" dirty="0" smtClean="0">
              <a:latin typeface="Century Gothic" panose="020B0502020202020204" pitchFamily="34" charset="0"/>
            </a:endParaRPr>
          </a:p>
          <a:p>
            <a:pPr algn="just"/>
            <a:endParaRPr lang="en-GB" dirty="0">
              <a:latin typeface="Century Gothic" panose="020B0502020202020204" pitchFamily="34" charset="0"/>
            </a:endParaRPr>
          </a:p>
          <a:p>
            <a:pPr algn="just"/>
            <a:endParaRPr lang="en-GB" dirty="0" smtClean="0">
              <a:latin typeface="Century Gothic" panose="020B0502020202020204" pitchFamily="34" charset="0"/>
            </a:endParaRPr>
          </a:p>
          <a:p>
            <a:pPr algn="just"/>
            <a:endParaRPr lang="en-GB" dirty="0">
              <a:latin typeface="Century Gothic" panose="020B0502020202020204" pitchFamily="34" charset="0"/>
            </a:endParaRPr>
          </a:p>
          <a:p>
            <a:pPr algn="just"/>
            <a:endParaRPr lang="en-GB" dirty="0" smtClean="0">
              <a:latin typeface="Century Gothic" panose="020B0502020202020204" pitchFamily="34" charset="0"/>
            </a:endParaRPr>
          </a:p>
          <a:p>
            <a:pPr algn="just"/>
            <a:endParaRPr lang="en-GB" dirty="0">
              <a:latin typeface="Century Gothic" panose="020B0502020202020204" pitchFamily="34" charset="0"/>
            </a:endParaRPr>
          </a:p>
          <a:p>
            <a:pPr algn="just"/>
            <a:endParaRPr lang="en-IE" dirty="0">
              <a:latin typeface="Century Gothic" panose="020B0502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8096" y="4237246"/>
            <a:ext cx="3513214" cy="2342143"/>
          </a:xfrm>
          <a:prstGeom prst="rect">
            <a:avLst/>
          </a:prstGeom>
        </p:spPr>
      </p:pic>
    </p:spTree>
    <p:extLst>
      <p:ext uri="{BB962C8B-B14F-4D97-AF65-F5344CB8AC3E}">
        <p14:creationId xmlns:p14="http://schemas.microsoft.com/office/powerpoint/2010/main" val="105817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Learn Languages VR</a:t>
            </a:r>
            <a:endParaRPr lang="en-GB" b="1" dirty="0">
              <a:solidFill>
                <a:srgbClr val="0CEC1B"/>
              </a:solidFill>
            </a:endParaRPr>
          </a:p>
        </p:txBody>
      </p:sp>
      <p:sp>
        <p:nvSpPr>
          <p:cNvPr id="2" name="TextBox 1"/>
          <p:cNvSpPr txBox="1"/>
          <p:nvPr/>
        </p:nvSpPr>
        <p:spPr>
          <a:xfrm>
            <a:off x="336331" y="1765738"/>
            <a:ext cx="8471338" cy="3139321"/>
          </a:xfrm>
          <a:prstGeom prst="rect">
            <a:avLst/>
          </a:prstGeom>
          <a:noFill/>
        </p:spPr>
        <p:txBody>
          <a:bodyPr wrap="square" rtlCol="0">
            <a:spAutoFit/>
          </a:bodyPr>
          <a:lstStyle/>
          <a:p>
            <a:pPr algn="just"/>
            <a:r>
              <a:rPr lang="en-GB" dirty="0" smtClean="0">
                <a:latin typeface="Century Gothic" panose="020B0502020202020204" pitchFamily="34" charset="0"/>
              </a:rPr>
              <a:t>This application allows learners to learn a </a:t>
            </a:r>
            <a:r>
              <a:rPr lang="en-GB" b="1" dirty="0" smtClean="0">
                <a:solidFill>
                  <a:srgbClr val="0CEC1B"/>
                </a:solidFill>
                <a:latin typeface="Century Gothic" panose="020B0502020202020204" pitchFamily="34" charset="0"/>
              </a:rPr>
              <a:t>wide range of languages in a VR environment. </a:t>
            </a:r>
          </a:p>
          <a:p>
            <a:pPr algn="just"/>
            <a:r>
              <a:rPr lang="en-GB" b="1" dirty="0">
                <a:latin typeface="Century Gothic" panose="020B0502020202020204" pitchFamily="34" charset="0"/>
              </a:rPr>
              <a:t>Languages: </a:t>
            </a:r>
            <a:r>
              <a:rPr lang="en-IE" dirty="0">
                <a:latin typeface="Century Gothic" panose="020B0502020202020204" pitchFamily="34" charset="0"/>
              </a:rPr>
              <a:t>Arabic, Chinese (China), Czech, Danish, Dutch, English, Finnish, French (France), German, Greek, Hebrew, Hindi, Hungarian, Indonesian, Italian, Japanese, Korean, Norwegian (Bokmål), Polish, Portuguese (Brazil), Portuguese (Portugal), Romanian, Russian, Spanish (Spain), Swedish, Thai, Turkish, Ukrainian, </a:t>
            </a:r>
            <a:r>
              <a:rPr lang="en-IE" dirty="0" smtClean="0">
                <a:latin typeface="Century Gothic" panose="020B0502020202020204" pitchFamily="34" charset="0"/>
              </a:rPr>
              <a:t>Vietnamese</a:t>
            </a:r>
          </a:p>
          <a:p>
            <a:pPr algn="just"/>
            <a:endParaRPr lang="en-GB" dirty="0">
              <a:latin typeface="Century Gothic" panose="020B0502020202020204" pitchFamily="34" charset="0"/>
            </a:endParaRPr>
          </a:p>
          <a:p>
            <a:pPr algn="just"/>
            <a:endParaRPr lang="en-GB" dirty="0">
              <a:latin typeface="Century Gothic" panose="020B0502020202020204" pitchFamily="34" charset="0"/>
            </a:endParaRPr>
          </a:p>
          <a:p>
            <a:pPr algn="just"/>
            <a:endParaRPr lang="en-GB" dirty="0" smtClean="0">
              <a:latin typeface="Century Gothic" panose="020B0502020202020204" pitchFamily="34" charset="0"/>
            </a:endParaRPr>
          </a:p>
          <a:p>
            <a:pPr algn="just"/>
            <a:endParaRPr lang="en-IE" dirty="0">
              <a:latin typeface="Century Gothic" panose="020B0502020202020204" pitchFamily="34" charset="0"/>
            </a:endParaRPr>
          </a:p>
        </p:txBody>
      </p:sp>
      <p:pic>
        <p:nvPicPr>
          <p:cNvPr id="4" name="I4jRqDEInIk"/>
          <p:cNvPicPr>
            <a:picLocks noRot="1" noChangeAspect="1"/>
          </p:cNvPicPr>
          <p:nvPr>
            <a:videoFile r:link="rId1"/>
          </p:nvPr>
        </p:nvPicPr>
        <p:blipFill>
          <a:blip r:embed="rId3"/>
          <a:stretch>
            <a:fillRect/>
          </a:stretch>
        </p:blipFill>
        <p:spPr>
          <a:xfrm>
            <a:off x="2054772" y="3866822"/>
            <a:ext cx="4093780" cy="2302751"/>
          </a:xfrm>
          <a:prstGeom prst="rect">
            <a:avLst/>
          </a:prstGeom>
        </p:spPr>
      </p:pic>
      <p:sp>
        <p:nvSpPr>
          <p:cNvPr id="5" name="Rectangle 4"/>
          <p:cNvSpPr/>
          <p:nvPr/>
        </p:nvSpPr>
        <p:spPr>
          <a:xfrm>
            <a:off x="1815662" y="6211669"/>
            <a:ext cx="4572000" cy="323165"/>
          </a:xfrm>
          <a:prstGeom prst="rect">
            <a:avLst/>
          </a:prstGeom>
        </p:spPr>
        <p:txBody>
          <a:bodyPr>
            <a:spAutoFit/>
          </a:bodyPr>
          <a:lstStyle/>
          <a:p>
            <a:pPr algn="ctr"/>
            <a:r>
              <a:rPr lang="en-IE" sz="1500" dirty="0">
                <a:hlinkClick r:id="rId4"/>
              </a:rPr>
              <a:t>https://www.youtube.com/watch?v=I4jRqDEInIk</a:t>
            </a:r>
            <a:endParaRPr lang="en-IE" sz="1500" dirty="0"/>
          </a:p>
        </p:txBody>
      </p:sp>
    </p:spTree>
    <p:extLst>
      <p:ext uri="{BB962C8B-B14F-4D97-AF65-F5344CB8AC3E}">
        <p14:creationId xmlns:p14="http://schemas.microsoft.com/office/powerpoint/2010/main" val="2659446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a:solidFill>
                  <a:srgbClr val="0CEC1B"/>
                </a:solidFill>
              </a:rPr>
              <a:t>Learn Languages VR</a:t>
            </a:r>
          </a:p>
        </p:txBody>
      </p:sp>
      <p:sp>
        <p:nvSpPr>
          <p:cNvPr id="2" name="TextBox 1"/>
          <p:cNvSpPr txBox="1"/>
          <p:nvPr/>
        </p:nvSpPr>
        <p:spPr>
          <a:xfrm>
            <a:off x="367862" y="2028497"/>
            <a:ext cx="8471338" cy="1754326"/>
          </a:xfrm>
          <a:prstGeom prst="rect">
            <a:avLst/>
          </a:prstGeom>
          <a:noFill/>
        </p:spPr>
        <p:txBody>
          <a:bodyPr wrap="square" rtlCol="0">
            <a:spAutoFit/>
          </a:bodyPr>
          <a:lstStyle/>
          <a:p>
            <a:pPr algn="just"/>
            <a:endParaRPr lang="en-GB" dirty="0">
              <a:latin typeface="Century Gothic" panose="020B0502020202020204" pitchFamily="34" charset="0"/>
            </a:endParaRPr>
          </a:p>
          <a:p>
            <a:pPr algn="just"/>
            <a:endParaRPr lang="en-GB" dirty="0" smtClean="0">
              <a:latin typeface="Century Gothic" panose="020B0502020202020204" pitchFamily="34" charset="0"/>
            </a:endParaRPr>
          </a:p>
          <a:p>
            <a:pPr algn="just"/>
            <a:endParaRPr lang="en-GB" dirty="0">
              <a:latin typeface="Century Gothic" panose="020B0502020202020204" pitchFamily="34" charset="0"/>
            </a:endParaRPr>
          </a:p>
          <a:p>
            <a:pPr algn="just"/>
            <a:endParaRPr lang="en-GB" dirty="0" smtClean="0">
              <a:latin typeface="Century Gothic" panose="020B0502020202020204" pitchFamily="34" charset="0"/>
            </a:endParaRPr>
          </a:p>
          <a:p>
            <a:pPr algn="just"/>
            <a:endParaRPr lang="en-GB" dirty="0">
              <a:latin typeface="Century Gothic" panose="020B0502020202020204" pitchFamily="34" charset="0"/>
            </a:endParaRPr>
          </a:p>
          <a:p>
            <a:pPr algn="just"/>
            <a:endParaRPr lang="en-IE" dirty="0">
              <a:latin typeface="Century Gothic" panose="020B0502020202020204" pitchFamily="34" charset="0"/>
            </a:endParaRPr>
          </a:p>
        </p:txBody>
      </p:sp>
      <p:sp>
        <p:nvSpPr>
          <p:cNvPr id="4" name="TextBox 3"/>
          <p:cNvSpPr txBox="1"/>
          <p:nvPr/>
        </p:nvSpPr>
        <p:spPr>
          <a:xfrm>
            <a:off x="231228" y="1891862"/>
            <a:ext cx="8607972" cy="2308324"/>
          </a:xfrm>
          <a:prstGeom prst="rect">
            <a:avLst/>
          </a:prstGeom>
          <a:noFill/>
        </p:spPr>
        <p:txBody>
          <a:bodyPr wrap="square" rtlCol="0">
            <a:spAutoFit/>
          </a:bodyPr>
          <a:lstStyle/>
          <a:p>
            <a:pPr algn="just"/>
            <a:r>
              <a:rPr lang="en-GB" dirty="0">
                <a:latin typeface="Century Gothic" panose="020B0502020202020204" pitchFamily="34" charset="0"/>
              </a:rPr>
              <a:t>This application might be very beneficial in terms of low-skilled and low-qualified adult learners, especially for refugees and migrants who are often challenged to become familiar with a completely new language and culture. Unlike traditional language learning the VR app allows to learn the new language in an interactive way, to practice speaking in realistic scenarios and consequently prepares the learners for everyday situations</a:t>
            </a:r>
            <a:r>
              <a:rPr lang="en-GB" dirty="0" smtClean="0">
                <a:latin typeface="Century Gothic" panose="020B0502020202020204" pitchFamily="34" charset="0"/>
              </a:rPr>
              <a:t>.</a:t>
            </a:r>
          </a:p>
          <a:p>
            <a:pPr algn="just"/>
            <a:endParaRPr lang="en-GB" dirty="0">
              <a:latin typeface="Century Gothic" panose="020B0502020202020204" pitchFamily="34" charset="0"/>
            </a:endParaRPr>
          </a:p>
          <a:p>
            <a:pPr algn="just"/>
            <a:r>
              <a:rPr lang="en-GB" dirty="0" smtClean="0">
                <a:latin typeface="Century Gothic" panose="020B0502020202020204" pitchFamily="34" charset="0"/>
              </a:rPr>
              <a:t> </a:t>
            </a:r>
            <a:endParaRPr lang="en-IE" dirty="0">
              <a:latin typeface="Century Gothic" panose="020B0502020202020204" pitchFamily="34" charset="0"/>
            </a:endParaRPr>
          </a:p>
        </p:txBody>
      </p:sp>
      <p:pic>
        <p:nvPicPr>
          <p:cNvPr id="6" name="Picture 5" descr="Image result for learn languages v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903" y="4015527"/>
            <a:ext cx="4677104" cy="2280169"/>
          </a:xfrm>
          <a:prstGeom prst="rect">
            <a:avLst/>
          </a:prstGeom>
          <a:noFill/>
          <a:ln>
            <a:noFill/>
          </a:ln>
        </p:spPr>
      </p:pic>
    </p:spTree>
    <p:extLst>
      <p:ext uri="{BB962C8B-B14F-4D97-AF65-F5344CB8AC3E}">
        <p14:creationId xmlns:p14="http://schemas.microsoft.com/office/powerpoint/2010/main" val="210124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Google Expeditions</a:t>
            </a:r>
            <a:endParaRPr lang="en-GB" b="1" dirty="0">
              <a:solidFill>
                <a:srgbClr val="0CEC1B"/>
              </a:solidFill>
            </a:endParaRPr>
          </a:p>
        </p:txBody>
      </p:sp>
      <p:sp>
        <p:nvSpPr>
          <p:cNvPr id="2" name="TextBox 1"/>
          <p:cNvSpPr txBox="1"/>
          <p:nvPr/>
        </p:nvSpPr>
        <p:spPr>
          <a:xfrm>
            <a:off x="336331" y="1911915"/>
            <a:ext cx="8471338" cy="2585323"/>
          </a:xfrm>
          <a:prstGeom prst="rect">
            <a:avLst/>
          </a:prstGeom>
          <a:noFill/>
        </p:spPr>
        <p:txBody>
          <a:bodyPr wrap="square" rtlCol="0">
            <a:spAutoFit/>
          </a:bodyPr>
          <a:lstStyle/>
          <a:p>
            <a:pPr algn="just">
              <a:lnSpc>
                <a:spcPct val="150000"/>
              </a:lnSpc>
            </a:pPr>
            <a:r>
              <a:rPr lang="en-GB" dirty="0" smtClean="0">
                <a:latin typeface="Century Gothic" panose="020B0502020202020204" pitchFamily="34" charset="0"/>
              </a:rPr>
              <a:t>This application </a:t>
            </a:r>
            <a:r>
              <a:rPr lang="en-GB" b="1" dirty="0" smtClean="0">
                <a:solidFill>
                  <a:srgbClr val="0CEC1B"/>
                </a:solidFill>
                <a:latin typeface="Century Gothic" panose="020B0502020202020204" pitchFamily="34" charset="0"/>
              </a:rPr>
              <a:t>allows the leaners to implement expeditions to real places, historical events, space or explore the human body. </a:t>
            </a:r>
          </a:p>
          <a:p>
            <a:pPr algn="just"/>
            <a:endParaRPr lang="en-GB" dirty="0">
              <a:latin typeface="Century Gothic" panose="020B0502020202020204" pitchFamily="34" charset="0"/>
            </a:endParaRPr>
          </a:p>
          <a:p>
            <a:pPr algn="just"/>
            <a:endParaRPr lang="en-GB" dirty="0" smtClean="0">
              <a:latin typeface="Century Gothic" panose="020B0502020202020204" pitchFamily="34" charset="0"/>
            </a:endParaRPr>
          </a:p>
          <a:p>
            <a:pPr algn="just"/>
            <a:endParaRPr lang="en-GB" dirty="0">
              <a:latin typeface="Century Gothic" panose="020B0502020202020204" pitchFamily="34" charset="0"/>
            </a:endParaRPr>
          </a:p>
          <a:p>
            <a:pPr algn="just"/>
            <a:endParaRPr lang="en-GB" dirty="0" smtClean="0">
              <a:latin typeface="Century Gothic" panose="020B0502020202020204" pitchFamily="34" charset="0"/>
            </a:endParaRPr>
          </a:p>
          <a:p>
            <a:pPr algn="just"/>
            <a:endParaRPr lang="en-GB" dirty="0">
              <a:latin typeface="Century Gothic" panose="020B0502020202020204" pitchFamily="34" charset="0"/>
            </a:endParaRPr>
          </a:p>
          <a:p>
            <a:pPr algn="just"/>
            <a:endParaRPr lang="en-IE" dirty="0">
              <a:latin typeface="Century Gothic" panose="020B0502020202020204" pitchFamily="34" charset="0"/>
            </a:endParaRPr>
          </a:p>
        </p:txBody>
      </p:sp>
      <p:pic>
        <p:nvPicPr>
          <p:cNvPr id="4" name="3MQ9yG_QfDA"/>
          <p:cNvPicPr>
            <a:picLocks noRot="1" noChangeAspect="1"/>
          </p:cNvPicPr>
          <p:nvPr>
            <a:videoFile r:link="rId1"/>
          </p:nvPr>
        </p:nvPicPr>
        <p:blipFill>
          <a:blip r:embed="rId3"/>
          <a:stretch>
            <a:fillRect/>
          </a:stretch>
        </p:blipFill>
        <p:spPr>
          <a:xfrm>
            <a:off x="1766370" y="3056349"/>
            <a:ext cx="5123161" cy="2881778"/>
          </a:xfrm>
          <a:prstGeom prst="rect">
            <a:avLst/>
          </a:prstGeom>
        </p:spPr>
      </p:pic>
      <p:sp>
        <p:nvSpPr>
          <p:cNvPr id="5" name="Rectangle 4"/>
          <p:cNvSpPr/>
          <p:nvPr/>
        </p:nvSpPr>
        <p:spPr>
          <a:xfrm>
            <a:off x="2117835" y="5628317"/>
            <a:ext cx="4572000" cy="784830"/>
          </a:xfrm>
          <a:prstGeom prst="rect">
            <a:avLst/>
          </a:prstGeom>
        </p:spPr>
        <p:txBody>
          <a:bodyPr>
            <a:spAutoFit/>
          </a:bodyPr>
          <a:lstStyle/>
          <a:p>
            <a:pPr algn="ctr"/>
            <a:endParaRPr lang="en-IE" sz="1500" dirty="0" smtClean="0">
              <a:hlinkClick r:id="rId4"/>
            </a:endParaRPr>
          </a:p>
          <a:p>
            <a:pPr algn="ctr"/>
            <a:endParaRPr lang="en-IE" sz="1500" dirty="0">
              <a:hlinkClick r:id="rId4"/>
            </a:endParaRPr>
          </a:p>
          <a:p>
            <a:pPr algn="ctr"/>
            <a:r>
              <a:rPr lang="en-IE" sz="1500" dirty="0" smtClean="0">
                <a:hlinkClick r:id="rId4"/>
              </a:rPr>
              <a:t>https</a:t>
            </a:r>
            <a:r>
              <a:rPr lang="en-IE" sz="1500" dirty="0">
                <a:hlinkClick r:id="rId4"/>
              </a:rPr>
              <a:t>://www.youtube.com/watch?v=3MQ9yG_QfDA</a:t>
            </a:r>
            <a:endParaRPr lang="en-IE" sz="1500" dirty="0"/>
          </a:p>
        </p:txBody>
      </p:sp>
    </p:spTree>
    <p:extLst>
      <p:ext uri="{BB962C8B-B14F-4D97-AF65-F5344CB8AC3E}">
        <p14:creationId xmlns:p14="http://schemas.microsoft.com/office/powerpoint/2010/main" val="1573595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Google Expeditions</a:t>
            </a:r>
            <a:endParaRPr lang="en-GB" b="1" dirty="0">
              <a:solidFill>
                <a:srgbClr val="0CEC1B"/>
              </a:solidFill>
            </a:endParaRPr>
          </a:p>
        </p:txBody>
      </p:sp>
      <p:sp>
        <p:nvSpPr>
          <p:cNvPr id="2" name="TextBox 1"/>
          <p:cNvSpPr txBox="1"/>
          <p:nvPr/>
        </p:nvSpPr>
        <p:spPr>
          <a:xfrm>
            <a:off x="409903" y="1902372"/>
            <a:ext cx="8471338" cy="3693319"/>
          </a:xfrm>
          <a:prstGeom prst="rect">
            <a:avLst/>
          </a:prstGeom>
          <a:noFill/>
        </p:spPr>
        <p:txBody>
          <a:bodyPr wrap="square" rtlCol="0">
            <a:spAutoFit/>
          </a:bodyPr>
          <a:lstStyle/>
          <a:p>
            <a:pPr algn="just">
              <a:lnSpc>
                <a:spcPct val="150000"/>
              </a:lnSpc>
            </a:pPr>
            <a:r>
              <a:rPr lang="en-GB" dirty="0" smtClean="0">
                <a:latin typeface="Century Gothic" panose="020B0502020202020204" pitchFamily="34" charset="0"/>
              </a:rPr>
              <a:t>This application allows all the learners including low-skilled and low-qualified learners to gain a visual impression of places and receive information about the certain area and also to explore places which are otherwise not physically reachable. </a:t>
            </a:r>
          </a:p>
          <a:p>
            <a:pPr algn="just"/>
            <a:endParaRPr lang="en-GB" dirty="0">
              <a:latin typeface="Century Gothic" panose="020B0502020202020204" pitchFamily="34" charset="0"/>
            </a:endParaRPr>
          </a:p>
          <a:p>
            <a:pPr algn="just"/>
            <a:endParaRPr lang="en-GB" dirty="0" smtClean="0">
              <a:latin typeface="Century Gothic" panose="020B0502020202020204" pitchFamily="34" charset="0"/>
            </a:endParaRPr>
          </a:p>
          <a:p>
            <a:pPr algn="just"/>
            <a:endParaRPr lang="en-GB" dirty="0">
              <a:latin typeface="Century Gothic" panose="020B0502020202020204" pitchFamily="34" charset="0"/>
            </a:endParaRPr>
          </a:p>
          <a:p>
            <a:pPr algn="just"/>
            <a:endParaRPr lang="en-GB" dirty="0" smtClean="0">
              <a:latin typeface="Century Gothic" panose="020B0502020202020204" pitchFamily="34" charset="0"/>
            </a:endParaRPr>
          </a:p>
          <a:p>
            <a:pPr algn="just"/>
            <a:endParaRPr lang="en-GB" dirty="0" smtClean="0">
              <a:latin typeface="Century Gothic" panose="020B0502020202020204" pitchFamily="34" charset="0"/>
            </a:endParaRPr>
          </a:p>
          <a:p>
            <a:pPr algn="just"/>
            <a:endParaRPr lang="en-GB" dirty="0">
              <a:latin typeface="Century Gothic" panose="020B0502020202020204" pitchFamily="34" charset="0"/>
            </a:endParaRPr>
          </a:p>
          <a:p>
            <a:pPr algn="just"/>
            <a:endParaRPr lang="en-IE" dirty="0">
              <a:latin typeface="Century Gothic" panose="020B0502020202020204" pitchFamily="34" charset="0"/>
            </a:endParaRPr>
          </a:p>
        </p:txBody>
      </p:sp>
      <p:pic>
        <p:nvPicPr>
          <p:cNvPr id="4" name="Picture 3" descr="expeditions-google-vr-app | Best VR Apps"/>
          <p:cNvPicPr/>
          <p:nvPr/>
        </p:nvPicPr>
        <p:blipFill>
          <a:blip r:embed="rId2">
            <a:extLst>
              <a:ext uri="{28A0092B-C50C-407E-A947-70E740481C1C}">
                <a14:useLocalDpi xmlns:a14="http://schemas.microsoft.com/office/drawing/2010/main" val="0"/>
              </a:ext>
            </a:extLst>
          </a:blip>
          <a:srcRect/>
          <a:stretch>
            <a:fillRect/>
          </a:stretch>
        </p:blipFill>
        <p:spPr bwMode="auto">
          <a:xfrm>
            <a:off x="2091557" y="3749031"/>
            <a:ext cx="4452817" cy="2628090"/>
          </a:xfrm>
          <a:prstGeom prst="rect">
            <a:avLst/>
          </a:prstGeom>
          <a:noFill/>
          <a:ln>
            <a:noFill/>
          </a:ln>
        </p:spPr>
      </p:pic>
    </p:spTree>
    <p:extLst>
      <p:ext uri="{BB962C8B-B14F-4D97-AF65-F5344CB8AC3E}">
        <p14:creationId xmlns:p14="http://schemas.microsoft.com/office/powerpoint/2010/main" val="406286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International Space Station Tour VR</a:t>
            </a:r>
            <a:endParaRPr lang="en-GB" b="1" dirty="0">
              <a:solidFill>
                <a:srgbClr val="0CEC1B"/>
              </a:solidFill>
            </a:endParaRPr>
          </a:p>
        </p:txBody>
      </p:sp>
      <p:sp>
        <p:nvSpPr>
          <p:cNvPr id="2" name="TextBox 1"/>
          <p:cNvSpPr txBox="1"/>
          <p:nvPr/>
        </p:nvSpPr>
        <p:spPr>
          <a:xfrm>
            <a:off x="336331" y="1839311"/>
            <a:ext cx="8471338" cy="4601260"/>
          </a:xfrm>
          <a:prstGeom prst="rect">
            <a:avLst/>
          </a:prstGeom>
          <a:noFill/>
        </p:spPr>
        <p:txBody>
          <a:bodyPr wrap="square" rtlCol="0">
            <a:spAutoFit/>
          </a:bodyPr>
          <a:lstStyle/>
          <a:p>
            <a:pPr algn="just"/>
            <a:r>
              <a:rPr lang="en-GB" sz="1700" dirty="0" smtClean="0">
                <a:latin typeface="Century Gothic" panose="020B0502020202020204" pitchFamily="34" charset="0"/>
              </a:rPr>
              <a:t>This </a:t>
            </a:r>
            <a:r>
              <a:rPr lang="en-GB" sz="1700" dirty="0">
                <a:latin typeface="Century Gothic" panose="020B0502020202020204" pitchFamily="34" charset="0"/>
              </a:rPr>
              <a:t>application </a:t>
            </a:r>
            <a:r>
              <a:rPr lang="en-GB" sz="1700" b="1" dirty="0">
                <a:solidFill>
                  <a:srgbClr val="0CEC1B"/>
                </a:solidFill>
                <a:latin typeface="Century Gothic" panose="020B0502020202020204" pitchFamily="34" charset="0"/>
              </a:rPr>
              <a:t>allows learners to </a:t>
            </a:r>
            <a:r>
              <a:rPr lang="en-GB" sz="1700" b="1" dirty="0" smtClean="0">
                <a:solidFill>
                  <a:srgbClr val="0CEC1B"/>
                </a:solidFill>
                <a:latin typeface="Century Gothic" panose="020B0502020202020204" pitchFamily="34" charset="0"/>
              </a:rPr>
              <a:t>experience </a:t>
            </a:r>
            <a:r>
              <a:rPr lang="en-GB" sz="1700" b="1" dirty="0">
                <a:solidFill>
                  <a:srgbClr val="0CEC1B"/>
                </a:solidFill>
                <a:latin typeface="Century Gothic" panose="020B0502020202020204" pitchFamily="34" charset="0"/>
              </a:rPr>
              <a:t>the International Space Station in VR with high-quality images and learn about the inner-workings of the Space </a:t>
            </a:r>
            <a:r>
              <a:rPr lang="en-GB" sz="1700" b="1" dirty="0" smtClean="0">
                <a:solidFill>
                  <a:srgbClr val="0CEC1B"/>
                </a:solidFill>
                <a:latin typeface="Century Gothic" panose="020B0502020202020204" pitchFamily="34" charset="0"/>
              </a:rPr>
              <a:t>Station</a:t>
            </a:r>
            <a:r>
              <a:rPr lang="en-GB" sz="1700" dirty="0" smtClean="0">
                <a:latin typeface="Century Gothic" panose="020B0502020202020204" pitchFamily="34" charset="0"/>
              </a:rPr>
              <a:t>. </a:t>
            </a:r>
          </a:p>
          <a:p>
            <a:pPr algn="just"/>
            <a:r>
              <a:rPr lang="en-GB" sz="1700" dirty="0" smtClean="0">
                <a:latin typeface="Century Gothic" panose="020B0502020202020204" pitchFamily="34" charset="0"/>
              </a:rPr>
              <a:t>Moving </a:t>
            </a:r>
            <a:r>
              <a:rPr lang="en-GB" sz="1700" dirty="0">
                <a:latin typeface="Century Gothic" panose="020B0502020202020204" pitchFamily="34" charset="0"/>
              </a:rPr>
              <a:t>between 8 modules the learners uncover over 40 key areas of the space station that serve as the living quarters and science laboratory for an international crew of astronauts and cosmonauts. </a:t>
            </a:r>
            <a:r>
              <a:rPr lang="en-GB" sz="1700" b="1" dirty="0">
                <a:solidFill>
                  <a:srgbClr val="0CEC1B"/>
                </a:solidFill>
                <a:latin typeface="Century Gothic" panose="020B0502020202020204" pitchFamily="34" charset="0"/>
              </a:rPr>
              <a:t>It allows to gain an insiders view of what it is like to live and work </a:t>
            </a:r>
            <a:r>
              <a:rPr lang="en-GB" sz="1700" b="1" dirty="0" smtClean="0">
                <a:solidFill>
                  <a:srgbClr val="0CEC1B"/>
                </a:solidFill>
                <a:latin typeface="Century Gothic" panose="020B0502020202020204" pitchFamily="34" charset="0"/>
              </a:rPr>
              <a:t>on-board </a:t>
            </a:r>
            <a:r>
              <a:rPr lang="en-GB" sz="1700" b="1" dirty="0">
                <a:solidFill>
                  <a:srgbClr val="0CEC1B"/>
                </a:solidFill>
                <a:latin typeface="Century Gothic" panose="020B0502020202020204" pitchFamily="34" charset="0"/>
              </a:rPr>
              <a:t>the longest, continually inhabited space station to orbit Earth</a:t>
            </a:r>
            <a:r>
              <a:rPr lang="en-GB" sz="1700" b="1" dirty="0" smtClean="0">
                <a:solidFill>
                  <a:srgbClr val="0CEC1B"/>
                </a:solidFill>
                <a:latin typeface="Century Gothic" panose="020B0502020202020204" pitchFamily="34" charset="0"/>
              </a:rPr>
              <a:t>.</a:t>
            </a:r>
          </a:p>
          <a:p>
            <a:pPr algn="just"/>
            <a:endParaRPr lang="en-GB" sz="1700" dirty="0">
              <a:latin typeface="Century Gothic" panose="020B0502020202020204" pitchFamily="34" charset="0"/>
            </a:endParaRPr>
          </a:p>
          <a:p>
            <a:pPr algn="just"/>
            <a:endParaRPr lang="en-GB" sz="1700" dirty="0" smtClean="0">
              <a:latin typeface="Century Gothic" panose="020B0502020202020204" pitchFamily="34" charset="0"/>
            </a:endParaRPr>
          </a:p>
          <a:p>
            <a:pPr algn="just"/>
            <a:endParaRPr lang="en-GB" dirty="0">
              <a:latin typeface="Century Gothic" panose="020B0502020202020204" pitchFamily="34" charset="0"/>
            </a:endParaRPr>
          </a:p>
          <a:p>
            <a:pPr algn="ctr"/>
            <a:endParaRPr lang="en-IE" sz="1500" dirty="0" smtClean="0">
              <a:hlinkClick r:id="rId3"/>
            </a:endParaRPr>
          </a:p>
          <a:p>
            <a:pPr algn="ctr"/>
            <a:endParaRPr lang="en-IE" sz="1500" dirty="0">
              <a:hlinkClick r:id="rId3"/>
            </a:endParaRPr>
          </a:p>
          <a:p>
            <a:pPr algn="ctr"/>
            <a:endParaRPr lang="en-IE" sz="1500" dirty="0" smtClean="0">
              <a:hlinkClick r:id="rId3"/>
            </a:endParaRPr>
          </a:p>
          <a:p>
            <a:pPr algn="ctr"/>
            <a:endParaRPr lang="en-IE" sz="1500" dirty="0">
              <a:hlinkClick r:id="rId3"/>
            </a:endParaRPr>
          </a:p>
          <a:p>
            <a:pPr algn="ctr"/>
            <a:endParaRPr lang="en-IE" sz="1500" dirty="0" smtClean="0">
              <a:hlinkClick r:id="rId3"/>
            </a:endParaRPr>
          </a:p>
          <a:p>
            <a:pPr algn="ctr"/>
            <a:endParaRPr lang="en-IE" sz="1500" dirty="0" smtClean="0">
              <a:hlinkClick r:id="rId3"/>
            </a:endParaRPr>
          </a:p>
          <a:p>
            <a:pPr algn="ctr"/>
            <a:r>
              <a:rPr lang="en-IE" sz="1500" dirty="0" smtClean="0">
                <a:hlinkClick r:id="rId3"/>
              </a:rPr>
              <a:t>https</a:t>
            </a:r>
            <a:r>
              <a:rPr lang="en-IE" sz="1500" dirty="0">
                <a:hlinkClick r:id="rId3"/>
              </a:rPr>
              <a:t>://</a:t>
            </a:r>
            <a:r>
              <a:rPr lang="en-IE" sz="1500" dirty="0" smtClean="0">
                <a:hlinkClick r:id="rId3"/>
              </a:rPr>
              <a:t>www.youtube.com/watch?v=vnpYvz2Ledc</a:t>
            </a:r>
            <a:endParaRPr lang="en-GB" sz="1500" dirty="0">
              <a:latin typeface="Century Gothic" panose="020B0502020202020204" pitchFamily="34" charset="0"/>
            </a:endParaRPr>
          </a:p>
        </p:txBody>
      </p:sp>
      <p:pic>
        <p:nvPicPr>
          <p:cNvPr id="4" name="vnpYvz2Ledc"/>
          <p:cNvPicPr>
            <a:picLocks noRot="1" noChangeAspect="1"/>
          </p:cNvPicPr>
          <p:nvPr>
            <a:videoFile r:link="rId1"/>
          </p:nvPr>
        </p:nvPicPr>
        <p:blipFill>
          <a:blip r:embed="rId4"/>
          <a:stretch>
            <a:fillRect/>
          </a:stretch>
        </p:blipFill>
        <p:spPr>
          <a:xfrm>
            <a:off x="2740572" y="4139941"/>
            <a:ext cx="3473670" cy="1953939"/>
          </a:xfrm>
          <a:prstGeom prst="rect">
            <a:avLst/>
          </a:prstGeom>
        </p:spPr>
      </p:pic>
    </p:spTree>
    <p:extLst>
      <p:ext uri="{BB962C8B-B14F-4D97-AF65-F5344CB8AC3E}">
        <p14:creationId xmlns:p14="http://schemas.microsoft.com/office/powerpoint/2010/main" val="4038790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International Space Station Tour VR</a:t>
            </a:r>
            <a:endParaRPr lang="en-GB" b="1" dirty="0">
              <a:solidFill>
                <a:srgbClr val="0CEC1B"/>
              </a:solidFill>
            </a:endParaRPr>
          </a:p>
        </p:txBody>
      </p:sp>
      <p:sp>
        <p:nvSpPr>
          <p:cNvPr id="2" name="TextBox 1"/>
          <p:cNvSpPr txBox="1"/>
          <p:nvPr/>
        </p:nvSpPr>
        <p:spPr>
          <a:xfrm>
            <a:off x="336331" y="1987933"/>
            <a:ext cx="8471338" cy="4139595"/>
          </a:xfrm>
          <a:prstGeom prst="rect">
            <a:avLst/>
          </a:prstGeom>
          <a:noFill/>
        </p:spPr>
        <p:txBody>
          <a:bodyPr wrap="square" rtlCol="0">
            <a:spAutoFit/>
          </a:bodyPr>
          <a:lstStyle/>
          <a:p>
            <a:pPr algn="just"/>
            <a:r>
              <a:rPr lang="en-GB" sz="1700" b="1" dirty="0" smtClean="0">
                <a:latin typeface="Century Gothic" panose="020B0502020202020204" pitchFamily="34" charset="0"/>
              </a:rPr>
              <a:t>Added value for low-skilled/low-qualified adult learners:</a:t>
            </a:r>
          </a:p>
          <a:p>
            <a:pPr algn="just"/>
            <a:r>
              <a:rPr lang="en-GB" sz="1700" dirty="0">
                <a:latin typeface="Century Gothic" panose="020B0502020202020204" pitchFamily="34" charset="0"/>
              </a:rPr>
              <a:t>Moving through the data set in room scale VR is completely different from seeing and manipulating a 2D projection of it on a screen. Exploration is much more intuitive </a:t>
            </a:r>
            <a:r>
              <a:rPr lang="en-GB" sz="1700" dirty="0" smtClean="0">
                <a:latin typeface="Century Gothic" panose="020B0502020202020204" pitchFamily="34" charset="0"/>
              </a:rPr>
              <a:t>and </a:t>
            </a:r>
            <a:r>
              <a:rPr lang="en-GB" sz="1700" dirty="0">
                <a:latin typeface="Century Gothic" panose="020B0502020202020204" pitchFamily="34" charset="0"/>
              </a:rPr>
              <a:t>the perfect depth information that you perceive feels almost like an additional input channel to the brain. </a:t>
            </a:r>
          </a:p>
          <a:p>
            <a:pPr algn="just"/>
            <a:r>
              <a:rPr lang="en-GB" sz="1700" dirty="0" smtClean="0">
                <a:latin typeface="Century Gothic" panose="020B0502020202020204" pitchFamily="34" charset="0"/>
              </a:rPr>
              <a:t>Natural </a:t>
            </a:r>
            <a:r>
              <a:rPr lang="en-GB" sz="1700" dirty="0">
                <a:latin typeface="Century Gothic" panose="020B0502020202020204" pitchFamily="34" charset="0"/>
              </a:rPr>
              <a:t>movement and visualization send users down fresh cognitive pathways. </a:t>
            </a:r>
            <a:r>
              <a:rPr lang="en-GB" dirty="0"/>
              <a:t>	</a:t>
            </a:r>
            <a:endParaRPr lang="en-GB" dirty="0" smtClean="0"/>
          </a:p>
          <a:p>
            <a:pPr algn="just"/>
            <a:endParaRPr lang="en-GB" dirty="0"/>
          </a:p>
          <a:p>
            <a:pPr algn="just"/>
            <a:endParaRPr lang="en-GB" sz="1700" dirty="0" smtClean="0">
              <a:latin typeface="Century Gothic" panose="020B0502020202020204" pitchFamily="34" charset="0"/>
            </a:endParaRPr>
          </a:p>
          <a:p>
            <a:pPr algn="just"/>
            <a:endParaRPr lang="en-GB" dirty="0">
              <a:latin typeface="Century Gothic" panose="020B0502020202020204" pitchFamily="34" charset="0"/>
            </a:endParaRPr>
          </a:p>
          <a:p>
            <a:pPr algn="ctr"/>
            <a:endParaRPr lang="en-IE" sz="1500" dirty="0" smtClean="0">
              <a:hlinkClick r:id="rId2"/>
            </a:endParaRPr>
          </a:p>
          <a:p>
            <a:pPr algn="ctr"/>
            <a:endParaRPr lang="en-IE" sz="1500" dirty="0">
              <a:hlinkClick r:id="rId2"/>
            </a:endParaRPr>
          </a:p>
          <a:p>
            <a:pPr algn="ctr"/>
            <a:endParaRPr lang="en-IE" sz="1500" dirty="0" smtClean="0">
              <a:hlinkClick r:id="rId2"/>
            </a:endParaRPr>
          </a:p>
          <a:p>
            <a:pPr algn="ctr"/>
            <a:endParaRPr lang="en-IE" sz="1500" dirty="0">
              <a:hlinkClick r:id="rId2"/>
            </a:endParaRPr>
          </a:p>
          <a:p>
            <a:pPr algn="ctr"/>
            <a:endParaRPr lang="en-IE" sz="1500" dirty="0" smtClean="0">
              <a:hlinkClick r:id="rId2"/>
            </a:endParaRPr>
          </a:p>
          <a:p>
            <a:pPr algn="ctr"/>
            <a:endParaRPr lang="en-IE" sz="1500" dirty="0" smtClean="0">
              <a:hlinkClick r:id="rId2"/>
            </a:endParaRPr>
          </a:p>
        </p:txBody>
      </p:sp>
      <p:pic>
        <p:nvPicPr>
          <p:cNvPr id="5" name="Picture 4" descr="Image result for international space station tour VR"/>
          <p:cNvPicPr/>
          <p:nvPr/>
        </p:nvPicPr>
        <p:blipFill>
          <a:blip r:embed="rId3">
            <a:extLst>
              <a:ext uri="{28A0092B-C50C-407E-A947-70E740481C1C}">
                <a14:useLocalDpi xmlns:a14="http://schemas.microsoft.com/office/drawing/2010/main" val="0"/>
              </a:ext>
            </a:extLst>
          </a:blip>
          <a:srcRect/>
          <a:stretch>
            <a:fillRect/>
          </a:stretch>
        </p:blipFill>
        <p:spPr bwMode="auto">
          <a:xfrm>
            <a:off x="2129001" y="4057730"/>
            <a:ext cx="4381500" cy="2218420"/>
          </a:xfrm>
          <a:prstGeom prst="rect">
            <a:avLst/>
          </a:prstGeom>
          <a:noFill/>
          <a:ln>
            <a:noFill/>
          </a:ln>
        </p:spPr>
      </p:pic>
    </p:spTree>
    <p:extLst>
      <p:ext uri="{BB962C8B-B14F-4D97-AF65-F5344CB8AC3E}">
        <p14:creationId xmlns:p14="http://schemas.microsoft.com/office/powerpoint/2010/main" val="100329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Google Arts &amp; Culture</a:t>
            </a:r>
            <a:endParaRPr lang="en-GB" b="1" dirty="0">
              <a:solidFill>
                <a:srgbClr val="0CEC1B"/>
              </a:solidFill>
            </a:endParaRPr>
          </a:p>
        </p:txBody>
      </p:sp>
      <p:sp>
        <p:nvSpPr>
          <p:cNvPr id="2" name="TextBox 1"/>
          <p:cNvSpPr txBox="1"/>
          <p:nvPr/>
        </p:nvSpPr>
        <p:spPr>
          <a:xfrm>
            <a:off x="336331" y="1839311"/>
            <a:ext cx="8471338" cy="4108817"/>
          </a:xfrm>
          <a:prstGeom prst="rect">
            <a:avLst/>
          </a:prstGeom>
          <a:noFill/>
        </p:spPr>
        <p:txBody>
          <a:bodyPr wrap="square" rtlCol="0">
            <a:spAutoFit/>
          </a:bodyPr>
          <a:lstStyle/>
          <a:p>
            <a:pPr algn="just">
              <a:lnSpc>
                <a:spcPct val="150000"/>
              </a:lnSpc>
            </a:pPr>
            <a:r>
              <a:rPr lang="en-GB" sz="1700" dirty="0">
                <a:latin typeface="Century Gothic" panose="020B0502020202020204" pitchFamily="34" charset="0"/>
              </a:rPr>
              <a:t>This app </a:t>
            </a:r>
            <a:r>
              <a:rPr lang="en-GB" sz="1700" b="1" dirty="0">
                <a:solidFill>
                  <a:srgbClr val="0CEC1B"/>
                </a:solidFill>
                <a:latin typeface="Century Gothic" panose="020B0502020202020204" pitchFamily="34" charset="0"/>
              </a:rPr>
              <a:t>allows users to view artworks curated by museums from around the world. </a:t>
            </a:r>
            <a:r>
              <a:rPr lang="en-GB" sz="1700" dirty="0">
                <a:latin typeface="Century Gothic" panose="020B0502020202020204" pitchFamily="34" charset="0"/>
              </a:rPr>
              <a:t>Learners step inside a virtual gallery to see works by artists like Van Gogh or Rembrandt. </a:t>
            </a:r>
            <a:r>
              <a:rPr lang="en-GB" sz="1700" dirty="0" smtClean="0">
                <a:latin typeface="Century Gothic" panose="020B0502020202020204" pitchFamily="34" charset="0"/>
              </a:rPr>
              <a:t>Learners can </a:t>
            </a:r>
            <a:r>
              <a:rPr lang="en-GB" sz="1700" dirty="0">
                <a:latin typeface="Century Gothic" panose="020B0502020202020204" pitchFamily="34" charset="0"/>
              </a:rPr>
              <a:t>zoom in to see every brushstroke, and hear audio guides from expert museum curators</a:t>
            </a:r>
            <a:r>
              <a:rPr lang="en-GB" sz="1700" dirty="0" smtClean="0">
                <a:latin typeface="Century Gothic" panose="020B0502020202020204" pitchFamily="34" charset="0"/>
              </a:rPr>
              <a:t>.</a:t>
            </a:r>
          </a:p>
          <a:p>
            <a:pPr algn="just"/>
            <a:endParaRPr lang="en-GB" sz="1700" dirty="0">
              <a:latin typeface="Century Gothic" panose="020B0502020202020204" pitchFamily="34" charset="0"/>
            </a:endParaRPr>
          </a:p>
          <a:p>
            <a:pPr algn="just"/>
            <a:endParaRPr lang="en-GB" sz="1700" dirty="0">
              <a:latin typeface="Century Gothic" panose="020B0502020202020204" pitchFamily="34" charset="0"/>
            </a:endParaRPr>
          </a:p>
          <a:p>
            <a:pPr algn="just"/>
            <a:endParaRPr lang="en-GB" sz="1700" dirty="0" smtClean="0">
              <a:latin typeface="Century Gothic" panose="020B0502020202020204" pitchFamily="34" charset="0"/>
            </a:endParaRPr>
          </a:p>
          <a:p>
            <a:pPr algn="just"/>
            <a:endParaRPr lang="en-GB" dirty="0">
              <a:latin typeface="Century Gothic" panose="020B0502020202020204" pitchFamily="34" charset="0"/>
            </a:endParaRPr>
          </a:p>
          <a:p>
            <a:pPr algn="ctr"/>
            <a:endParaRPr lang="en-IE" sz="1500" dirty="0" smtClean="0">
              <a:hlinkClick r:id="rId3"/>
            </a:endParaRPr>
          </a:p>
          <a:p>
            <a:pPr algn="ctr"/>
            <a:endParaRPr lang="en-IE" sz="1500" dirty="0">
              <a:hlinkClick r:id="rId3"/>
            </a:endParaRPr>
          </a:p>
          <a:p>
            <a:pPr algn="ctr"/>
            <a:endParaRPr lang="en-IE" sz="1500" dirty="0" smtClean="0">
              <a:hlinkClick r:id="rId3"/>
            </a:endParaRPr>
          </a:p>
          <a:p>
            <a:pPr algn="ctr"/>
            <a:endParaRPr lang="en-IE" sz="1500" dirty="0">
              <a:hlinkClick r:id="rId3"/>
            </a:endParaRPr>
          </a:p>
          <a:p>
            <a:pPr algn="ctr"/>
            <a:endParaRPr lang="en-IE" sz="1500" dirty="0" smtClean="0">
              <a:hlinkClick r:id="rId3"/>
            </a:endParaRPr>
          </a:p>
          <a:p>
            <a:pPr algn="ctr"/>
            <a:endParaRPr lang="en-IE" sz="1500" dirty="0" smtClean="0">
              <a:hlinkClick r:id="rId3"/>
            </a:endParaRPr>
          </a:p>
        </p:txBody>
      </p:sp>
      <p:pic>
        <p:nvPicPr>
          <p:cNvPr id="4" name="r3bLtn8DLYo"/>
          <p:cNvPicPr>
            <a:picLocks noRot="1" noChangeAspect="1"/>
          </p:cNvPicPr>
          <p:nvPr>
            <a:videoFile r:link="rId1"/>
          </p:nvPr>
        </p:nvPicPr>
        <p:blipFill>
          <a:blip r:embed="rId4"/>
          <a:stretch>
            <a:fillRect/>
          </a:stretch>
        </p:blipFill>
        <p:spPr>
          <a:xfrm>
            <a:off x="2107325" y="3534420"/>
            <a:ext cx="4572000" cy="2571750"/>
          </a:xfrm>
          <a:prstGeom prst="rect">
            <a:avLst/>
          </a:prstGeom>
        </p:spPr>
      </p:pic>
      <p:sp>
        <p:nvSpPr>
          <p:cNvPr id="5" name="Rectangle 4"/>
          <p:cNvSpPr/>
          <p:nvPr/>
        </p:nvSpPr>
        <p:spPr>
          <a:xfrm>
            <a:off x="2107325" y="6264212"/>
            <a:ext cx="4572000" cy="323165"/>
          </a:xfrm>
          <a:prstGeom prst="rect">
            <a:avLst/>
          </a:prstGeom>
        </p:spPr>
        <p:txBody>
          <a:bodyPr>
            <a:spAutoFit/>
          </a:bodyPr>
          <a:lstStyle/>
          <a:p>
            <a:pPr algn="ctr"/>
            <a:r>
              <a:rPr lang="en-IE" sz="1500" dirty="0">
                <a:hlinkClick r:id="rId5"/>
              </a:rPr>
              <a:t>https://www.youtube.com/watch?v=r3bLtn8DLYo</a:t>
            </a:r>
            <a:endParaRPr lang="en-IE" sz="1500" dirty="0"/>
          </a:p>
        </p:txBody>
      </p:sp>
    </p:spTree>
    <p:extLst>
      <p:ext uri="{BB962C8B-B14F-4D97-AF65-F5344CB8AC3E}">
        <p14:creationId xmlns:p14="http://schemas.microsoft.com/office/powerpoint/2010/main" val="418303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Unit 3</a:t>
            </a:r>
            <a:endParaRPr lang="de-AT" dirty="0"/>
          </a:p>
        </p:txBody>
      </p:sp>
      <p:sp>
        <p:nvSpPr>
          <p:cNvPr id="3" name="Textplatzhalter 2"/>
          <p:cNvSpPr>
            <a:spLocks noGrp="1"/>
          </p:cNvSpPr>
          <p:nvPr>
            <p:ph type="body" idx="1"/>
          </p:nvPr>
        </p:nvSpPr>
        <p:spPr/>
        <p:txBody>
          <a:bodyPr/>
          <a:lstStyle/>
          <a:p>
            <a:r>
              <a:rPr lang="de-AT" dirty="0" smtClean="0"/>
              <a:t>VR for low-skilled/qualified persons</a:t>
            </a:r>
            <a:endParaRPr lang="de-AT" dirty="0"/>
          </a:p>
        </p:txBody>
      </p:sp>
    </p:spTree>
    <p:extLst>
      <p:ext uri="{BB962C8B-B14F-4D97-AF65-F5344CB8AC3E}">
        <p14:creationId xmlns:p14="http://schemas.microsoft.com/office/powerpoint/2010/main" val="1336288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a:solidFill>
                  <a:srgbClr val="0CEC1B"/>
                </a:solidFill>
              </a:rPr>
              <a:t>Google Arts &amp; Culture</a:t>
            </a:r>
          </a:p>
        </p:txBody>
      </p:sp>
      <p:sp>
        <p:nvSpPr>
          <p:cNvPr id="2" name="TextBox 1"/>
          <p:cNvSpPr txBox="1"/>
          <p:nvPr/>
        </p:nvSpPr>
        <p:spPr>
          <a:xfrm>
            <a:off x="336331" y="1839311"/>
            <a:ext cx="8471338" cy="5293757"/>
          </a:xfrm>
          <a:prstGeom prst="rect">
            <a:avLst/>
          </a:prstGeom>
          <a:noFill/>
        </p:spPr>
        <p:txBody>
          <a:bodyPr wrap="square" rtlCol="0">
            <a:spAutoFit/>
          </a:bodyPr>
          <a:lstStyle/>
          <a:p>
            <a:pPr algn="just"/>
            <a:r>
              <a:rPr lang="en-GB" sz="1700" b="1" dirty="0" smtClean="0">
                <a:latin typeface="Century Gothic" panose="020B0502020202020204" pitchFamily="34" charset="0"/>
              </a:rPr>
              <a:t>Added value for the low-skilled/low-qualified adults:</a:t>
            </a:r>
          </a:p>
          <a:p>
            <a:pPr marL="228600" indent="-228600" algn="just">
              <a:lnSpc>
                <a:spcPct val="150000"/>
              </a:lnSpc>
              <a:spcBef>
                <a:spcPts val="1000"/>
              </a:spcBef>
              <a:spcAft>
                <a:spcPts val="600"/>
              </a:spcAft>
              <a:buClr>
                <a:srgbClr val="0CEC1B"/>
              </a:buClr>
              <a:buFont typeface="Wingdings 3" panose="05040102010807070707" pitchFamily="18" charset="2"/>
              <a:buChar char=""/>
            </a:pPr>
            <a:r>
              <a:rPr lang="en-GB" sz="1600" dirty="0" smtClean="0">
                <a:latin typeface="Century Gothic" panose="020B0502020202020204" pitchFamily="34" charset="0"/>
              </a:rPr>
              <a:t>It allows learners to visit a collection </a:t>
            </a:r>
            <a:r>
              <a:rPr lang="en-GB" sz="1600" dirty="0">
                <a:latin typeface="Century Gothic" panose="020B0502020202020204" pitchFamily="34" charset="0"/>
              </a:rPr>
              <a:t>of interesting paintings and focus on important background information </a:t>
            </a:r>
          </a:p>
          <a:p>
            <a:pPr marL="228600" indent="-228600" algn="just">
              <a:lnSpc>
                <a:spcPct val="150000"/>
              </a:lnSpc>
              <a:spcBef>
                <a:spcPts val="1000"/>
              </a:spcBef>
              <a:spcAft>
                <a:spcPts val="600"/>
              </a:spcAft>
              <a:buClr>
                <a:srgbClr val="0CEC1B"/>
              </a:buClr>
              <a:buFont typeface="Wingdings 3" panose="05040102010807070707" pitchFamily="18" charset="2"/>
              <a:buChar char=""/>
            </a:pPr>
            <a:r>
              <a:rPr lang="en-GB" sz="1600" dirty="0" smtClean="0">
                <a:latin typeface="Century Gothic" panose="020B0502020202020204" pitchFamily="34" charset="0"/>
              </a:rPr>
              <a:t>It helps to develop </a:t>
            </a:r>
            <a:r>
              <a:rPr lang="en-GB" sz="1600" dirty="0">
                <a:latin typeface="Century Gothic" panose="020B0502020202020204" pitchFamily="34" charset="0"/>
              </a:rPr>
              <a:t>a rough understanding of </a:t>
            </a:r>
            <a:r>
              <a:rPr lang="en-GB" sz="1600" dirty="0" smtClean="0">
                <a:latin typeface="Century Gothic" panose="020B0502020202020204" pitchFamily="34" charset="0"/>
              </a:rPr>
              <a:t>areas </a:t>
            </a:r>
            <a:r>
              <a:rPr lang="en-GB" sz="1600" dirty="0">
                <a:latin typeface="Century Gothic" panose="020B0502020202020204" pitchFamily="34" charset="0"/>
              </a:rPr>
              <a:t>and their cultural characteristics </a:t>
            </a:r>
          </a:p>
          <a:p>
            <a:pPr marL="228600" indent="-228600" algn="just">
              <a:lnSpc>
                <a:spcPct val="150000"/>
              </a:lnSpc>
              <a:spcBef>
                <a:spcPts val="1000"/>
              </a:spcBef>
              <a:spcAft>
                <a:spcPts val="600"/>
              </a:spcAft>
              <a:buClr>
                <a:srgbClr val="0CEC1B"/>
              </a:buClr>
              <a:buFont typeface="Wingdings 3" panose="05040102010807070707" pitchFamily="18" charset="2"/>
              <a:buChar char=""/>
            </a:pPr>
            <a:r>
              <a:rPr lang="en-GB" sz="1600" dirty="0" smtClean="0">
                <a:latin typeface="Century Gothic" panose="020B0502020202020204" pitchFamily="34" charset="0"/>
              </a:rPr>
              <a:t>It allows to explore </a:t>
            </a:r>
            <a:r>
              <a:rPr lang="en-GB" sz="1600" dirty="0">
                <a:latin typeface="Century Gothic" panose="020B0502020202020204" pitchFamily="34" charset="0"/>
              </a:rPr>
              <a:t>p</a:t>
            </a:r>
            <a:r>
              <a:rPr lang="en-GB" sz="1600" dirty="0" smtClean="0">
                <a:latin typeface="Century Gothic" panose="020B0502020202020204" pitchFamily="34" charset="0"/>
              </a:rPr>
              <a:t>aintings </a:t>
            </a:r>
            <a:r>
              <a:rPr lang="en-GB" sz="1600" dirty="0">
                <a:latin typeface="Century Gothic" panose="020B0502020202020204" pitchFamily="34" charset="0"/>
              </a:rPr>
              <a:t>visually without having to physically be there </a:t>
            </a:r>
          </a:p>
          <a:p>
            <a:endParaRPr lang="en-IE" dirty="0"/>
          </a:p>
          <a:p>
            <a:r>
              <a:rPr lang="en-IE" dirty="0"/>
              <a:t>	</a:t>
            </a:r>
          </a:p>
          <a:p>
            <a:pPr algn="just"/>
            <a:endParaRPr lang="en-GB" sz="1700" dirty="0" smtClean="0">
              <a:latin typeface="Century Gothic" panose="020B0502020202020204" pitchFamily="34" charset="0"/>
            </a:endParaRPr>
          </a:p>
          <a:p>
            <a:pPr algn="just"/>
            <a:endParaRPr lang="en-GB" dirty="0">
              <a:latin typeface="Century Gothic" panose="020B0502020202020204" pitchFamily="34" charset="0"/>
            </a:endParaRPr>
          </a:p>
          <a:p>
            <a:pPr algn="ctr"/>
            <a:endParaRPr lang="en-IE" sz="1500" dirty="0" smtClean="0">
              <a:hlinkClick r:id="rId2"/>
            </a:endParaRPr>
          </a:p>
          <a:p>
            <a:pPr algn="ctr"/>
            <a:endParaRPr lang="en-IE" sz="1500" dirty="0">
              <a:hlinkClick r:id="rId2"/>
            </a:endParaRPr>
          </a:p>
          <a:p>
            <a:pPr algn="ctr"/>
            <a:endParaRPr lang="en-IE" sz="1500" dirty="0" smtClean="0">
              <a:hlinkClick r:id="rId2"/>
            </a:endParaRPr>
          </a:p>
          <a:p>
            <a:pPr algn="ctr"/>
            <a:endParaRPr lang="en-IE" sz="1500" dirty="0">
              <a:hlinkClick r:id="rId2"/>
            </a:endParaRPr>
          </a:p>
          <a:p>
            <a:pPr algn="ctr"/>
            <a:endParaRPr lang="en-IE" sz="1500" dirty="0" smtClean="0">
              <a:hlinkClick r:id="rId2"/>
            </a:endParaRPr>
          </a:p>
          <a:p>
            <a:pPr algn="ctr"/>
            <a:endParaRPr lang="en-IE" sz="1500" dirty="0" smtClean="0">
              <a:hlinkClick r:id="rId2"/>
            </a:endParaRPr>
          </a:p>
        </p:txBody>
      </p:sp>
      <p:pic>
        <p:nvPicPr>
          <p:cNvPr id="4" name="Picture 3" descr="Image result for google arts and culture VR app"/>
          <p:cNvPicPr/>
          <p:nvPr/>
        </p:nvPicPr>
        <p:blipFill>
          <a:blip r:embed="rId3">
            <a:extLst>
              <a:ext uri="{28A0092B-C50C-407E-A947-70E740481C1C}">
                <a14:useLocalDpi xmlns:a14="http://schemas.microsoft.com/office/drawing/2010/main" val="0"/>
              </a:ext>
            </a:extLst>
          </a:blip>
          <a:srcRect/>
          <a:stretch>
            <a:fillRect/>
          </a:stretch>
        </p:blipFill>
        <p:spPr bwMode="auto">
          <a:xfrm>
            <a:off x="2942897" y="4635062"/>
            <a:ext cx="3017289" cy="1818290"/>
          </a:xfrm>
          <a:prstGeom prst="rect">
            <a:avLst/>
          </a:prstGeom>
          <a:noFill/>
          <a:ln>
            <a:noFill/>
          </a:ln>
        </p:spPr>
      </p:pic>
    </p:spTree>
    <p:extLst>
      <p:ext uri="{BB962C8B-B14F-4D97-AF65-F5344CB8AC3E}">
        <p14:creationId xmlns:p14="http://schemas.microsoft.com/office/powerpoint/2010/main" val="48870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Ann Frank House VR</a:t>
            </a:r>
            <a:endParaRPr lang="en-GB" b="1" dirty="0">
              <a:solidFill>
                <a:srgbClr val="0CEC1B"/>
              </a:solidFill>
            </a:endParaRPr>
          </a:p>
        </p:txBody>
      </p:sp>
      <p:sp>
        <p:nvSpPr>
          <p:cNvPr id="2" name="TextBox 1"/>
          <p:cNvSpPr txBox="1"/>
          <p:nvPr/>
        </p:nvSpPr>
        <p:spPr>
          <a:xfrm>
            <a:off x="336331" y="1839311"/>
            <a:ext cx="8471338" cy="3978012"/>
          </a:xfrm>
          <a:prstGeom prst="rect">
            <a:avLst/>
          </a:prstGeom>
          <a:noFill/>
        </p:spPr>
        <p:txBody>
          <a:bodyPr wrap="square" rtlCol="0">
            <a:spAutoFit/>
          </a:bodyPr>
          <a:lstStyle/>
          <a:p>
            <a:pPr algn="just">
              <a:lnSpc>
                <a:spcPct val="150000"/>
              </a:lnSpc>
            </a:pPr>
            <a:r>
              <a:rPr lang="en-GB" sz="1700" dirty="0" smtClean="0">
                <a:latin typeface="Century Gothic" panose="020B0502020202020204" pitchFamily="34" charset="0"/>
              </a:rPr>
              <a:t>The application </a:t>
            </a:r>
            <a:r>
              <a:rPr lang="en-GB" sz="1700" b="1" dirty="0" smtClean="0">
                <a:solidFill>
                  <a:srgbClr val="0CEC1B"/>
                </a:solidFill>
                <a:latin typeface="Century Gothic" panose="020B0502020202020204" pitchFamily="34" charset="0"/>
              </a:rPr>
              <a:t>gives learners an opportunity to travel back to the years of the Second World War and wander trough the rooms of the Annex that housed the group of 8 Jewish people as they hid from the Nazis. </a:t>
            </a:r>
          </a:p>
          <a:p>
            <a:pPr algn="just">
              <a:lnSpc>
                <a:spcPct val="150000"/>
              </a:lnSpc>
            </a:pPr>
            <a:endParaRPr lang="en-GB" sz="1700" dirty="0">
              <a:latin typeface="Century Gothic" panose="020B0502020202020204" pitchFamily="34" charset="0"/>
            </a:endParaRPr>
          </a:p>
          <a:p>
            <a:pPr algn="just">
              <a:lnSpc>
                <a:spcPct val="150000"/>
              </a:lnSpc>
            </a:pPr>
            <a:endParaRPr lang="en-GB" sz="1700" dirty="0">
              <a:latin typeface="Century Gothic" panose="020B0502020202020204" pitchFamily="34" charset="0"/>
            </a:endParaRPr>
          </a:p>
          <a:p>
            <a:pPr algn="just"/>
            <a:endParaRPr lang="en-GB" sz="1700" dirty="0" smtClean="0">
              <a:latin typeface="Century Gothic" panose="020B0502020202020204" pitchFamily="34" charset="0"/>
            </a:endParaRPr>
          </a:p>
          <a:p>
            <a:pPr algn="just"/>
            <a:endParaRPr lang="en-GB" dirty="0">
              <a:latin typeface="Century Gothic" panose="020B0502020202020204" pitchFamily="34" charset="0"/>
            </a:endParaRPr>
          </a:p>
          <a:p>
            <a:pPr algn="ctr"/>
            <a:endParaRPr lang="en-IE" sz="1500" dirty="0" smtClean="0">
              <a:hlinkClick r:id="rId3"/>
            </a:endParaRPr>
          </a:p>
          <a:p>
            <a:pPr algn="ctr"/>
            <a:endParaRPr lang="en-IE" sz="1500" dirty="0">
              <a:hlinkClick r:id="rId3"/>
            </a:endParaRPr>
          </a:p>
          <a:p>
            <a:pPr algn="ctr"/>
            <a:endParaRPr lang="en-IE" sz="1500" dirty="0" smtClean="0">
              <a:hlinkClick r:id="rId3"/>
            </a:endParaRPr>
          </a:p>
          <a:p>
            <a:pPr algn="ctr"/>
            <a:endParaRPr lang="en-IE" sz="1500" dirty="0">
              <a:hlinkClick r:id="rId3"/>
            </a:endParaRPr>
          </a:p>
          <a:p>
            <a:pPr algn="ctr"/>
            <a:endParaRPr lang="en-IE" sz="1500" dirty="0" smtClean="0">
              <a:hlinkClick r:id="rId3"/>
            </a:endParaRPr>
          </a:p>
          <a:p>
            <a:pPr algn="ctr"/>
            <a:endParaRPr lang="en-IE" sz="1500" dirty="0" smtClean="0">
              <a:hlinkClick r:id="rId3"/>
            </a:endParaRPr>
          </a:p>
        </p:txBody>
      </p:sp>
      <p:pic>
        <p:nvPicPr>
          <p:cNvPr id="4" name="HCFUuyi-lIc"/>
          <p:cNvPicPr>
            <a:picLocks noRot="1" noChangeAspect="1"/>
          </p:cNvPicPr>
          <p:nvPr>
            <a:videoFile r:link="rId1"/>
          </p:nvPr>
        </p:nvPicPr>
        <p:blipFill>
          <a:blip r:embed="rId4"/>
          <a:stretch>
            <a:fillRect/>
          </a:stretch>
        </p:blipFill>
        <p:spPr>
          <a:xfrm>
            <a:off x="2117835" y="3245573"/>
            <a:ext cx="4572000" cy="2571750"/>
          </a:xfrm>
          <a:prstGeom prst="rect">
            <a:avLst/>
          </a:prstGeom>
        </p:spPr>
      </p:pic>
      <p:sp>
        <p:nvSpPr>
          <p:cNvPr id="5" name="Rectangle 4"/>
          <p:cNvSpPr/>
          <p:nvPr/>
        </p:nvSpPr>
        <p:spPr>
          <a:xfrm>
            <a:off x="2033751" y="5965945"/>
            <a:ext cx="4572000" cy="323165"/>
          </a:xfrm>
          <a:prstGeom prst="rect">
            <a:avLst/>
          </a:prstGeom>
        </p:spPr>
        <p:txBody>
          <a:bodyPr>
            <a:spAutoFit/>
          </a:bodyPr>
          <a:lstStyle/>
          <a:p>
            <a:pPr algn="ctr"/>
            <a:r>
              <a:rPr lang="en-IE" sz="1500" dirty="0">
                <a:hlinkClick r:id="rId5"/>
              </a:rPr>
              <a:t>https://www.youtube.com/watch?v=HCFUuyi-lIc</a:t>
            </a:r>
            <a:endParaRPr lang="en-IE" sz="1500" dirty="0"/>
          </a:p>
        </p:txBody>
      </p:sp>
    </p:spTree>
    <p:extLst>
      <p:ext uri="{BB962C8B-B14F-4D97-AF65-F5344CB8AC3E}">
        <p14:creationId xmlns:p14="http://schemas.microsoft.com/office/powerpoint/2010/main" val="1325038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a:solidFill>
                  <a:srgbClr val="0CEC1B"/>
                </a:solidFill>
              </a:rPr>
              <a:t>Ann Frank House VR</a:t>
            </a:r>
          </a:p>
        </p:txBody>
      </p:sp>
      <p:sp>
        <p:nvSpPr>
          <p:cNvPr id="2" name="TextBox 1"/>
          <p:cNvSpPr txBox="1"/>
          <p:nvPr/>
        </p:nvSpPr>
        <p:spPr>
          <a:xfrm>
            <a:off x="336331" y="1839311"/>
            <a:ext cx="8471338" cy="4616648"/>
          </a:xfrm>
          <a:prstGeom prst="rect">
            <a:avLst/>
          </a:prstGeom>
          <a:noFill/>
        </p:spPr>
        <p:txBody>
          <a:bodyPr wrap="square" rtlCol="0">
            <a:spAutoFit/>
          </a:bodyPr>
          <a:lstStyle/>
          <a:p>
            <a:pPr algn="just">
              <a:lnSpc>
                <a:spcPct val="150000"/>
              </a:lnSpc>
            </a:pPr>
            <a:r>
              <a:rPr lang="en-GB" sz="1700" dirty="0" smtClean="0">
                <a:latin typeface="Century Gothic" panose="020B0502020202020204" pitchFamily="34" charset="0"/>
              </a:rPr>
              <a:t>This application stimulates the interest and motivation of low-skilled/low-qualified adults to be engaged in history and learn about the 2</a:t>
            </a:r>
            <a:r>
              <a:rPr lang="en-GB" sz="1700" baseline="30000" dirty="0" smtClean="0">
                <a:latin typeface="Century Gothic" panose="020B0502020202020204" pitchFamily="34" charset="0"/>
              </a:rPr>
              <a:t>nd</a:t>
            </a:r>
            <a:r>
              <a:rPr lang="en-GB" sz="1700" dirty="0" smtClean="0">
                <a:latin typeface="Century Gothic" panose="020B0502020202020204" pitchFamily="34" charset="0"/>
              </a:rPr>
              <a:t> World War and the case of Anne Frank. </a:t>
            </a:r>
            <a:endParaRPr lang="en-GB" sz="1700" dirty="0">
              <a:latin typeface="Century Gothic" panose="020B0502020202020204" pitchFamily="34" charset="0"/>
            </a:endParaRPr>
          </a:p>
          <a:p>
            <a:pPr algn="just">
              <a:lnSpc>
                <a:spcPct val="150000"/>
              </a:lnSpc>
            </a:pPr>
            <a:r>
              <a:rPr lang="en-GB" sz="1700" dirty="0" smtClean="0">
                <a:latin typeface="Century Gothic" panose="020B0502020202020204" pitchFamily="34" charset="0"/>
              </a:rPr>
              <a:t>The app is very engaging and has strong gamification characteristics which will make enthusiastic all learners to be engaged with this environment and learn. </a:t>
            </a:r>
          </a:p>
          <a:p>
            <a:pPr algn="just">
              <a:lnSpc>
                <a:spcPct val="150000"/>
              </a:lnSpc>
            </a:pPr>
            <a:r>
              <a:rPr lang="en-GB" sz="1700" dirty="0" smtClean="0">
                <a:latin typeface="Century Gothic" panose="020B0502020202020204" pitchFamily="34" charset="0"/>
              </a:rPr>
              <a:t>Additionally, since this is a single mode application, learners can learn in their own pace. </a:t>
            </a:r>
          </a:p>
          <a:p>
            <a:pPr algn="just">
              <a:lnSpc>
                <a:spcPct val="150000"/>
              </a:lnSpc>
            </a:pPr>
            <a:endParaRPr lang="en-GB" sz="1700" dirty="0">
              <a:latin typeface="Century Gothic" panose="020B0502020202020204" pitchFamily="34" charset="0"/>
            </a:endParaRPr>
          </a:p>
          <a:p>
            <a:pPr algn="ctr"/>
            <a:endParaRPr lang="en-IE" sz="1500" dirty="0" smtClean="0">
              <a:hlinkClick r:id="rId2"/>
            </a:endParaRPr>
          </a:p>
          <a:p>
            <a:pPr algn="ctr"/>
            <a:endParaRPr lang="en-IE" sz="1500" dirty="0">
              <a:hlinkClick r:id="rId2"/>
            </a:endParaRPr>
          </a:p>
          <a:p>
            <a:pPr algn="ctr"/>
            <a:endParaRPr lang="en-IE" sz="1500" dirty="0" smtClean="0">
              <a:hlinkClick r:id="rId2"/>
            </a:endParaRPr>
          </a:p>
          <a:p>
            <a:pPr algn="ctr"/>
            <a:endParaRPr lang="en-IE" sz="1500" dirty="0">
              <a:hlinkClick r:id="rId2"/>
            </a:endParaRPr>
          </a:p>
          <a:p>
            <a:pPr algn="ctr"/>
            <a:endParaRPr lang="en-IE" sz="1500" dirty="0" smtClean="0">
              <a:hlinkClick r:id="rId2"/>
            </a:endParaRPr>
          </a:p>
          <a:p>
            <a:pPr algn="ctr"/>
            <a:endParaRPr lang="en-IE" sz="1500" dirty="0" smtClean="0">
              <a:hlinkClick r:id="rId2"/>
            </a:endParaRPr>
          </a:p>
        </p:txBody>
      </p:sp>
      <p:pic>
        <p:nvPicPr>
          <p:cNvPr id="4" name="Picture 3" descr="Image result for anne frank house v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3490" y="4762556"/>
            <a:ext cx="3454334" cy="1693403"/>
          </a:xfrm>
          <a:prstGeom prst="rect">
            <a:avLst/>
          </a:prstGeom>
          <a:noFill/>
          <a:ln>
            <a:noFill/>
          </a:ln>
        </p:spPr>
      </p:pic>
      <p:pic>
        <p:nvPicPr>
          <p:cNvPr id="5" name="Picture 4" descr="Image result for anne frank house v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7723" y="4355082"/>
            <a:ext cx="3422803" cy="1709387"/>
          </a:xfrm>
          <a:prstGeom prst="rect">
            <a:avLst/>
          </a:prstGeom>
          <a:noFill/>
          <a:ln>
            <a:noFill/>
          </a:ln>
        </p:spPr>
      </p:pic>
    </p:spTree>
    <p:extLst>
      <p:ext uri="{BB962C8B-B14F-4D97-AF65-F5344CB8AC3E}">
        <p14:creationId xmlns:p14="http://schemas.microsoft.com/office/powerpoint/2010/main" val="1156475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Oculus Venues</a:t>
            </a:r>
            <a:endParaRPr lang="en-GB" b="1" dirty="0">
              <a:solidFill>
                <a:srgbClr val="0CEC1B"/>
              </a:solidFill>
            </a:endParaRPr>
          </a:p>
        </p:txBody>
      </p:sp>
      <p:sp>
        <p:nvSpPr>
          <p:cNvPr id="2" name="TextBox 1"/>
          <p:cNvSpPr txBox="1"/>
          <p:nvPr/>
        </p:nvSpPr>
        <p:spPr>
          <a:xfrm>
            <a:off x="336331" y="1839311"/>
            <a:ext cx="8471338" cy="6263253"/>
          </a:xfrm>
          <a:prstGeom prst="rect">
            <a:avLst/>
          </a:prstGeom>
          <a:noFill/>
        </p:spPr>
        <p:txBody>
          <a:bodyPr wrap="square" rtlCol="0">
            <a:spAutoFit/>
          </a:bodyPr>
          <a:lstStyle/>
          <a:p>
            <a:pPr algn="just"/>
            <a:r>
              <a:rPr lang="en-GB" sz="1700" dirty="0">
                <a:latin typeface="Century Gothic" panose="020B0502020202020204" pitchFamily="34" charset="0"/>
              </a:rPr>
              <a:t>Oculus Venues </a:t>
            </a:r>
            <a:r>
              <a:rPr lang="en-GB" sz="1700" b="1" dirty="0">
                <a:solidFill>
                  <a:srgbClr val="0CEC1B"/>
                </a:solidFill>
                <a:latin typeface="Century Gothic" panose="020B0502020202020204" pitchFamily="34" charset="0"/>
              </a:rPr>
              <a:t>allows the learners to experience concerts from the front row, sporting events, comedy shows and more. </a:t>
            </a:r>
            <a:r>
              <a:rPr lang="en-GB" sz="1700" dirty="0">
                <a:latin typeface="Century Gothic" panose="020B0502020202020204" pitchFamily="34" charset="0"/>
              </a:rPr>
              <a:t>It is possible to choose from an ongoing calendar of live, immersive events in VR where there's always something new to see. Learners can join thousands of others to share the experience and </a:t>
            </a:r>
            <a:r>
              <a:rPr lang="en-GB" sz="1700" dirty="0" smtClean="0">
                <a:latin typeface="Century Gothic" panose="020B0502020202020204" pitchFamily="34" charset="0"/>
              </a:rPr>
              <a:t>meet </a:t>
            </a:r>
            <a:r>
              <a:rPr lang="en-GB" sz="1700" dirty="0">
                <a:latin typeface="Century Gothic" panose="020B0502020202020204" pitchFamily="34" charset="0"/>
              </a:rPr>
              <a:t>other fans in the crowd, or watch in solo mode from a box seat high above the crowd. Oculus Venues lets them feel like they're really there for the best events in VR</a:t>
            </a:r>
            <a:r>
              <a:rPr lang="en-GB" sz="1700" dirty="0" smtClean="0">
                <a:latin typeface="Century Gothic" panose="020B0502020202020204" pitchFamily="34" charset="0"/>
              </a:rPr>
              <a:t>.</a:t>
            </a:r>
          </a:p>
          <a:p>
            <a:pPr algn="just"/>
            <a:endParaRPr lang="en-GB" sz="1700" dirty="0">
              <a:latin typeface="Century Gothic" panose="020B0502020202020204" pitchFamily="34" charset="0"/>
            </a:endParaRPr>
          </a:p>
          <a:p>
            <a:pPr algn="just"/>
            <a:endParaRPr lang="en-GB" sz="1700" dirty="0">
              <a:latin typeface="Century Gothic" panose="020B0502020202020204" pitchFamily="34" charset="0"/>
            </a:endParaRPr>
          </a:p>
          <a:p>
            <a:pPr algn="just"/>
            <a:endParaRPr lang="en-GB" sz="1700" dirty="0" smtClean="0">
              <a:latin typeface="Century Gothic" panose="020B0502020202020204" pitchFamily="34" charset="0"/>
            </a:endParaRPr>
          </a:p>
          <a:p>
            <a:pPr algn="just"/>
            <a:endParaRPr lang="en-IE" dirty="0" smtClean="0">
              <a:hlinkClick r:id="rId3"/>
            </a:endParaRPr>
          </a:p>
          <a:p>
            <a:pPr algn="just"/>
            <a:endParaRPr lang="en-IE" dirty="0">
              <a:hlinkClick r:id="rId3"/>
            </a:endParaRPr>
          </a:p>
          <a:p>
            <a:pPr algn="just"/>
            <a:endParaRPr lang="en-IE" dirty="0" smtClean="0">
              <a:hlinkClick r:id="rId3"/>
            </a:endParaRPr>
          </a:p>
          <a:p>
            <a:pPr algn="just"/>
            <a:endParaRPr lang="en-IE" dirty="0">
              <a:hlinkClick r:id="rId3"/>
            </a:endParaRPr>
          </a:p>
          <a:p>
            <a:pPr algn="just"/>
            <a:endParaRPr lang="en-IE" dirty="0" smtClean="0">
              <a:hlinkClick r:id="rId3"/>
            </a:endParaRPr>
          </a:p>
          <a:p>
            <a:pPr algn="just"/>
            <a:endParaRPr lang="en-IE" dirty="0">
              <a:hlinkClick r:id="rId3"/>
            </a:endParaRPr>
          </a:p>
          <a:p>
            <a:pPr algn="ctr"/>
            <a:r>
              <a:rPr lang="en-IE" dirty="0">
                <a:hlinkClick r:id="rId3"/>
              </a:rPr>
              <a:t> </a:t>
            </a:r>
            <a:endParaRPr lang="en-IE" dirty="0" smtClean="0">
              <a:hlinkClick r:id="rId3"/>
            </a:endParaRPr>
          </a:p>
          <a:p>
            <a:pPr algn="ctr"/>
            <a:r>
              <a:rPr lang="en-IE" sz="1500" dirty="0" smtClean="0">
                <a:hlinkClick r:id="rId3"/>
              </a:rPr>
              <a:t>https</a:t>
            </a:r>
            <a:r>
              <a:rPr lang="en-IE" sz="1500" dirty="0">
                <a:hlinkClick r:id="rId3"/>
              </a:rPr>
              <a:t>://www.youtube.com/watch?v=4HAaMVUr16g</a:t>
            </a:r>
            <a:endParaRPr lang="en-GB" sz="1500" dirty="0">
              <a:latin typeface="Century Gothic" panose="020B0502020202020204" pitchFamily="34" charset="0"/>
            </a:endParaRPr>
          </a:p>
          <a:p>
            <a:pPr algn="ctr"/>
            <a:endParaRPr lang="en-IE" sz="1500" dirty="0" smtClean="0">
              <a:hlinkClick r:id="rId4"/>
            </a:endParaRPr>
          </a:p>
          <a:p>
            <a:pPr algn="ctr"/>
            <a:endParaRPr lang="en-IE" sz="1500" dirty="0">
              <a:hlinkClick r:id="rId4"/>
            </a:endParaRPr>
          </a:p>
          <a:p>
            <a:pPr algn="ctr"/>
            <a:endParaRPr lang="en-IE" sz="1500" dirty="0" smtClean="0">
              <a:hlinkClick r:id="rId4"/>
            </a:endParaRPr>
          </a:p>
          <a:p>
            <a:pPr algn="ctr"/>
            <a:endParaRPr lang="en-IE" sz="1500" dirty="0">
              <a:hlinkClick r:id="rId4"/>
            </a:endParaRPr>
          </a:p>
          <a:p>
            <a:pPr algn="ctr"/>
            <a:endParaRPr lang="en-IE" sz="1500" dirty="0" smtClean="0">
              <a:hlinkClick r:id="rId4"/>
            </a:endParaRPr>
          </a:p>
          <a:p>
            <a:pPr algn="ctr"/>
            <a:endParaRPr lang="en-IE" sz="1500" dirty="0" smtClean="0">
              <a:hlinkClick r:id="rId4"/>
            </a:endParaRPr>
          </a:p>
        </p:txBody>
      </p:sp>
      <p:pic>
        <p:nvPicPr>
          <p:cNvPr id="4" name="4HAaMVUr16g"/>
          <p:cNvPicPr>
            <a:picLocks noRot="1" noChangeAspect="1"/>
          </p:cNvPicPr>
          <p:nvPr>
            <a:videoFile r:link="rId1"/>
          </p:nvPr>
        </p:nvPicPr>
        <p:blipFill>
          <a:blip r:embed="rId5"/>
          <a:stretch>
            <a:fillRect/>
          </a:stretch>
        </p:blipFill>
        <p:spPr>
          <a:xfrm>
            <a:off x="2385848" y="3802739"/>
            <a:ext cx="4261945" cy="2397344"/>
          </a:xfrm>
          <a:prstGeom prst="rect">
            <a:avLst/>
          </a:prstGeom>
        </p:spPr>
      </p:pic>
    </p:spTree>
    <p:extLst>
      <p:ext uri="{BB962C8B-B14F-4D97-AF65-F5344CB8AC3E}">
        <p14:creationId xmlns:p14="http://schemas.microsoft.com/office/powerpoint/2010/main" val="3232119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Oculus Venues</a:t>
            </a:r>
            <a:endParaRPr lang="en-GB" b="1" dirty="0">
              <a:solidFill>
                <a:srgbClr val="0CEC1B"/>
              </a:solidFill>
            </a:endParaRPr>
          </a:p>
        </p:txBody>
      </p:sp>
      <p:sp>
        <p:nvSpPr>
          <p:cNvPr id="2" name="TextBox 1"/>
          <p:cNvSpPr txBox="1"/>
          <p:nvPr/>
        </p:nvSpPr>
        <p:spPr>
          <a:xfrm>
            <a:off x="262759" y="1797269"/>
            <a:ext cx="8471338" cy="4647426"/>
          </a:xfrm>
          <a:prstGeom prst="rect">
            <a:avLst/>
          </a:prstGeom>
          <a:noFill/>
        </p:spPr>
        <p:txBody>
          <a:bodyPr wrap="square" rtlCol="0">
            <a:spAutoFit/>
          </a:bodyPr>
          <a:lstStyle/>
          <a:p>
            <a:pPr algn="just">
              <a:lnSpc>
                <a:spcPct val="150000"/>
              </a:lnSpc>
            </a:pPr>
            <a:r>
              <a:rPr lang="en-GB" sz="1700" b="1" dirty="0" smtClean="0">
                <a:latin typeface="Century Gothic" panose="020B0502020202020204" pitchFamily="34" charset="0"/>
              </a:rPr>
              <a:t>Added value for low-skilled/low-qualified adults:</a:t>
            </a:r>
            <a:endParaRPr lang="en-GB" sz="1700" b="1" dirty="0">
              <a:latin typeface="Century Gothic" panose="020B0502020202020204" pitchFamily="34" charset="0"/>
            </a:endParaRPr>
          </a:p>
          <a:p>
            <a:pPr algn="just">
              <a:lnSpc>
                <a:spcPct val="150000"/>
              </a:lnSpc>
            </a:pPr>
            <a:r>
              <a:rPr lang="en-GB" sz="1700" dirty="0" smtClean="0">
                <a:latin typeface="Century Gothic" panose="020B0502020202020204" pitchFamily="34" charset="0"/>
              </a:rPr>
              <a:t>This application is essentially a social platform rather than a learning platform but is valuable as it allows users to learn the first basic skills needed within a VR environment including communication, navigation and groups interaction.</a:t>
            </a:r>
          </a:p>
          <a:p>
            <a:pPr algn="just">
              <a:lnSpc>
                <a:spcPct val="150000"/>
              </a:lnSpc>
            </a:pPr>
            <a:endParaRPr lang="en-GB" sz="1700" dirty="0">
              <a:latin typeface="Century Gothic" panose="020B0502020202020204" pitchFamily="34" charset="0"/>
            </a:endParaRPr>
          </a:p>
          <a:p>
            <a:pPr algn="just">
              <a:lnSpc>
                <a:spcPct val="150000"/>
              </a:lnSpc>
            </a:pPr>
            <a:r>
              <a:rPr lang="en-GB" sz="1700" dirty="0" smtClean="0">
                <a:latin typeface="Century Gothic" panose="020B0502020202020204" pitchFamily="34" charset="0"/>
              </a:rPr>
              <a:t> </a:t>
            </a:r>
            <a:endParaRPr lang="en-GB" sz="1700" dirty="0">
              <a:latin typeface="Century Gothic" panose="020B0502020202020204" pitchFamily="34" charset="0"/>
            </a:endParaRPr>
          </a:p>
          <a:p>
            <a:pPr algn="just"/>
            <a:endParaRPr lang="en-GB" sz="1700" dirty="0" smtClean="0">
              <a:latin typeface="Century Gothic" panose="020B0502020202020204" pitchFamily="34" charset="0"/>
            </a:endParaRPr>
          </a:p>
          <a:p>
            <a:pPr algn="just"/>
            <a:endParaRPr lang="en-IE" dirty="0" smtClean="0">
              <a:hlinkClick r:id="rId2"/>
            </a:endParaRPr>
          </a:p>
          <a:p>
            <a:pPr algn="just"/>
            <a:endParaRPr lang="en-IE" dirty="0">
              <a:hlinkClick r:id="rId2"/>
            </a:endParaRPr>
          </a:p>
          <a:p>
            <a:pPr algn="ctr"/>
            <a:endParaRPr lang="en-IE" sz="1500" dirty="0" smtClean="0">
              <a:hlinkClick r:id="rId3"/>
            </a:endParaRPr>
          </a:p>
          <a:p>
            <a:pPr algn="ctr"/>
            <a:endParaRPr lang="en-IE" sz="1500" dirty="0">
              <a:hlinkClick r:id="rId3"/>
            </a:endParaRPr>
          </a:p>
          <a:p>
            <a:pPr algn="ctr"/>
            <a:endParaRPr lang="en-IE" sz="1500" dirty="0" smtClean="0">
              <a:hlinkClick r:id="rId3"/>
            </a:endParaRPr>
          </a:p>
          <a:p>
            <a:pPr algn="ctr"/>
            <a:endParaRPr lang="en-IE" sz="1500" dirty="0">
              <a:hlinkClick r:id="rId3"/>
            </a:endParaRPr>
          </a:p>
          <a:p>
            <a:pPr algn="ctr"/>
            <a:endParaRPr lang="en-IE" sz="1500" dirty="0" smtClean="0">
              <a:hlinkClick r:id="rId3"/>
            </a:endParaRPr>
          </a:p>
          <a:p>
            <a:pPr algn="ctr"/>
            <a:endParaRPr lang="en-IE" sz="1500" dirty="0" smtClean="0">
              <a:hlinkClick r:id="rId3"/>
            </a:endParaRPr>
          </a:p>
        </p:txBody>
      </p:sp>
      <p:pic>
        <p:nvPicPr>
          <p:cNvPr id="5" name="Picture 4" descr="Image result for oculus venues VR app"/>
          <p:cNvPicPr/>
          <p:nvPr/>
        </p:nvPicPr>
        <p:blipFill>
          <a:blip r:embed="rId4">
            <a:extLst>
              <a:ext uri="{28A0092B-C50C-407E-A947-70E740481C1C}">
                <a14:useLocalDpi xmlns:a14="http://schemas.microsoft.com/office/drawing/2010/main" val="0"/>
              </a:ext>
            </a:extLst>
          </a:blip>
          <a:srcRect/>
          <a:stretch>
            <a:fillRect/>
          </a:stretch>
        </p:blipFill>
        <p:spPr bwMode="auto">
          <a:xfrm>
            <a:off x="784520" y="3486476"/>
            <a:ext cx="3325025" cy="2493910"/>
          </a:xfrm>
          <a:prstGeom prst="rect">
            <a:avLst/>
          </a:prstGeom>
          <a:noFill/>
          <a:ln>
            <a:noFill/>
          </a:ln>
        </p:spPr>
      </p:pic>
      <p:pic>
        <p:nvPicPr>
          <p:cNvPr id="6" name="Picture 5" descr="NBA VR Venues NextVR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531" y="3804745"/>
            <a:ext cx="3520967" cy="2364828"/>
          </a:xfrm>
          <a:prstGeom prst="rect">
            <a:avLst/>
          </a:prstGeom>
          <a:noFill/>
          <a:ln>
            <a:noFill/>
          </a:ln>
        </p:spPr>
      </p:pic>
    </p:spTree>
    <p:extLst>
      <p:ext uri="{BB962C8B-B14F-4D97-AF65-F5344CB8AC3E}">
        <p14:creationId xmlns:p14="http://schemas.microsoft.com/office/powerpoint/2010/main" val="619080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fontScale="90000"/>
          </a:bodyPr>
          <a:lstStyle/>
          <a:p>
            <a:pPr algn="ctr"/>
            <a:r>
              <a:rPr lang="de-AT" sz="3900" dirty="0"/>
              <a:t>Unit </a:t>
            </a:r>
            <a:r>
              <a:rPr lang="de-AT" sz="3900" dirty="0" smtClean="0"/>
              <a:t>3</a:t>
            </a:r>
            <a:br>
              <a:rPr lang="de-AT" sz="3900" dirty="0" smtClean="0"/>
            </a:br>
            <a:r>
              <a:rPr lang="de-AT" sz="3900" dirty="0"/>
              <a:t>VR for low-skilled/qualified </a:t>
            </a:r>
            <a:r>
              <a:rPr lang="de-AT" sz="3900" dirty="0" smtClean="0"/>
              <a:t>persons</a:t>
            </a:r>
            <a:endParaRPr lang="en-GB" b="1" dirty="0">
              <a:solidFill>
                <a:srgbClr val="0CEC1B"/>
              </a:solidFill>
            </a:endParaRPr>
          </a:p>
        </p:txBody>
      </p:sp>
      <p:sp>
        <p:nvSpPr>
          <p:cNvPr id="4" name="TextBox 3"/>
          <p:cNvSpPr txBox="1"/>
          <p:nvPr/>
        </p:nvSpPr>
        <p:spPr>
          <a:xfrm>
            <a:off x="979433" y="3384332"/>
            <a:ext cx="7535917" cy="769441"/>
          </a:xfrm>
          <a:prstGeom prst="rect">
            <a:avLst/>
          </a:prstGeom>
          <a:noFill/>
        </p:spPr>
        <p:txBody>
          <a:bodyPr wrap="square" rtlCol="0">
            <a:spAutoFit/>
          </a:bodyPr>
          <a:lstStyle/>
          <a:p>
            <a:r>
              <a:rPr lang="en-GB" sz="4400" b="1" dirty="0">
                <a:solidFill>
                  <a:srgbClr val="0CEC1B"/>
                </a:solidFill>
                <a:latin typeface="Century Gothic" panose="020B0502020202020204" pitchFamily="34" charset="0"/>
                <a:ea typeface="+mj-ea"/>
                <a:cs typeface="+mj-cs"/>
              </a:rPr>
              <a:t>Thank you for the </a:t>
            </a:r>
            <a:r>
              <a:rPr lang="en-GB" sz="4400" b="1" dirty="0" smtClean="0">
                <a:solidFill>
                  <a:srgbClr val="0CEC1B"/>
                </a:solidFill>
                <a:latin typeface="Century Gothic" panose="020B0502020202020204" pitchFamily="34" charset="0"/>
                <a:ea typeface="+mj-ea"/>
                <a:cs typeface="+mj-cs"/>
              </a:rPr>
              <a:t>attention.</a:t>
            </a:r>
            <a:endParaRPr lang="en-IE" sz="4400" b="1" dirty="0">
              <a:solidFill>
                <a:srgbClr val="0CEC1B"/>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412747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AT" b="1" dirty="0" smtClean="0">
                <a:solidFill>
                  <a:srgbClr val="0CEC1B"/>
                </a:solidFill>
              </a:rPr>
              <a:t/>
            </a:r>
            <a:br>
              <a:rPr lang="de-AT" b="1" dirty="0" smtClean="0">
                <a:solidFill>
                  <a:srgbClr val="0CEC1B"/>
                </a:solidFill>
              </a:rPr>
            </a:br>
            <a:r>
              <a:rPr lang="de-AT" sz="2800" dirty="0" smtClean="0"/>
              <a:t/>
            </a:r>
            <a:br>
              <a:rPr lang="de-AT" sz="2800" dirty="0" smtClean="0"/>
            </a:br>
            <a:endParaRPr lang="de-AT" sz="2800" dirty="0"/>
          </a:p>
        </p:txBody>
      </p:sp>
      <p:sp>
        <p:nvSpPr>
          <p:cNvPr id="4" name="Rectangle 3"/>
          <p:cNvSpPr/>
          <p:nvPr/>
        </p:nvSpPr>
        <p:spPr>
          <a:xfrm>
            <a:off x="315310" y="2588963"/>
            <a:ext cx="8671034" cy="2916055"/>
          </a:xfrm>
          <a:prstGeom prst="rect">
            <a:avLst/>
          </a:prstGeom>
        </p:spPr>
        <p:txBody>
          <a:bodyPr wrap="square">
            <a:spAutoFit/>
          </a:bodyPr>
          <a:lstStyle/>
          <a:p>
            <a:pPr algn="ctr">
              <a:lnSpc>
                <a:spcPct val="150000"/>
              </a:lnSpc>
            </a:pPr>
            <a:r>
              <a:rPr lang="de-AT" sz="4400" b="1" dirty="0" smtClean="0">
                <a:solidFill>
                  <a:srgbClr val="0CEC1B"/>
                </a:solidFill>
                <a:latin typeface="Century Gothic" panose="020B0502020202020204" pitchFamily="34" charset="0"/>
                <a:ea typeface="+mj-ea"/>
                <a:cs typeface="+mj-cs"/>
              </a:rPr>
              <a:t>VIRAL SKILLS E-THEK</a:t>
            </a:r>
            <a:br>
              <a:rPr lang="de-AT" sz="4400" b="1" dirty="0" smtClean="0">
                <a:solidFill>
                  <a:srgbClr val="0CEC1B"/>
                </a:solidFill>
                <a:latin typeface="Century Gothic" panose="020B0502020202020204" pitchFamily="34" charset="0"/>
                <a:ea typeface="+mj-ea"/>
                <a:cs typeface="+mj-cs"/>
              </a:rPr>
            </a:br>
            <a:r>
              <a:rPr lang="de-AT" sz="4000" b="1" dirty="0" smtClean="0">
                <a:latin typeface="Century Gothic" panose="020B0502020202020204" pitchFamily="34" charset="0"/>
                <a:ea typeface="+mj-ea"/>
                <a:cs typeface="+mj-cs"/>
              </a:rPr>
              <a:t>VR </a:t>
            </a:r>
            <a:r>
              <a:rPr lang="de-AT" sz="4000" b="1" dirty="0">
                <a:latin typeface="Century Gothic" panose="020B0502020202020204" pitchFamily="34" charset="0"/>
                <a:ea typeface="+mj-ea"/>
                <a:cs typeface="+mj-cs"/>
              </a:rPr>
              <a:t>apps used in adult education</a:t>
            </a:r>
            <a:r>
              <a:rPr lang="de-AT" sz="4400" b="1" dirty="0">
                <a:solidFill>
                  <a:srgbClr val="0CEC1B"/>
                </a:solidFill>
                <a:latin typeface="Century Gothic" panose="020B0502020202020204" pitchFamily="34" charset="0"/>
                <a:ea typeface="+mj-ea"/>
                <a:cs typeface="+mj-cs"/>
              </a:rPr>
              <a:t/>
            </a:r>
            <a:br>
              <a:rPr lang="de-AT" sz="4400" b="1" dirty="0">
                <a:solidFill>
                  <a:srgbClr val="0CEC1B"/>
                </a:solidFill>
                <a:latin typeface="Century Gothic" panose="020B0502020202020204" pitchFamily="34" charset="0"/>
                <a:ea typeface="+mj-ea"/>
                <a:cs typeface="+mj-cs"/>
              </a:rPr>
            </a:br>
            <a:endParaRPr lang="en-IE" sz="4400" b="1" dirty="0">
              <a:solidFill>
                <a:srgbClr val="0CEC1B"/>
              </a:solidFill>
              <a:latin typeface="Century Gothic" panose="020B0502020202020204" pitchFamily="34" charset="0"/>
              <a:ea typeface="+mj-ea"/>
              <a:cs typeface="+mj-cs"/>
            </a:endParaRPr>
          </a:p>
        </p:txBody>
      </p:sp>
      <p:sp>
        <p:nvSpPr>
          <p:cNvPr id="5" name="Titel 1"/>
          <p:cNvSpPr txBox="1">
            <a:spLocks/>
          </p:cNvSpPr>
          <p:nvPr/>
        </p:nvSpPr>
        <p:spPr>
          <a:xfrm>
            <a:off x="508972" y="15148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a:lstStyle>
          <a:p>
            <a:pPr algn="ctr">
              <a:lnSpc>
                <a:spcPct val="150000"/>
              </a:lnSpc>
            </a:pPr>
            <a:r>
              <a:rPr lang="de-AT" sz="3000" b="1" dirty="0" smtClean="0"/>
              <a:t>VR Apps that work for Adult Education</a:t>
            </a:r>
            <a:endParaRPr lang="de-AT" sz="3000" b="1" dirty="0"/>
          </a:p>
        </p:txBody>
      </p:sp>
    </p:spTree>
    <p:extLst>
      <p:ext uri="{BB962C8B-B14F-4D97-AF65-F5344CB8AC3E}">
        <p14:creationId xmlns:p14="http://schemas.microsoft.com/office/powerpoint/2010/main" val="86455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smtClean="0">
                <a:solidFill>
                  <a:srgbClr val="0CEC1B"/>
                </a:solidFill>
              </a:rPr>
              <a:t>UNIMERSIVE</a:t>
            </a:r>
            <a:r>
              <a:rPr lang="de-AT" b="1" dirty="0" smtClean="0">
                <a:solidFill>
                  <a:srgbClr val="0CEC1B"/>
                </a:solidFill>
              </a:rPr>
              <a:t/>
            </a:r>
            <a:br>
              <a:rPr lang="de-AT" b="1" dirty="0" smtClean="0">
                <a:solidFill>
                  <a:srgbClr val="0CEC1B"/>
                </a:solidFill>
              </a:rPr>
            </a:br>
            <a:endParaRPr lang="de-AT" sz="2800" dirty="0"/>
          </a:p>
        </p:txBody>
      </p:sp>
      <p:sp>
        <p:nvSpPr>
          <p:cNvPr id="3" name="TextBox 2"/>
          <p:cNvSpPr txBox="1"/>
          <p:nvPr/>
        </p:nvSpPr>
        <p:spPr>
          <a:xfrm>
            <a:off x="125344" y="1828800"/>
            <a:ext cx="8628993" cy="4183518"/>
          </a:xfrm>
          <a:prstGeom prst="rect">
            <a:avLst/>
          </a:prstGeom>
          <a:noFill/>
        </p:spPr>
        <p:txBody>
          <a:bodyPr wrap="square" rtlCol="0">
            <a:spAutoFit/>
          </a:bodyPr>
          <a:lstStyle/>
          <a:p>
            <a:pPr marL="228600" indent="-228600" algn="just">
              <a:spcBef>
                <a:spcPts val="1000"/>
              </a:spcBef>
              <a:buClr>
                <a:srgbClr val="0CEC1B"/>
              </a:buClr>
              <a:buFont typeface="Wingdings 3" panose="05040102010807070707" pitchFamily="18" charset="2"/>
              <a:buChar char=""/>
            </a:pPr>
            <a:r>
              <a:rPr lang="de-AT" dirty="0" smtClean="0">
                <a:latin typeface="Century Gothic" panose="020B0502020202020204" pitchFamily="34" charset="0"/>
              </a:rPr>
              <a:t>Unimersiv </a:t>
            </a:r>
            <a:r>
              <a:rPr lang="de-AT" dirty="0">
                <a:latin typeface="Century Gothic" panose="020B0502020202020204" pitchFamily="34" charset="0"/>
              </a:rPr>
              <a:t>claims to be the largest platform for VR educational experiences and applications available. The app itself provides access to a number of different learning experiences which include field trips (ISS, Acropolis of Athens etc.) which enable users to learn using VR technologies.</a:t>
            </a:r>
          </a:p>
          <a:p>
            <a:pPr marL="228600" indent="-228600" algn="just">
              <a:spcBef>
                <a:spcPts val="1000"/>
              </a:spcBef>
              <a:buClr>
                <a:srgbClr val="0CEC1B"/>
              </a:buClr>
              <a:buFont typeface="Wingdings 3" panose="05040102010807070707" pitchFamily="18" charset="2"/>
              <a:buChar char=""/>
            </a:pPr>
            <a:r>
              <a:rPr lang="de-AT" dirty="0">
                <a:latin typeface="Century Gothic" panose="020B0502020202020204" pitchFamily="34" charset="0"/>
              </a:rPr>
              <a:t>Currently available for free (on oculus devices only), the learning content includes VR expierences covering the following:</a:t>
            </a:r>
            <a:endParaRPr lang="en-IE" dirty="0">
              <a:latin typeface="Century Gothic" panose="020B0502020202020204" pitchFamily="34" charset="0"/>
            </a:endParaRPr>
          </a:p>
          <a:p>
            <a:pPr marL="3086100" lvl="6" indent="-342900">
              <a:lnSpc>
                <a:spcPct val="150000"/>
              </a:lnSpc>
              <a:buFont typeface="Wingdings" panose="05000000000000000000" pitchFamily="2" charset="2"/>
              <a:buChar char="q"/>
            </a:pPr>
            <a:r>
              <a:rPr lang="de-AT" b="1" dirty="0" smtClean="0">
                <a:solidFill>
                  <a:srgbClr val="002060"/>
                </a:solidFill>
                <a:latin typeface="Century Gothic" panose="020B0502020202020204" pitchFamily="34" charset="0"/>
              </a:rPr>
              <a:t>Human </a:t>
            </a:r>
            <a:r>
              <a:rPr lang="de-AT" b="1" dirty="0">
                <a:solidFill>
                  <a:srgbClr val="002060"/>
                </a:solidFill>
                <a:latin typeface="Century Gothic" panose="020B0502020202020204" pitchFamily="34" charset="0"/>
              </a:rPr>
              <a:t>Body / Human Brain</a:t>
            </a:r>
            <a:endParaRPr lang="en-IE" b="1" dirty="0">
              <a:solidFill>
                <a:srgbClr val="002060"/>
              </a:solidFill>
              <a:latin typeface="Century Gothic" panose="020B0502020202020204" pitchFamily="34" charset="0"/>
            </a:endParaRPr>
          </a:p>
          <a:p>
            <a:pPr marL="3086100" lvl="6" indent="-342900">
              <a:lnSpc>
                <a:spcPct val="150000"/>
              </a:lnSpc>
              <a:buFont typeface="Wingdings" panose="05000000000000000000" pitchFamily="2" charset="2"/>
              <a:buChar char="q"/>
            </a:pPr>
            <a:r>
              <a:rPr lang="de-AT" b="1" dirty="0">
                <a:solidFill>
                  <a:srgbClr val="002060"/>
                </a:solidFill>
                <a:latin typeface="Century Gothic" panose="020B0502020202020204" pitchFamily="34" charset="0"/>
              </a:rPr>
              <a:t>International Space Station</a:t>
            </a:r>
            <a:endParaRPr lang="en-IE" b="1" dirty="0">
              <a:solidFill>
                <a:srgbClr val="002060"/>
              </a:solidFill>
              <a:latin typeface="Century Gothic" panose="020B0502020202020204" pitchFamily="34" charset="0"/>
            </a:endParaRPr>
          </a:p>
          <a:p>
            <a:pPr marL="3086100" lvl="6" indent="-342900">
              <a:lnSpc>
                <a:spcPct val="150000"/>
              </a:lnSpc>
              <a:buFont typeface="Wingdings" panose="05000000000000000000" pitchFamily="2" charset="2"/>
              <a:buChar char="q"/>
            </a:pPr>
            <a:r>
              <a:rPr lang="de-AT" b="1" dirty="0">
                <a:solidFill>
                  <a:srgbClr val="002060"/>
                </a:solidFill>
                <a:latin typeface="Century Gothic" panose="020B0502020202020204" pitchFamily="34" charset="0"/>
              </a:rPr>
              <a:t>Historical places</a:t>
            </a:r>
            <a:endParaRPr lang="en-IE" b="1" dirty="0">
              <a:solidFill>
                <a:srgbClr val="002060"/>
              </a:solidFill>
              <a:latin typeface="Century Gothic" panose="020B0502020202020204" pitchFamily="34" charset="0"/>
            </a:endParaRPr>
          </a:p>
          <a:p>
            <a:pPr marL="3086100" lvl="6" indent="-342900">
              <a:lnSpc>
                <a:spcPct val="150000"/>
              </a:lnSpc>
              <a:buFont typeface="Wingdings" panose="05000000000000000000" pitchFamily="2" charset="2"/>
              <a:buChar char="q"/>
            </a:pPr>
            <a:r>
              <a:rPr lang="de-AT" b="1" dirty="0">
                <a:solidFill>
                  <a:srgbClr val="002060"/>
                </a:solidFill>
                <a:latin typeface="Century Gothic" panose="020B0502020202020204" pitchFamily="34" charset="0"/>
              </a:rPr>
              <a:t>Dinosaurs</a:t>
            </a:r>
            <a:endParaRPr lang="en-IE" b="1" dirty="0">
              <a:solidFill>
                <a:srgbClr val="002060"/>
              </a:solidFill>
              <a:latin typeface="Century Gothic" panose="020B0502020202020204" pitchFamily="34" charset="0"/>
            </a:endParaRPr>
          </a:p>
          <a:p>
            <a:pPr marL="3086100" lvl="6" indent="-342900">
              <a:lnSpc>
                <a:spcPct val="150000"/>
              </a:lnSpc>
              <a:buFont typeface="Wingdings" panose="05000000000000000000" pitchFamily="2" charset="2"/>
              <a:buChar char="q"/>
            </a:pPr>
            <a:r>
              <a:rPr lang="de-AT" b="1" dirty="0">
                <a:solidFill>
                  <a:srgbClr val="002060"/>
                </a:solidFill>
                <a:latin typeface="Century Gothic" panose="020B0502020202020204" pitchFamily="34" charset="0"/>
              </a:rPr>
              <a:t>Titanic </a:t>
            </a:r>
            <a:endParaRPr lang="en-IE"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05216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b="1" dirty="0" smtClean="0">
                <a:solidFill>
                  <a:srgbClr val="0CEC1B"/>
                </a:solidFill>
              </a:rPr>
              <a:t>UNIMERSIVE</a:t>
            </a:r>
            <a:endParaRPr lang="en-GB" b="1" dirty="0">
              <a:solidFill>
                <a:srgbClr val="0CEC1B"/>
              </a:solidFill>
            </a:endParaRPr>
          </a:p>
        </p:txBody>
      </p:sp>
      <p:sp>
        <p:nvSpPr>
          <p:cNvPr id="3" name="TextBox 2"/>
          <p:cNvSpPr txBox="1"/>
          <p:nvPr/>
        </p:nvSpPr>
        <p:spPr>
          <a:xfrm>
            <a:off x="-115615" y="4691749"/>
            <a:ext cx="4889281" cy="323165"/>
          </a:xfrm>
          <a:prstGeom prst="rect">
            <a:avLst/>
          </a:prstGeom>
          <a:noFill/>
        </p:spPr>
        <p:txBody>
          <a:bodyPr wrap="square" rtlCol="0">
            <a:spAutoFit/>
          </a:bodyPr>
          <a:lstStyle/>
          <a:p>
            <a:pPr algn="ctr"/>
            <a:r>
              <a:rPr lang="en-IE" sz="1500" dirty="0">
                <a:hlinkClick r:id="rId4"/>
              </a:rPr>
              <a:t>https://www.youtube.com/watch?v=bCjWlPkJ19E</a:t>
            </a:r>
            <a:endParaRPr lang="en-IE" sz="1500" dirty="0"/>
          </a:p>
        </p:txBody>
      </p:sp>
      <p:pic>
        <p:nvPicPr>
          <p:cNvPr id="4" name="bCjWlPkJ19E"/>
          <p:cNvPicPr>
            <a:picLocks noRot="1" noChangeAspect="1"/>
          </p:cNvPicPr>
          <p:nvPr>
            <a:videoFile r:link="rId1"/>
          </p:nvPr>
        </p:nvPicPr>
        <p:blipFill>
          <a:blip r:embed="rId5"/>
          <a:stretch>
            <a:fillRect/>
          </a:stretch>
        </p:blipFill>
        <p:spPr>
          <a:xfrm>
            <a:off x="739920" y="2659595"/>
            <a:ext cx="3178212" cy="1849821"/>
          </a:xfrm>
          <a:prstGeom prst="rect">
            <a:avLst/>
          </a:prstGeom>
        </p:spPr>
      </p:pic>
      <p:pic>
        <p:nvPicPr>
          <p:cNvPr id="5" name="EXcDx1PtcZE"/>
          <p:cNvPicPr>
            <a:picLocks noRot="1" noChangeAspect="1"/>
          </p:cNvPicPr>
          <p:nvPr>
            <a:videoFile r:link="rId2"/>
          </p:nvPr>
        </p:nvPicPr>
        <p:blipFill>
          <a:blip r:embed="rId6"/>
          <a:stretch>
            <a:fillRect/>
          </a:stretch>
        </p:blipFill>
        <p:spPr>
          <a:xfrm>
            <a:off x="5129048" y="3432655"/>
            <a:ext cx="3271270" cy="1892847"/>
          </a:xfrm>
          <a:prstGeom prst="rect">
            <a:avLst/>
          </a:prstGeom>
        </p:spPr>
      </p:pic>
      <p:sp>
        <p:nvSpPr>
          <p:cNvPr id="6" name="TextBox 5"/>
          <p:cNvSpPr txBox="1"/>
          <p:nvPr/>
        </p:nvSpPr>
        <p:spPr>
          <a:xfrm>
            <a:off x="315310" y="1901864"/>
            <a:ext cx="4372304" cy="646331"/>
          </a:xfrm>
          <a:prstGeom prst="rect">
            <a:avLst/>
          </a:prstGeom>
          <a:noFill/>
        </p:spPr>
        <p:txBody>
          <a:bodyPr wrap="square" rtlCol="0">
            <a:spAutoFit/>
          </a:bodyPr>
          <a:lstStyle/>
          <a:p>
            <a:pPr algn="ctr"/>
            <a:r>
              <a:rPr lang="en-GB" b="1" dirty="0">
                <a:solidFill>
                  <a:srgbClr val="0CEC1B"/>
                </a:solidFill>
              </a:rPr>
              <a:t>Unimersiv - Learn through Virtual Reality - Gear VR &amp; Oculus Rift</a:t>
            </a:r>
          </a:p>
        </p:txBody>
      </p:sp>
      <p:sp>
        <p:nvSpPr>
          <p:cNvPr id="7" name="TextBox 6"/>
          <p:cNvSpPr txBox="1"/>
          <p:nvPr/>
        </p:nvSpPr>
        <p:spPr>
          <a:xfrm>
            <a:off x="4531635" y="2664112"/>
            <a:ext cx="4372304" cy="646331"/>
          </a:xfrm>
          <a:prstGeom prst="rect">
            <a:avLst/>
          </a:prstGeom>
          <a:noFill/>
        </p:spPr>
        <p:txBody>
          <a:bodyPr wrap="square" rtlCol="0">
            <a:spAutoFit/>
          </a:bodyPr>
          <a:lstStyle/>
          <a:p>
            <a:pPr algn="ctr"/>
            <a:r>
              <a:rPr lang="en-GB" b="1" dirty="0">
                <a:solidFill>
                  <a:srgbClr val="0CEC1B"/>
                </a:solidFill>
              </a:rPr>
              <a:t>Forklift Training in VR - Industrial VR Training by Unimersiv</a:t>
            </a:r>
          </a:p>
        </p:txBody>
      </p:sp>
      <p:sp>
        <p:nvSpPr>
          <p:cNvPr id="8" name="Rectangle 7"/>
          <p:cNvSpPr/>
          <p:nvPr/>
        </p:nvSpPr>
        <p:spPr>
          <a:xfrm>
            <a:off x="4500398" y="5441419"/>
            <a:ext cx="4572000" cy="323165"/>
          </a:xfrm>
          <a:prstGeom prst="rect">
            <a:avLst/>
          </a:prstGeom>
        </p:spPr>
        <p:txBody>
          <a:bodyPr>
            <a:spAutoFit/>
          </a:bodyPr>
          <a:lstStyle/>
          <a:p>
            <a:pPr algn="ctr"/>
            <a:r>
              <a:rPr lang="en-IE" sz="1500" dirty="0">
                <a:hlinkClick r:id="rId7"/>
              </a:rPr>
              <a:t>https://www.youtube.com/watch?v=EXcDx1PtcZE</a:t>
            </a:r>
            <a:endParaRPr lang="en-IE" sz="1500" dirty="0"/>
          </a:p>
        </p:txBody>
      </p:sp>
    </p:spTree>
    <p:extLst>
      <p:ext uri="{BB962C8B-B14F-4D97-AF65-F5344CB8AC3E}">
        <p14:creationId xmlns:p14="http://schemas.microsoft.com/office/powerpoint/2010/main" val="86265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b="1" dirty="0" smtClean="0">
                <a:solidFill>
                  <a:srgbClr val="0CEC1B"/>
                </a:solidFill>
              </a:rPr>
              <a:t>UNIMERSIVE</a:t>
            </a:r>
            <a:endParaRPr lang="en-GB" b="1" dirty="0">
              <a:solidFill>
                <a:srgbClr val="0CEC1B"/>
              </a:solidFill>
            </a:endParaRPr>
          </a:p>
        </p:txBody>
      </p:sp>
      <p:sp>
        <p:nvSpPr>
          <p:cNvPr id="3" name="TextBox 2"/>
          <p:cNvSpPr txBox="1"/>
          <p:nvPr/>
        </p:nvSpPr>
        <p:spPr>
          <a:xfrm>
            <a:off x="628650" y="1828800"/>
            <a:ext cx="8147488" cy="4755148"/>
          </a:xfrm>
          <a:prstGeom prst="rect">
            <a:avLst/>
          </a:prstGeom>
          <a:noFill/>
        </p:spPr>
        <p:txBody>
          <a:bodyPr wrap="square" rtlCol="0">
            <a:spAutoFit/>
          </a:bodyPr>
          <a:lstStyle/>
          <a:p>
            <a:pPr algn="just">
              <a:spcBef>
                <a:spcPts val="600"/>
              </a:spcBef>
            </a:pPr>
            <a:r>
              <a:rPr lang="en-US" sz="2000" dirty="0" smtClean="0">
                <a:latin typeface="Century Gothic" panose="020B0502020202020204" pitchFamily="34" charset="0"/>
              </a:rPr>
              <a:t>High </a:t>
            </a:r>
            <a:r>
              <a:rPr lang="en-US" sz="2000" dirty="0">
                <a:latin typeface="Century Gothic" panose="020B0502020202020204" pitchFamily="34" charset="0"/>
              </a:rPr>
              <a:t>potential for added value for low-skilled/qualified adults which include: </a:t>
            </a:r>
            <a:endParaRPr lang="en-US" sz="2000" dirty="0" smtClean="0">
              <a:latin typeface="Century Gothic" panose="020B0502020202020204" pitchFamily="34" charset="0"/>
            </a:endParaRPr>
          </a:p>
          <a:p>
            <a:pPr algn="just">
              <a:spcBef>
                <a:spcPts val="600"/>
              </a:spcBef>
            </a:pPr>
            <a:endParaRPr lang="en-IE" sz="2000" dirty="0">
              <a:latin typeface="Century Gothic" panose="020B0502020202020204" pitchFamily="34" charset="0"/>
            </a:endParaRPr>
          </a:p>
          <a:p>
            <a:pPr marL="228600" indent="-228600" algn="just">
              <a:spcBef>
                <a:spcPts val="600"/>
              </a:spcBef>
              <a:spcAft>
                <a:spcPts val="600"/>
              </a:spcAft>
              <a:buClr>
                <a:srgbClr val="0CEC1B"/>
              </a:buClr>
              <a:buFont typeface="Wingdings 3" panose="05040102010807070707" pitchFamily="18" charset="2"/>
              <a:buChar char=""/>
            </a:pPr>
            <a:r>
              <a:rPr lang="en-US" sz="2000" dirty="0" smtClean="0">
                <a:latin typeface="Century Gothic" panose="020B0502020202020204" pitchFamily="34" charset="0"/>
              </a:rPr>
              <a:t>Fully </a:t>
            </a:r>
            <a:r>
              <a:rPr lang="en-US" sz="2000" dirty="0">
                <a:latin typeface="Century Gothic" panose="020B0502020202020204" pitchFamily="34" charset="0"/>
              </a:rPr>
              <a:t>guided experiences with good quality learning content throughout</a:t>
            </a:r>
            <a:endParaRPr lang="en-IE" sz="2000" dirty="0">
              <a:latin typeface="Century Gothic" panose="020B0502020202020204" pitchFamily="34" charset="0"/>
            </a:endParaRPr>
          </a:p>
          <a:p>
            <a:pPr marL="228600" lvl="0" indent="-228600" algn="just">
              <a:spcBef>
                <a:spcPts val="600"/>
              </a:spcBef>
              <a:spcAft>
                <a:spcPts val="600"/>
              </a:spcAft>
              <a:buClr>
                <a:srgbClr val="0CEC1B"/>
              </a:buClr>
              <a:buFont typeface="Wingdings 3" panose="05040102010807070707" pitchFamily="18" charset="2"/>
              <a:buChar char=""/>
            </a:pPr>
            <a:r>
              <a:rPr lang="en-US" sz="2000" dirty="0">
                <a:latin typeface="Century Gothic" panose="020B0502020202020204" pitchFamily="34" charset="0"/>
              </a:rPr>
              <a:t>Wide variety of learning experiences which motivate learners to continue with experiences</a:t>
            </a:r>
            <a:endParaRPr lang="en-IE" sz="2000" dirty="0">
              <a:latin typeface="Century Gothic" panose="020B0502020202020204" pitchFamily="34" charset="0"/>
            </a:endParaRPr>
          </a:p>
          <a:p>
            <a:pPr marL="228600" lvl="0" indent="-228600" algn="just">
              <a:spcBef>
                <a:spcPts val="600"/>
              </a:spcBef>
              <a:spcAft>
                <a:spcPts val="600"/>
              </a:spcAft>
              <a:buClr>
                <a:srgbClr val="0CEC1B"/>
              </a:buClr>
              <a:buFont typeface="Wingdings 3" panose="05040102010807070707" pitchFamily="18" charset="2"/>
              <a:buChar char=""/>
            </a:pPr>
            <a:r>
              <a:rPr lang="en-US" sz="2000" dirty="0">
                <a:latin typeface="Century Gothic" panose="020B0502020202020204" pitchFamily="34" charset="0"/>
              </a:rPr>
              <a:t>VR experiences, while immersive, are suitable for beginners</a:t>
            </a:r>
            <a:endParaRPr lang="en-IE" sz="2000" dirty="0">
              <a:latin typeface="Century Gothic" panose="020B0502020202020204" pitchFamily="34" charset="0"/>
            </a:endParaRPr>
          </a:p>
          <a:p>
            <a:pPr marL="228600" indent="-228600" algn="just">
              <a:spcBef>
                <a:spcPts val="600"/>
              </a:spcBef>
              <a:spcAft>
                <a:spcPts val="600"/>
              </a:spcAft>
              <a:buClr>
                <a:srgbClr val="0CEC1B"/>
              </a:buClr>
              <a:buFont typeface="Wingdings 3" panose="05040102010807070707" pitchFamily="18" charset="2"/>
              <a:buChar char=""/>
            </a:pPr>
            <a:r>
              <a:rPr lang="en-US" sz="2000" dirty="0">
                <a:latin typeface="Century Gothic" panose="020B0502020202020204" pitchFamily="34" charset="0"/>
              </a:rPr>
              <a:t>The content is learning oriented rather than focused on gaming, as such it affords learners the ability to proceed at their own pace rather than being pressured to completed set or defined tasks</a:t>
            </a:r>
            <a:endParaRPr lang="en-IE" sz="2000" dirty="0">
              <a:latin typeface="Century Gothic" panose="020B0502020202020204" pitchFamily="34" charset="0"/>
            </a:endParaRPr>
          </a:p>
          <a:p>
            <a:endParaRPr lang="en-IE" dirty="0"/>
          </a:p>
        </p:txBody>
      </p:sp>
    </p:spTree>
    <p:extLst>
      <p:ext uri="{BB962C8B-B14F-4D97-AF65-F5344CB8AC3E}">
        <p14:creationId xmlns:p14="http://schemas.microsoft.com/office/powerpoint/2010/main" val="205033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b="1" dirty="0">
                <a:solidFill>
                  <a:srgbClr val="0CEC1B"/>
                </a:solidFill>
              </a:rPr>
              <a:t>Wonders of the World</a:t>
            </a:r>
            <a:endParaRPr lang="en-GB" b="1" dirty="0">
              <a:solidFill>
                <a:srgbClr val="0CEC1B"/>
              </a:solidFill>
            </a:endParaRPr>
          </a:p>
        </p:txBody>
      </p:sp>
      <p:sp>
        <p:nvSpPr>
          <p:cNvPr id="4" name="Rectangle 3"/>
          <p:cNvSpPr/>
          <p:nvPr/>
        </p:nvSpPr>
        <p:spPr>
          <a:xfrm>
            <a:off x="446689" y="1854423"/>
            <a:ext cx="8250621" cy="4319131"/>
          </a:xfrm>
          <a:prstGeom prst="rect">
            <a:avLst/>
          </a:prstGeom>
        </p:spPr>
        <p:txBody>
          <a:bodyPr wrap="square">
            <a:spAutoFit/>
          </a:bodyPr>
          <a:lstStyle/>
          <a:p>
            <a:pPr marL="228600" indent="-228600" algn="just">
              <a:spcBef>
                <a:spcPts val="1000"/>
              </a:spcBef>
              <a:spcAft>
                <a:spcPts val="600"/>
              </a:spcAft>
              <a:buClr>
                <a:srgbClr val="0CEC1B"/>
              </a:buClr>
              <a:buFont typeface="Wingdings 3" panose="05040102010807070707" pitchFamily="18" charset="2"/>
              <a:buChar char=""/>
            </a:pPr>
            <a:r>
              <a:rPr lang="en-GB" sz="1600" dirty="0" smtClean="0">
                <a:latin typeface="Century Gothic" panose="020B0502020202020204" pitchFamily="34" charset="0"/>
              </a:rPr>
              <a:t>In Wonders of the world learners visit a number of the ancient wonders including the Colossus of Rhodes, Taj Mahal and Machu Picchu. At each of these sites they can learn about its history and its historical significance to the local area and the world through an immersive and interactive experience.</a:t>
            </a:r>
          </a:p>
          <a:p>
            <a:pPr algn="just">
              <a:spcBef>
                <a:spcPts val="1000"/>
              </a:spcBef>
              <a:spcAft>
                <a:spcPts val="600"/>
              </a:spcAft>
              <a:buClr>
                <a:srgbClr val="0CEC1B"/>
              </a:buClr>
            </a:pPr>
            <a:r>
              <a:rPr lang="en-GB" sz="1600" dirty="0" smtClean="0">
                <a:latin typeface="Century Gothic" panose="020B0502020202020204" pitchFamily="34" charset="0"/>
              </a:rPr>
              <a:t>While there is limited added value for low-skilled/qualified adults, the following do assist in making the application easy to engage with for all users:</a:t>
            </a:r>
          </a:p>
          <a:p>
            <a:pPr marL="342900" lvl="0" indent="-342900" algn="just">
              <a:spcBef>
                <a:spcPts val="1000"/>
              </a:spcBef>
              <a:spcAft>
                <a:spcPts val="600"/>
              </a:spcAft>
              <a:buClr>
                <a:srgbClr val="0CEC1B"/>
              </a:buClr>
              <a:buFont typeface="Wingdings" panose="05000000000000000000" pitchFamily="2" charset="2"/>
              <a:buChar char="q"/>
            </a:pPr>
            <a:r>
              <a:rPr lang="en-GB" sz="1600" dirty="0" smtClean="0">
                <a:latin typeface="Century Gothic" panose="020B0502020202020204" pitchFamily="34" charset="0"/>
              </a:rPr>
              <a:t>Clear instructions provided throughout</a:t>
            </a:r>
          </a:p>
          <a:p>
            <a:pPr marL="342900" lvl="0" indent="-342900" algn="just">
              <a:spcBef>
                <a:spcPts val="1000"/>
              </a:spcBef>
              <a:spcAft>
                <a:spcPts val="600"/>
              </a:spcAft>
              <a:buClr>
                <a:srgbClr val="0CEC1B"/>
              </a:buClr>
              <a:buFont typeface="Wingdings" panose="05000000000000000000" pitchFamily="2" charset="2"/>
              <a:buChar char="q"/>
            </a:pPr>
            <a:r>
              <a:rPr lang="en-GB" sz="1600" dirty="0" smtClean="0">
                <a:latin typeface="Century Gothic" panose="020B0502020202020204" pitchFamily="34" charset="0"/>
              </a:rPr>
              <a:t>The application is particularly visual in nature, offering user friendly graphics which would benefit those not used to interactive experiences or gaming</a:t>
            </a:r>
          </a:p>
          <a:p>
            <a:pPr marL="342900" lvl="0" indent="-342900" algn="just">
              <a:spcBef>
                <a:spcPts val="1000"/>
              </a:spcBef>
              <a:spcAft>
                <a:spcPts val="600"/>
              </a:spcAft>
              <a:buClr>
                <a:srgbClr val="0CEC1B"/>
              </a:buClr>
              <a:buFont typeface="Wingdings" panose="05000000000000000000" pitchFamily="2" charset="2"/>
              <a:buChar char="q"/>
            </a:pPr>
            <a:r>
              <a:rPr lang="en-GB" sz="1600" dirty="0" smtClean="0">
                <a:latin typeface="Century Gothic" panose="020B0502020202020204" pitchFamily="34" charset="0"/>
              </a:rPr>
              <a:t>Application is learning oriented but those so through gamification rather than through traditional learning techniques</a:t>
            </a:r>
          </a:p>
          <a:p>
            <a:pPr marL="342900" indent="-342900" algn="just">
              <a:spcBef>
                <a:spcPts val="1000"/>
              </a:spcBef>
              <a:spcAft>
                <a:spcPts val="600"/>
              </a:spcAft>
              <a:buClr>
                <a:srgbClr val="0CEC1B"/>
              </a:buClr>
              <a:buFont typeface="Wingdings" panose="05000000000000000000" pitchFamily="2" charset="2"/>
              <a:buChar char="q"/>
            </a:pPr>
            <a:r>
              <a:rPr lang="en-GB" sz="1600" dirty="0" smtClean="0">
                <a:latin typeface="Century Gothic" panose="020B0502020202020204" pitchFamily="34" charset="0"/>
              </a:rPr>
              <a:t>The learning process can be implemented according to the learners’ skills and abilities, allowing for engagement with a wide audience</a:t>
            </a:r>
            <a:endParaRPr lang="en-GB" sz="1600" dirty="0">
              <a:latin typeface="Century Gothic" panose="020B0502020202020204" pitchFamily="34" charset="0"/>
            </a:endParaRPr>
          </a:p>
        </p:txBody>
      </p:sp>
    </p:spTree>
    <p:extLst>
      <p:ext uri="{BB962C8B-B14F-4D97-AF65-F5344CB8AC3E}">
        <p14:creationId xmlns:p14="http://schemas.microsoft.com/office/powerpoint/2010/main" val="330914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US" b="1" dirty="0">
                <a:solidFill>
                  <a:srgbClr val="0CEC1B"/>
                </a:solidFill>
              </a:rPr>
              <a:t>Wonders of the World</a:t>
            </a:r>
            <a:endParaRPr lang="en-GB" b="1" dirty="0">
              <a:solidFill>
                <a:srgbClr val="0CEC1B"/>
              </a:solidFill>
            </a:endParaRPr>
          </a:p>
        </p:txBody>
      </p:sp>
      <p:pic>
        <p:nvPicPr>
          <p:cNvPr id="4" name="SdDqUyNic7k"/>
          <p:cNvPicPr>
            <a:picLocks noRot="1" noChangeAspect="1"/>
          </p:cNvPicPr>
          <p:nvPr>
            <a:videoFile r:link="rId1"/>
          </p:nvPr>
        </p:nvPicPr>
        <p:blipFill>
          <a:blip r:embed="rId3"/>
          <a:stretch>
            <a:fillRect/>
          </a:stretch>
        </p:blipFill>
        <p:spPr>
          <a:xfrm>
            <a:off x="2157086" y="2605581"/>
            <a:ext cx="4653617" cy="2571750"/>
          </a:xfrm>
          <a:prstGeom prst="rect">
            <a:avLst/>
          </a:prstGeom>
        </p:spPr>
      </p:pic>
      <p:sp>
        <p:nvSpPr>
          <p:cNvPr id="14" name="Rectangle 13"/>
          <p:cNvSpPr/>
          <p:nvPr/>
        </p:nvSpPr>
        <p:spPr>
          <a:xfrm>
            <a:off x="2767751" y="2010765"/>
            <a:ext cx="3432286" cy="369332"/>
          </a:xfrm>
          <a:prstGeom prst="rect">
            <a:avLst/>
          </a:prstGeom>
        </p:spPr>
        <p:txBody>
          <a:bodyPr wrap="none">
            <a:spAutoFit/>
          </a:bodyPr>
          <a:lstStyle/>
          <a:p>
            <a:r>
              <a:rPr lang="en-GB" b="1" dirty="0">
                <a:solidFill>
                  <a:srgbClr val="0CEC1B"/>
                </a:solidFill>
              </a:rPr>
              <a:t>Wonders of the World on Gear VR</a:t>
            </a:r>
          </a:p>
        </p:txBody>
      </p:sp>
      <p:sp>
        <p:nvSpPr>
          <p:cNvPr id="15" name="Rectangle 14"/>
          <p:cNvSpPr/>
          <p:nvPr/>
        </p:nvSpPr>
        <p:spPr>
          <a:xfrm>
            <a:off x="2238703" y="5402815"/>
            <a:ext cx="4572000" cy="323165"/>
          </a:xfrm>
          <a:prstGeom prst="rect">
            <a:avLst/>
          </a:prstGeom>
        </p:spPr>
        <p:txBody>
          <a:bodyPr>
            <a:spAutoFit/>
          </a:bodyPr>
          <a:lstStyle/>
          <a:p>
            <a:pPr algn="ctr"/>
            <a:r>
              <a:rPr lang="en-IE" sz="1500" dirty="0">
                <a:hlinkClick r:id="rId4"/>
              </a:rPr>
              <a:t>https://www.youtube.com/watch?v=SdDqUyNic7k</a:t>
            </a:r>
            <a:endParaRPr lang="en-IE" sz="1500" dirty="0"/>
          </a:p>
        </p:txBody>
      </p:sp>
    </p:spTree>
    <p:extLst>
      <p:ext uri="{BB962C8B-B14F-4D97-AF65-F5344CB8AC3E}">
        <p14:creationId xmlns:p14="http://schemas.microsoft.com/office/powerpoint/2010/main" val="4133054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pPr algn="ctr"/>
            <a:r>
              <a:rPr lang="en-GB" b="1" dirty="0" smtClean="0">
                <a:solidFill>
                  <a:srgbClr val="0CEC1B"/>
                </a:solidFill>
              </a:rPr>
              <a:t>Anatomyou</a:t>
            </a:r>
            <a:endParaRPr lang="en-GB" b="1" dirty="0">
              <a:solidFill>
                <a:srgbClr val="0CEC1B"/>
              </a:solidFill>
            </a:endParaRPr>
          </a:p>
        </p:txBody>
      </p:sp>
      <p:sp>
        <p:nvSpPr>
          <p:cNvPr id="2" name="TextBox 1"/>
          <p:cNvSpPr txBox="1"/>
          <p:nvPr/>
        </p:nvSpPr>
        <p:spPr>
          <a:xfrm>
            <a:off x="525517" y="2017986"/>
            <a:ext cx="8345214" cy="1754326"/>
          </a:xfrm>
          <a:prstGeom prst="rect">
            <a:avLst/>
          </a:prstGeom>
          <a:noFill/>
        </p:spPr>
        <p:txBody>
          <a:bodyPr wrap="square" rtlCol="0">
            <a:spAutoFit/>
          </a:bodyPr>
          <a:lstStyle/>
          <a:p>
            <a:r>
              <a:rPr lang="en-GB" dirty="0">
                <a:latin typeface="Century Gothic" panose="020B0502020202020204" pitchFamily="34" charset="0"/>
              </a:rPr>
              <a:t>This app offers learners an opportunity to explore a variety of anatomical </a:t>
            </a:r>
            <a:r>
              <a:rPr lang="en-GB" dirty="0" smtClean="0">
                <a:latin typeface="Century Gothic" panose="020B0502020202020204" pitchFamily="34" charset="0"/>
              </a:rPr>
              <a:t>structures by a </a:t>
            </a:r>
            <a:r>
              <a:rPr lang="en-GB" b="1" dirty="0" smtClean="0">
                <a:solidFill>
                  <a:srgbClr val="0CEC1B"/>
                </a:solidFill>
                <a:latin typeface="Century Gothic" panose="020B0502020202020204" pitchFamily="34" charset="0"/>
              </a:rPr>
              <a:t>navigation </a:t>
            </a:r>
            <a:r>
              <a:rPr lang="en-GB" b="1" dirty="0">
                <a:solidFill>
                  <a:srgbClr val="0CEC1B"/>
                </a:solidFill>
                <a:latin typeface="Century Gothic" panose="020B0502020202020204" pitchFamily="34" charset="0"/>
              </a:rPr>
              <a:t>inside the body to learn Human Anatomy </a:t>
            </a:r>
            <a:r>
              <a:rPr lang="en-GB" dirty="0">
                <a:latin typeface="Century Gothic" panose="020B0502020202020204" pitchFamily="34" charset="0"/>
              </a:rPr>
              <a:t>in immersive virtual reality, as if </a:t>
            </a:r>
            <a:r>
              <a:rPr lang="en-GB" dirty="0" smtClean="0">
                <a:latin typeface="Century Gothic" panose="020B0502020202020204" pitchFamily="34" charset="0"/>
              </a:rPr>
              <a:t>they </a:t>
            </a:r>
            <a:r>
              <a:rPr lang="en-GB" dirty="0">
                <a:latin typeface="Century Gothic" panose="020B0502020202020204" pitchFamily="34" charset="0"/>
              </a:rPr>
              <a:t>were navigating in a real minimally invasive procedure</a:t>
            </a:r>
            <a:r>
              <a:rPr lang="en-GB" dirty="0" smtClean="0">
                <a:latin typeface="Century Gothic" panose="020B0502020202020204" pitchFamily="34" charset="0"/>
              </a:rPr>
              <a:t>.</a:t>
            </a:r>
          </a:p>
          <a:p>
            <a:endParaRPr lang="en-GB" dirty="0">
              <a:latin typeface="Century Gothic" panose="020B0502020202020204" pitchFamily="34" charset="0"/>
            </a:endParaRPr>
          </a:p>
          <a:p>
            <a:endParaRPr lang="en-IE" dirty="0">
              <a:latin typeface="Century Gothic" panose="020B0502020202020204" pitchFamily="34" charset="0"/>
            </a:endParaRPr>
          </a:p>
        </p:txBody>
      </p:sp>
      <p:pic>
        <p:nvPicPr>
          <p:cNvPr id="4" name="jDXbv1heTw0"/>
          <p:cNvPicPr>
            <a:picLocks noRot="1" noChangeAspect="1"/>
          </p:cNvPicPr>
          <p:nvPr>
            <a:videoFile r:link="rId1"/>
          </p:nvPr>
        </p:nvPicPr>
        <p:blipFill>
          <a:blip r:embed="rId3"/>
          <a:stretch>
            <a:fillRect/>
          </a:stretch>
        </p:blipFill>
        <p:spPr>
          <a:xfrm>
            <a:off x="2023241" y="3551511"/>
            <a:ext cx="4572000" cy="2571750"/>
          </a:xfrm>
          <a:prstGeom prst="rect">
            <a:avLst/>
          </a:prstGeom>
        </p:spPr>
      </p:pic>
      <p:sp>
        <p:nvSpPr>
          <p:cNvPr id="5" name="Rectangle 4"/>
          <p:cNvSpPr/>
          <p:nvPr/>
        </p:nvSpPr>
        <p:spPr>
          <a:xfrm>
            <a:off x="1839311" y="6280915"/>
            <a:ext cx="5181600" cy="323165"/>
          </a:xfrm>
          <a:prstGeom prst="rect">
            <a:avLst/>
          </a:prstGeom>
        </p:spPr>
        <p:txBody>
          <a:bodyPr wrap="square">
            <a:spAutoFit/>
          </a:bodyPr>
          <a:lstStyle/>
          <a:p>
            <a:pPr algn="ctr"/>
            <a:r>
              <a:rPr lang="en-IE" sz="1500" dirty="0">
                <a:hlinkClick r:id="rId4"/>
              </a:rPr>
              <a:t>https://www.youtube.com/watch?v=jDXbv1heTw0</a:t>
            </a:r>
            <a:endParaRPr lang="en-IE" sz="1500" dirty="0"/>
          </a:p>
        </p:txBody>
      </p:sp>
    </p:spTree>
    <p:extLst>
      <p:ext uri="{BB962C8B-B14F-4D97-AF65-F5344CB8AC3E}">
        <p14:creationId xmlns:p14="http://schemas.microsoft.com/office/powerpoint/2010/main" val="25759197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1038</TotalTime>
  <Words>1371</Words>
  <Application>Microsoft Office PowerPoint</Application>
  <PresentationFormat>On-screen Show (4:3)</PresentationFormat>
  <Paragraphs>195</Paragraphs>
  <Slides>25</Slides>
  <Notes>0</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Wingdings</vt:lpstr>
      <vt:lpstr>Wingdings 3</vt:lpstr>
      <vt:lpstr>Office Theme</vt:lpstr>
      <vt:lpstr>Unit 3</vt:lpstr>
      <vt:lpstr>Unit 3</vt:lpstr>
      <vt:lpstr>  </vt:lpstr>
      <vt:lpstr>UNIMERSIVE </vt:lpstr>
      <vt:lpstr>UNIMERSIVE</vt:lpstr>
      <vt:lpstr>UNIMERSIVE</vt:lpstr>
      <vt:lpstr>Wonders of the World</vt:lpstr>
      <vt:lpstr>Wonders of the World</vt:lpstr>
      <vt:lpstr>Anatomyou</vt:lpstr>
      <vt:lpstr>Anatomyou</vt:lpstr>
      <vt:lpstr>Virtual Speech – VR Course</vt:lpstr>
      <vt:lpstr>Virtual Speech – VR Course</vt:lpstr>
      <vt:lpstr>Learn Languages VR</vt:lpstr>
      <vt:lpstr>Learn Languages VR</vt:lpstr>
      <vt:lpstr>Google Expeditions</vt:lpstr>
      <vt:lpstr>Google Expeditions</vt:lpstr>
      <vt:lpstr>International Space Station Tour VR</vt:lpstr>
      <vt:lpstr>International Space Station Tour VR</vt:lpstr>
      <vt:lpstr>Google Arts &amp; Culture</vt:lpstr>
      <vt:lpstr>Google Arts &amp; Culture</vt:lpstr>
      <vt:lpstr>Ann Frank House VR</vt:lpstr>
      <vt:lpstr>Ann Frank House VR</vt:lpstr>
      <vt:lpstr>Oculus Venues</vt:lpstr>
      <vt:lpstr>Oculus Venues</vt:lpstr>
      <vt:lpstr>Unit 3 VR for low-skilled/qualified persons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Carina</dc:creator>
  <cp:lastModifiedBy>Irena Kovacs</cp:lastModifiedBy>
  <cp:revision>85</cp:revision>
  <dcterms:created xsi:type="dcterms:W3CDTF">2019-04-05T13:50:14Z</dcterms:created>
  <dcterms:modified xsi:type="dcterms:W3CDTF">2020-01-13T12:21:47Z</dcterms:modified>
</cp:coreProperties>
</file>