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2" r:id="rId3"/>
    <p:sldId id="259" r:id="rId4"/>
    <p:sldId id="280" r:id="rId5"/>
    <p:sldId id="263" r:id="rId6"/>
    <p:sldId id="264" r:id="rId7"/>
    <p:sldId id="265" r:id="rId8"/>
    <p:sldId id="260" r:id="rId9"/>
    <p:sldId id="266" r:id="rId10"/>
    <p:sldId id="281" r:id="rId11"/>
    <p:sldId id="267" r:id="rId12"/>
    <p:sldId id="262" r:id="rId13"/>
    <p:sldId id="283" r:id="rId14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A5A"/>
    <a:srgbClr val="0BD71E"/>
    <a:srgbClr val="0CEC1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60"/>
  </p:normalViewPr>
  <p:slideViewPr>
    <p:cSldViewPr snapToGrid="0">
      <p:cViewPr varScale="1">
        <p:scale>
          <a:sx n="63" d="100"/>
          <a:sy n="63" d="100"/>
        </p:scale>
        <p:origin x="9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667CF-9065-499D-B3CD-F08377896FD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407D59B-1499-4BA4-A392-AD8D2C5AEA00}">
      <dgm:prSet phldrT="[Text]"/>
      <dgm:spPr>
        <a:solidFill>
          <a:srgbClr val="292A5A">
            <a:alpha val="50000"/>
          </a:srgbClr>
        </a:solidFill>
      </dgm:spPr>
      <dgm:t>
        <a:bodyPr/>
        <a:lstStyle/>
        <a:p>
          <a:r>
            <a:rPr lang="de-AT" dirty="0" smtClean="0"/>
            <a:t>Attention</a:t>
          </a:r>
          <a:endParaRPr lang="de-DE" dirty="0"/>
        </a:p>
      </dgm:t>
    </dgm:pt>
    <dgm:pt modelId="{C30F53B0-E37F-4CC8-8266-4B4B86E4FE54}" type="parTrans" cxnId="{1A4A8252-31F6-4145-B838-560762F47D88}">
      <dgm:prSet/>
      <dgm:spPr/>
      <dgm:t>
        <a:bodyPr/>
        <a:lstStyle/>
        <a:p>
          <a:endParaRPr lang="de-DE"/>
        </a:p>
      </dgm:t>
    </dgm:pt>
    <dgm:pt modelId="{EC21E6CF-A1E5-450B-8D9F-8BB02AD9A917}" type="sibTrans" cxnId="{1A4A8252-31F6-4145-B838-560762F47D88}">
      <dgm:prSet/>
      <dgm:spPr/>
      <dgm:t>
        <a:bodyPr/>
        <a:lstStyle/>
        <a:p>
          <a:endParaRPr lang="de-DE"/>
        </a:p>
      </dgm:t>
    </dgm:pt>
    <dgm:pt modelId="{98B2E96E-9797-4862-AA6B-2A5E9BAE7E43}">
      <dgm:prSet phldrT="[Text]"/>
      <dgm:spPr>
        <a:solidFill>
          <a:srgbClr val="292A5A">
            <a:alpha val="50000"/>
          </a:srgbClr>
        </a:solidFill>
      </dgm:spPr>
      <dgm:t>
        <a:bodyPr/>
        <a:lstStyle/>
        <a:p>
          <a:r>
            <a:rPr lang="de-AT" dirty="0" smtClean="0"/>
            <a:t>Interest</a:t>
          </a:r>
          <a:endParaRPr lang="de-DE" dirty="0"/>
        </a:p>
      </dgm:t>
    </dgm:pt>
    <dgm:pt modelId="{04A7C4AB-8266-4D35-8667-576D81CD927D}" type="parTrans" cxnId="{FA3EB1AF-E454-49BC-A814-9B0951569CCD}">
      <dgm:prSet/>
      <dgm:spPr/>
      <dgm:t>
        <a:bodyPr/>
        <a:lstStyle/>
        <a:p>
          <a:endParaRPr lang="de-DE"/>
        </a:p>
      </dgm:t>
    </dgm:pt>
    <dgm:pt modelId="{564A193A-CB85-46EF-B0C9-6EAAF7EFD9AD}" type="sibTrans" cxnId="{FA3EB1AF-E454-49BC-A814-9B0951569CCD}">
      <dgm:prSet/>
      <dgm:spPr/>
      <dgm:t>
        <a:bodyPr/>
        <a:lstStyle/>
        <a:p>
          <a:endParaRPr lang="de-DE"/>
        </a:p>
      </dgm:t>
    </dgm:pt>
    <dgm:pt modelId="{752D7682-E53A-47B6-A09C-94AF6C9E69CB}">
      <dgm:prSet phldrT="[Text]"/>
      <dgm:spPr>
        <a:solidFill>
          <a:srgbClr val="292A5A">
            <a:alpha val="50000"/>
          </a:srgbClr>
        </a:solidFill>
      </dgm:spPr>
      <dgm:t>
        <a:bodyPr/>
        <a:lstStyle/>
        <a:p>
          <a:r>
            <a:rPr lang="de-AT" dirty="0" err="1" smtClean="0"/>
            <a:t>Desire</a:t>
          </a:r>
          <a:endParaRPr lang="de-DE" dirty="0"/>
        </a:p>
      </dgm:t>
    </dgm:pt>
    <dgm:pt modelId="{55BBA247-E8A4-4935-98DD-B60A07047E51}" type="parTrans" cxnId="{9F25F9BE-A5DB-41BE-914B-26753AB3BF90}">
      <dgm:prSet/>
      <dgm:spPr/>
      <dgm:t>
        <a:bodyPr/>
        <a:lstStyle/>
        <a:p>
          <a:endParaRPr lang="de-DE"/>
        </a:p>
      </dgm:t>
    </dgm:pt>
    <dgm:pt modelId="{C62A4249-F534-4FFD-B31B-431DFCBEF780}" type="sibTrans" cxnId="{9F25F9BE-A5DB-41BE-914B-26753AB3BF90}">
      <dgm:prSet/>
      <dgm:spPr/>
      <dgm:t>
        <a:bodyPr/>
        <a:lstStyle/>
        <a:p>
          <a:endParaRPr lang="de-DE"/>
        </a:p>
      </dgm:t>
    </dgm:pt>
    <dgm:pt modelId="{3A0B1612-B057-4BDD-8903-C5E8BCC377B8}">
      <dgm:prSet phldrT="[Text]"/>
      <dgm:spPr>
        <a:solidFill>
          <a:srgbClr val="292A5A">
            <a:alpha val="50000"/>
          </a:srgbClr>
        </a:solidFill>
      </dgm:spPr>
      <dgm:t>
        <a:bodyPr/>
        <a:lstStyle/>
        <a:p>
          <a:r>
            <a:rPr lang="de-AT" dirty="0" smtClean="0"/>
            <a:t>Action</a:t>
          </a:r>
          <a:endParaRPr lang="de-DE" dirty="0"/>
        </a:p>
      </dgm:t>
    </dgm:pt>
    <dgm:pt modelId="{03672DD0-EBC5-4C6C-BD68-8A373C981924}" type="parTrans" cxnId="{9D41D54E-6393-47F0-86CC-56C68A1C8E8E}">
      <dgm:prSet/>
      <dgm:spPr/>
      <dgm:t>
        <a:bodyPr/>
        <a:lstStyle/>
        <a:p>
          <a:endParaRPr lang="de-DE"/>
        </a:p>
      </dgm:t>
    </dgm:pt>
    <dgm:pt modelId="{02E17C72-35E8-4F1D-B738-2010F52243EE}" type="sibTrans" cxnId="{9D41D54E-6393-47F0-86CC-56C68A1C8E8E}">
      <dgm:prSet/>
      <dgm:spPr/>
      <dgm:t>
        <a:bodyPr/>
        <a:lstStyle/>
        <a:p>
          <a:endParaRPr lang="de-DE"/>
        </a:p>
      </dgm:t>
    </dgm:pt>
    <dgm:pt modelId="{1914ADB7-3851-4514-9A9F-50FCA028589B}" type="pres">
      <dgm:prSet presAssocID="{CB0667CF-9065-499D-B3CD-F08377896F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6E2161F-5E47-4C15-AE2D-6DC285A2A0C8}" type="pres">
      <dgm:prSet presAssocID="{A407D59B-1499-4BA4-A392-AD8D2C5AEA00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FDAD05-652B-4847-B65A-1F32B3D3CFB7}" type="pres">
      <dgm:prSet presAssocID="{EC21E6CF-A1E5-450B-8D9F-8BB02AD9A917}" presName="space" presStyleCnt="0"/>
      <dgm:spPr/>
    </dgm:pt>
    <dgm:pt modelId="{E5D79DC0-5583-4047-812E-8C4750FDF88B}" type="pres">
      <dgm:prSet presAssocID="{98B2E96E-9797-4862-AA6B-2A5E9BAE7E43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F442CA-7E96-4D91-8DE6-5938CFF20466}" type="pres">
      <dgm:prSet presAssocID="{564A193A-CB85-46EF-B0C9-6EAAF7EFD9AD}" presName="space" presStyleCnt="0"/>
      <dgm:spPr/>
    </dgm:pt>
    <dgm:pt modelId="{33FE4088-1BD8-440F-9822-9987F1EA5D70}" type="pres">
      <dgm:prSet presAssocID="{752D7682-E53A-47B6-A09C-94AF6C9E69C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695813-1381-443F-8A78-FA5E85247B63}" type="pres">
      <dgm:prSet presAssocID="{C62A4249-F534-4FFD-B31B-431DFCBEF780}" presName="space" presStyleCnt="0"/>
      <dgm:spPr/>
    </dgm:pt>
    <dgm:pt modelId="{E64EA8C7-630D-4FD9-9E07-93FB00D8916B}" type="pres">
      <dgm:prSet presAssocID="{3A0B1612-B057-4BDD-8903-C5E8BCC377B8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A4A8252-31F6-4145-B838-560762F47D88}" srcId="{CB0667CF-9065-499D-B3CD-F08377896FDC}" destId="{A407D59B-1499-4BA4-A392-AD8D2C5AEA00}" srcOrd="0" destOrd="0" parTransId="{C30F53B0-E37F-4CC8-8266-4B4B86E4FE54}" sibTransId="{EC21E6CF-A1E5-450B-8D9F-8BB02AD9A917}"/>
    <dgm:cxn modelId="{AFCC75E2-97BA-40D3-9EC6-32491505D123}" type="presOf" srcId="{A407D59B-1499-4BA4-A392-AD8D2C5AEA00}" destId="{F6E2161F-5E47-4C15-AE2D-6DC285A2A0C8}" srcOrd="0" destOrd="0" presId="urn:microsoft.com/office/officeart/2005/8/layout/venn3"/>
    <dgm:cxn modelId="{9F25F9BE-A5DB-41BE-914B-26753AB3BF90}" srcId="{CB0667CF-9065-499D-B3CD-F08377896FDC}" destId="{752D7682-E53A-47B6-A09C-94AF6C9E69CB}" srcOrd="2" destOrd="0" parTransId="{55BBA247-E8A4-4935-98DD-B60A07047E51}" sibTransId="{C62A4249-F534-4FFD-B31B-431DFCBEF780}"/>
    <dgm:cxn modelId="{9D41D54E-6393-47F0-86CC-56C68A1C8E8E}" srcId="{CB0667CF-9065-499D-B3CD-F08377896FDC}" destId="{3A0B1612-B057-4BDD-8903-C5E8BCC377B8}" srcOrd="3" destOrd="0" parTransId="{03672DD0-EBC5-4C6C-BD68-8A373C981924}" sibTransId="{02E17C72-35E8-4F1D-B738-2010F52243EE}"/>
    <dgm:cxn modelId="{FA3EB1AF-E454-49BC-A814-9B0951569CCD}" srcId="{CB0667CF-9065-499D-B3CD-F08377896FDC}" destId="{98B2E96E-9797-4862-AA6B-2A5E9BAE7E43}" srcOrd="1" destOrd="0" parTransId="{04A7C4AB-8266-4D35-8667-576D81CD927D}" sibTransId="{564A193A-CB85-46EF-B0C9-6EAAF7EFD9AD}"/>
    <dgm:cxn modelId="{4D4D5EB3-2E14-4900-9635-7182C754F30C}" type="presOf" srcId="{CB0667CF-9065-499D-B3CD-F08377896FDC}" destId="{1914ADB7-3851-4514-9A9F-50FCA028589B}" srcOrd="0" destOrd="0" presId="urn:microsoft.com/office/officeart/2005/8/layout/venn3"/>
    <dgm:cxn modelId="{A840CA9E-F1A3-4502-9356-EFD31946F66E}" type="presOf" srcId="{752D7682-E53A-47B6-A09C-94AF6C9E69CB}" destId="{33FE4088-1BD8-440F-9822-9987F1EA5D70}" srcOrd="0" destOrd="0" presId="urn:microsoft.com/office/officeart/2005/8/layout/venn3"/>
    <dgm:cxn modelId="{AA254398-1A72-4E53-B863-22156D022125}" type="presOf" srcId="{3A0B1612-B057-4BDD-8903-C5E8BCC377B8}" destId="{E64EA8C7-630D-4FD9-9E07-93FB00D8916B}" srcOrd="0" destOrd="0" presId="urn:microsoft.com/office/officeart/2005/8/layout/venn3"/>
    <dgm:cxn modelId="{28BE5B05-7EF4-465E-AB25-157E8C50A692}" type="presOf" srcId="{98B2E96E-9797-4862-AA6B-2A5E9BAE7E43}" destId="{E5D79DC0-5583-4047-812E-8C4750FDF88B}" srcOrd="0" destOrd="0" presId="urn:microsoft.com/office/officeart/2005/8/layout/venn3"/>
    <dgm:cxn modelId="{B42573A2-40E4-4478-BD6F-957A57934341}" type="presParOf" srcId="{1914ADB7-3851-4514-9A9F-50FCA028589B}" destId="{F6E2161F-5E47-4C15-AE2D-6DC285A2A0C8}" srcOrd="0" destOrd="0" presId="urn:microsoft.com/office/officeart/2005/8/layout/venn3"/>
    <dgm:cxn modelId="{05571513-E0CF-4C73-851B-22D133D4C5BA}" type="presParOf" srcId="{1914ADB7-3851-4514-9A9F-50FCA028589B}" destId="{E8FDAD05-652B-4847-B65A-1F32B3D3CFB7}" srcOrd="1" destOrd="0" presId="urn:microsoft.com/office/officeart/2005/8/layout/venn3"/>
    <dgm:cxn modelId="{84991807-DC75-44C2-BE45-C9B2D14EAC2E}" type="presParOf" srcId="{1914ADB7-3851-4514-9A9F-50FCA028589B}" destId="{E5D79DC0-5583-4047-812E-8C4750FDF88B}" srcOrd="2" destOrd="0" presId="urn:microsoft.com/office/officeart/2005/8/layout/venn3"/>
    <dgm:cxn modelId="{FDD390D0-47CA-4392-A60E-E3E0B27306C6}" type="presParOf" srcId="{1914ADB7-3851-4514-9A9F-50FCA028589B}" destId="{27F442CA-7E96-4D91-8DE6-5938CFF20466}" srcOrd="3" destOrd="0" presId="urn:microsoft.com/office/officeart/2005/8/layout/venn3"/>
    <dgm:cxn modelId="{A0BA1CF1-3562-43D1-8CBD-1C38F6BC0F72}" type="presParOf" srcId="{1914ADB7-3851-4514-9A9F-50FCA028589B}" destId="{33FE4088-1BD8-440F-9822-9987F1EA5D70}" srcOrd="4" destOrd="0" presId="urn:microsoft.com/office/officeart/2005/8/layout/venn3"/>
    <dgm:cxn modelId="{8047EF42-68F3-4E73-83AD-C234573DCBB7}" type="presParOf" srcId="{1914ADB7-3851-4514-9A9F-50FCA028589B}" destId="{2B695813-1381-443F-8A78-FA5E85247B63}" srcOrd="5" destOrd="0" presId="urn:microsoft.com/office/officeart/2005/8/layout/venn3"/>
    <dgm:cxn modelId="{ACF86922-7357-4C5A-85D3-5929B9FE7208}" type="presParOf" srcId="{1914ADB7-3851-4514-9A9F-50FCA028589B}" destId="{E64EA8C7-630D-4FD9-9E07-93FB00D8916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2161F-5E47-4C15-AE2D-6DC285A2A0C8}">
      <dsp:nvSpPr>
        <dsp:cNvPr id="0" name=""/>
        <dsp:cNvSpPr/>
      </dsp:nvSpPr>
      <dsp:spPr>
        <a:xfrm>
          <a:off x="2631" y="711798"/>
          <a:ext cx="2640403" cy="2640403"/>
        </a:xfrm>
        <a:prstGeom prst="ellipse">
          <a:avLst/>
        </a:prstGeom>
        <a:solidFill>
          <a:srgbClr val="292A5A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310" tIns="40640" rIns="14531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200" kern="1200" dirty="0" smtClean="0"/>
            <a:t>Attention</a:t>
          </a:r>
          <a:endParaRPr lang="de-DE" sz="3200" kern="1200" dirty="0"/>
        </a:p>
      </dsp:txBody>
      <dsp:txXfrm>
        <a:off x="389309" y="1098476"/>
        <a:ext cx="1867047" cy="1867047"/>
      </dsp:txXfrm>
    </dsp:sp>
    <dsp:sp modelId="{E5D79DC0-5583-4047-812E-8C4750FDF88B}">
      <dsp:nvSpPr>
        <dsp:cNvPr id="0" name=""/>
        <dsp:cNvSpPr/>
      </dsp:nvSpPr>
      <dsp:spPr>
        <a:xfrm>
          <a:off x="2114954" y="711798"/>
          <a:ext cx="2640403" cy="2640403"/>
        </a:xfrm>
        <a:prstGeom prst="ellipse">
          <a:avLst/>
        </a:prstGeom>
        <a:solidFill>
          <a:srgbClr val="292A5A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310" tIns="40640" rIns="14531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200" kern="1200" dirty="0" smtClean="0"/>
            <a:t>Interest</a:t>
          </a:r>
          <a:endParaRPr lang="de-DE" sz="3200" kern="1200" dirty="0"/>
        </a:p>
      </dsp:txBody>
      <dsp:txXfrm>
        <a:off x="2501632" y="1098476"/>
        <a:ext cx="1867047" cy="1867047"/>
      </dsp:txXfrm>
    </dsp:sp>
    <dsp:sp modelId="{33FE4088-1BD8-440F-9822-9987F1EA5D70}">
      <dsp:nvSpPr>
        <dsp:cNvPr id="0" name=""/>
        <dsp:cNvSpPr/>
      </dsp:nvSpPr>
      <dsp:spPr>
        <a:xfrm>
          <a:off x="4227277" y="711798"/>
          <a:ext cx="2640403" cy="2640403"/>
        </a:xfrm>
        <a:prstGeom prst="ellipse">
          <a:avLst/>
        </a:prstGeom>
        <a:solidFill>
          <a:srgbClr val="292A5A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310" tIns="40640" rIns="14531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200" kern="1200" dirty="0" err="1" smtClean="0"/>
            <a:t>Desire</a:t>
          </a:r>
          <a:endParaRPr lang="de-DE" sz="3200" kern="1200" dirty="0"/>
        </a:p>
      </dsp:txBody>
      <dsp:txXfrm>
        <a:off x="4613955" y="1098476"/>
        <a:ext cx="1867047" cy="1867047"/>
      </dsp:txXfrm>
    </dsp:sp>
    <dsp:sp modelId="{E64EA8C7-630D-4FD9-9E07-93FB00D8916B}">
      <dsp:nvSpPr>
        <dsp:cNvPr id="0" name=""/>
        <dsp:cNvSpPr/>
      </dsp:nvSpPr>
      <dsp:spPr>
        <a:xfrm>
          <a:off x="6339599" y="711798"/>
          <a:ext cx="2640403" cy="2640403"/>
        </a:xfrm>
        <a:prstGeom prst="ellipse">
          <a:avLst/>
        </a:prstGeom>
        <a:solidFill>
          <a:srgbClr val="292A5A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310" tIns="40640" rIns="14531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200" kern="1200" dirty="0" smtClean="0"/>
            <a:t>Action</a:t>
          </a:r>
          <a:endParaRPr lang="de-DE" sz="3200" kern="1200" dirty="0"/>
        </a:p>
      </dsp:txBody>
      <dsp:txXfrm>
        <a:off x="6726277" y="1098476"/>
        <a:ext cx="1867047" cy="1867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720D1-4E75-43C1-ADEE-8574B8586717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FB440-A0BB-4BFE-9BD2-9EC01F5CC44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400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6A784-089C-4746-9371-2CB8DF79B2FA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68E1F-C078-463F-A568-043D59BCC49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5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this</a:t>
            </a:r>
            <a:r>
              <a:rPr lang="de-AT" dirty="0" smtClean="0"/>
              <a:t> </a:t>
            </a:r>
            <a:r>
              <a:rPr lang="de-AT" dirty="0" err="1" smtClean="0"/>
              <a:t>unit</a:t>
            </a:r>
            <a:r>
              <a:rPr lang="de-AT" dirty="0" smtClean="0"/>
              <a:t> </a:t>
            </a:r>
            <a:r>
              <a:rPr lang="de-AT" dirty="0" err="1" smtClean="0"/>
              <a:t>about</a:t>
            </a:r>
            <a:r>
              <a:rPr lang="de-AT" dirty="0" smtClean="0"/>
              <a:t>:</a:t>
            </a:r>
          </a:p>
          <a:p>
            <a:endParaRPr lang="de-AT" dirty="0" smtClean="0"/>
          </a:p>
          <a:p>
            <a:r>
              <a:rPr lang="de-AT" dirty="0" smtClean="0"/>
              <a:t>Main </a:t>
            </a:r>
            <a:r>
              <a:rPr lang="de-AT" dirty="0" err="1" smtClean="0"/>
              <a:t>aim</a:t>
            </a:r>
            <a:r>
              <a:rPr lang="de-AT" dirty="0" smtClean="0"/>
              <a:t>:</a:t>
            </a:r>
          </a:p>
          <a:p>
            <a:pPr lvl="1"/>
            <a:r>
              <a:rPr lang="de-AT" dirty="0" err="1" smtClean="0"/>
              <a:t>Use</a:t>
            </a:r>
            <a:r>
              <a:rPr lang="de-AT" dirty="0" smtClean="0"/>
              <a:t> </a:t>
            </a:r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already</a:t>
            </a:r>
            <a:r>
              <a:rPr lang="de-AT" dirty="0" smtClean="0"/>
              <a:t> </a:t>
            </a:r>
            <a:r>
              <a:rPr lang="de-AT" dirty="0" err="1" smtClean="0"/>
              <a:t>have</a:t>
            </a:r>
            <a:r>
              <a:rPr lang="de-AT" dirty="0" smtClean="0"/>
              <a:t> </a:t>
            </a:r>
            <a:r>
              <a:rPr lang="de-AT" dirty="0" err="1" smtClean="0"/>
              <a:t>learned</a:t>
            </a:r>
            <a:endParaRPr lang="de-AT" dirty="0" smtClean="0"/>
          </a:p>
          <a:p>
            <a:pPr lvl="1"/>
            <a:r>
              <a:rPr lang="de-AT" dirty="0" err="1" smtClean="0"/>
              <a:t>Use</a:t>
            </a:r>
            <a:r>
              <a:rPr lang="de-AT" dirty="0" smtClean="0"/>
              <a:t> VS in </a:t>
            </a:r>
            <a:r>
              <a:rPr lang="de-AT" dirty="0" err="1" smtClean="0"/>
              <a:t>your</a:t>
            </a:r>
            <a:r>
              <a:rPr lang="de-AT" dirty="0" smtClean="0"/>
              <a:t> professional </a:t>
            </a:r>
            <a:r>
              <a:rPr lang="de-AT" dirty="0" err="1" smtClean="0"/>
              <a:t>everyday</a:t>
            </a:r>
            <a:r>
              <a:rPr lang="de-AT" dirty="0" smtClean="0"/>
              <a:t> </a:t>
            </a:r>
            <a:r>
              <a:rPr lang="de-AT" dirty="0" err="1" smtClean="0"/>
              <a:t>life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How</a:t>
            </a:r>
            <a:r>
              <a:rPr lang="de-AT" dirty="0" smtClean="0"/>
              <a:t> will 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achieve</a:t>
            </a:r>
            <a:r>
              <a:rPr lang="de-AT" dirty="0" smtClean="0"/>
              <a:t> </a:t>
            </a:r>
            <a:r>
              <a:rPr lang="de-AT" dirty="0" err="1" smtClean="0"/>
              <a:t>this</a:t>
            </a:r>
            <a:r>
              <a:rPr lang="de-AT" dirty="0" smtClean="0"/>
              <a:t>?</a:t>
            </a:r>
          </a:p>
          <a:p>
            <a:pPr lvl="1"/>
            <a:r>
              <a:rPr lang="de-AT" dirty="0" err="1" smtClean="0"/>
              <a:t>Reflect</a:t>
            </a:r>
            <a:r>
              <a:rPr lang="de-AT" dirty="0" smtClean="0"/>
              <a:t> </a:t>
            </a:r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have</a:t>
            </a:r>
            <a:r>
              <a:rPr lang="de-AT" dirty="0" smtClean="0"/>
              <a:t> </a:t>
            </a:r>
            <a:r>
              <a:rPr lang="de-AT" dirty="0" err="1" smtClean="0"/>
              <a:t>learned</a:t>
            </a:r>
            <a:endParaRPr lang="de-AT" dirty="0" smtClean="0"/>
          </a:p>
          <a:p>
            <a:pPr lvl="1"/>
            <a:r>
              <a:rPr lang="de-AT" dirty="0" smtClean="0"/>
              <a:t>Think </a:t>
            </a:r>
            <a:r>
              <a:rPr lang="de-AT" dirty="0" err="1" smtClean="0"/>
              <a:t>about</a:t>
            </a:r>
            <a:r>
              <a:rPr lang="de-AT" dirty="0" smtClean="0"/>
              <a:t> </a:t>
            </a:r>
            <a:r>
              <a:rPr lang="de-AT" dirty="0" err="1" smtClean="0"/>
              <a:t>fields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application</a:t>
            </a:r>
            <a:endParaRPr lang="de-AT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8E1F-C078-463F-A568-043D59BCC4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-1" y="-93264"/>
            <a:ext cx="9134375" cy="6998399"/>
            <a:chOff x="-1" y="-93264"/>
            <a:chExt cx="9134375" cy="6998399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" t="29310" r="38171"/>
            <a:stretch/>
          </p:blipFill>
          <p:spPr>
            <a:xfrm flipH="1">
              <a:off x="4543123" y="-93264"/>
              <a:ext cx="4591251" cy="6951264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7"/>
            <a:stretch/>
          </p:blipFill>
          <p:spPr bwMode="auto">
            <a:xfrm>
              <a:off x="-1" y="-55047"/>
              <a:ext cx="6920565" cy="6960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134" y="1858993"/>
            <a:ext cx="4620126" cy="2387600"/>
          </a:xfrm>
        </p:spPr>
        <p:txBody>
          <a:bodyPr anchor="b">
            <a:normAutofit/>
          </a:bodyPr>
          <a:lstStyle>
            <a:lvl1pPr algn="l">
              <a:defRPr sz="4000" cap="sm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134" y="4397925"/>
            <a:ext cx="46201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8" y="183300"/>
            <a:ext cx="3457792" cy="166662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06" y="6350901"/>
            <a:ext cx="1797114" cy="3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2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0" y="0"/>
            <a:ext cx="9144000" cy="1690689"/>
            <a:chOff x="0" y="0"/>
            <a:chExt cx="9144000" cy="1690689"/>
          </a:xfrm>
        </p:grpSpPr>
        <p:sp>
          <p:nvSpPr>
            <p:cNvPr id="10" name="Rechteck 9"/>
            <p:cNvSpPr/>
            <p:nvPr userDrawn="1"/>
          </p:nvSpPr>
          <p:spPr>
            <a:xfrm>
              <a:off x="0" y="0"/>
              <a:ext cx="9144000" cy="1690689"/>
            </a:xfrm>
            <a:prstGeom prst="rect">
              <a:avLst/>
            </a:prstGeom>
            <a:solidFill>
              <a:srgbClr val="292A5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" name="Rechteck 7"/>
            <p:cNvSpPr/>
            <p:nvPr userDrawn="1"/>
          </p:nvSpPr>
          <p:spPr>
            <a:xfrm rot="16200000" flipH="1">
              <a:off x="4549140" y="-2904170"/>
              <a:ext cx="45719" cy="9144000"/>
            </a:xfrm>
            <a:prstGeom prst="rect">
              <a:avLst/>
            </a:prstGeom>
            <a:solidFill>
              <a:srgbClr val="0CEC1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CEC1B"/>
              </a:buClr>
              <a:buFont typeface="Wingdings 3" panose="05040102010807070707" pitchFamily="18" charset="2"/>
              <a:buChar char=""/>
              <a:defRPr/>
            </a:lvl1pPr>
            <a:lvl2pPr marL="685800" indent="-228600">
              <a:buClr>
                <a:srgbClr val="0CEC1B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rgbClr val="0CEC1B"/>
              </a:buClr>
              <a:defRPr/>
            </a:lvl3pPr>
            <a:lvl4pPr>
              <a:buClr>
                <a:srgbClr val="0CEC1B"/>
              </a:buClr>
              <a:defRPr/>
            </a:lvl4pPr>
            <a:lvl5pPr>
              <a:buClr>
                <a:srgbClr val="0CEC1B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6" y="6176963"/>
            <a:ext cx="1264720" cy="60958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06" y="6350901"/>
            <a:ext cx="1797114" cy="3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9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3"/>
          <a:stretch/>
        </p:blipFill>
        <p:spPr>
          <a:xfrm>
            <a:off x="9426" y="0"/>
            <a:ext cx="9134573" cy="6858000"/>
          </a:xfrm>
          <a:prstGeom prst="rect">
            <a:avLst/>
          </a:prstGeom>
        </p:spPr>
      </p:pic>
      <p:sp>
        <p:nvSpPr>
          <p:cNvPr id="23" name="Rechteck 22"/>
          <p:cNvSpPr/>
          <p:nvPr userDrawn="1"/>
        </p:nvSpPr>
        <p:spPr>
          <a:xfrm>
            <a:off x="481627" y="1373956"/>
            <a:ext cx="8180747" cy="4619134"/>
          </a:xfrm>
          <a:prstGeom prst="rect">
            <a:avLst/>
          </a:prstGeom>
          <a:solidFill>
            <a:schemeClr val="bg1"/>
          </a:solidFill>
          <a:ln w="28575">
            <a:solidFill>
              <a:srgbClr val="0CEC1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25864"/>
            <a:ext cx="7770812" cy="1703769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rgbClr val="292A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17019"/>
            <a:ext cx="77708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92A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27" y="69197"/>
            <a:ext cx="2035392" cy="981039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47" y="5482957"/>
            <a:ext cx="1797114" cy="389291"/>
          </a:xfrm>
          <a:prstGeom prst="rect">
            <a:avLst/>
          </a:prstGeom>
        </p:spPr>
      </p:pic>
      <p:sp>
        <p:nvSpPr>
          <p:cNvPr id="26" name="Rechteck 25"/>
          <p:cNvSpPr/>
          <p:nvPr userDrawn="1"/>
        </p:nvSpPr>
        <p:spPr>
          <a:xfrm rot="16200000">
            <a:off x="4549141" y="306134"/>
            <a:ext cx="45719" cy="6840000"/>
          </a:xfrm>
          <a:prstGeom prst="rect">
            <a:avLst/>
          </a:prstGeom>
          <a:solidFill>
            <a:srgbClr val="0CEC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260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0" y="0"/>
            <a:ext cx="9144000" cy="6786546"/>
            <a:chOff x="0" y="0"/>
            <a:chExt cx="9144000" cy="6786546"/>
          </a:xfrm>
        </p:grpSpPr>
        <p:grpSp>
          <p:nvGrpSpPr>
            <p:cNvPr id="9" name="Gruppieren 8"/>
            <p:cNvGrpSpPr/>
            <p:nvPr userDrawn="1"/>
          </p:nvGrpSpPr>
          <p:grpSpPr>
            <a:xfrm>
              <a:off x="0" y="0"/>
              <a:ext cx="9144000" cy="1690689"/>
              <a:chOff x="0" y="0"/>
              <a:chExt cx="9144000" cy="1690689"/>
            </a:xfrm>
          </p:grpSpPr>
          <p:sp>
            <p:nvSpPr>
              <p:cNvPr id="12" name="Rechteck 11"/>
              <p:cNvSpPr/>
              <p:nvPr userDrawn="1"/>
            </p:nvSpPr>
            <p:spPr>
              <a:xfrm>
                <a:off x="0" y="0"/>
                <a:ext cx="9144000" cy="1690689"/>
              </a:xfrm>
              <a:prstGeom prst="rect">
                <a:avLst/>
              </a:prstGeom>
              <a:solidFill>
                <a:srgbClr val="292A5A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3" name="Rechteck 12"/>
              <p:cNvSpPr/>
              <p:nvPr userDrawn="1"/>
            </p:nvSpPr>
            <p:spPr>
              <a:xfrm rot="16200000" flipH="1">
                <a:off x="4549140" y="-2904170"/>
                <a:ext cx="45719" cy="9144000"/>
              </a:xfrm>
              <a:prstGeom prst="rect">
                <a:avLst/>
              </a:prstGeom>
              <a:solidFill>
                <a:srgbClr val="0CEC1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56" y="6176963"/>
              <a:ext cx="1264720" cy="609583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0506" y="6350901"/>
              <a:ext cx="1797114" cy="3892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e-DE" sz="2800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e-DE" sz="2400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e-DE" sz="2000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EC1B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Textmasterformat bearbeiten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EC1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Zweite Ebene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EC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Dritte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228600" indent="-228600">
              <a:def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>
              <a:def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>
              <a:def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EC1B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de-DE" dirty="0" smtClean="0"/>
              <a:t>Textmasterformat bearbeiten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EC1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smtClean="0"/>
              <a:t>Zweite Ebene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EC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7473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0" y="0"/>
            <a:ext cx="9144000" cy="6786546"/>
            <a:chOff x="0" y="0"/>
            <a:chExt cx="9144000" cy="6786546"/>
          </a:xfrm>
        </p:grpSpPr>
        <p:grpSp>
          <p:nvGrpSpPr>
            <p:cNvPr id="11" name="Gruppieren 10"/>
            <p:cNvGrpSpPr/>
            <p:nvPr userDrawn="1"/>
          </p:nvGrpSpPr>
          <p:grpSpPr>
            <a:xfrm>
              <a:off x="0" y="0"/>
              <a:ext cx="9144000" cy="1690689"/>
              <a:chOff x="0" y="0"/>
              <a:chExt cx="9144000" cy="1690689"/>
            </a:xfrm>
          </p:grpSpPr>
          <p:sp>
            <p:nvSpPr>
              <p:cNvPr id="14" name="Rechteck 13"/>
              <p:cNvSpPr/>
              <p:nvPr userDrawn="1"/>
            </p:nvSpPr>
            <p:spPr>
              <a:xfrm>
                <a:off x="0" y="0"/>
                <a:ext cx="9144000" cy="1690689"/>
              </a:xfrm>
              <a:prstGeom prst="rect">
                <a:avLst/>
              </a:prstGeom>
              <a:solidFill>
                <a:srgbClr val="292A5A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5" name="Rechteck 14"/>
              <p:cNvSpPr/>
              <p:nvPr userDrawn="1"/>
            </p:nvSpPr>
            <p:spPr>
              <a:xfrm rot="16200000" flipH="1">
                <a:off x="4549140" y="-2904170"/>
                <a:ext cx="45719" cy="9144000"/>
              </a:xfrm>
              <a:prstGeom prst="rect">
                <a:avLst/>
              </a:prstGeom>
              <a:solidFill>
                <a:srgbClr val="0CEC1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56" y="6176963"/>
              <a:ext cx="1264720" cy="609583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0506" y="6350901"/>
              <a:ext cx="1797114" cy="3892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def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>
              <a:def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buClr>
                <a:srgbClr val="0CEC1B"/>
              </a:buClr>
              <a:defRPr/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EC1B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de-DE" dirty="0" smtClean="0"/>
              <a:t>Textmasterformat bearbeiten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EC1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228600" indent="-228600">
              <a:def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>
              <a:def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buClr>
                <a:srgbClr val="0CEC1B"/>
              </a:buClr>
              <a:defRPr/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EC1B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de-DE" dirty="0" smtClean="0"/>
              <a:t>Textmasterformat bearbeiten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EC1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CEF7-0501-4C68-B66C-2A281A54E9E3}" type="datetimeFigureOut">
              <a:rPr lang="de-AT" smtClean="0"/>
              <a:t>22.01.2020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9329-9F0E-4136-A9A5-B88995E104F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729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0" y="0"/>
            <a:ext cx="9144000" cy="6786546"/>
            <a:chOff x="0" y="0"/>
            <a:chExt cx="9144000" cy="6786546"/>
          </a:xfrm>
        </p:grpSpPr>
        <p:grpSp>
          <p:nvGrpSpPr>
            <p:cNvPr id="7" name="Gruppieren 6"/>
            <p:cNvGrpSpPr/>
            <p:nvPr userDrawn="1"/>
          </p:nvGrpSpPr>
          <p:grpSpPr>
            <a:xfrm>
              <a:off x="0" y="0"/>
              <a:ext cx="9144000" cy="1690689"/>
              <a:chOff x="0" y="0"/>
              <a:chExt cx="9144000" cy="1690689"/>
            </a:xfrm>
          </p:grpSpPr>
          <p:sp>
            <p:nvSpPr>
              <p:cNvPr id="10" name="Rechteck 9"/>
              <p:cNvSpPr/>
              <p:nvPr userDrawn="1"/>
            </p:nvSpPr>
            <p:spPr>
              <a:xfrm>
                <a:off x="0" y="0"/>
                <a:ext cx="9144000" cy="1690689"/>
              </a:xfrm>
              <a:prstGeom prst="rect">
                <a:avLst/>
              </a:prstGeom>
              <a:solidFill>
                <a:srgbClr val="292A5A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" name="Rechteck 10"/>
              <p:cNvSpPr/>
              <p:nvPr userDrawn="1"/>
            </p:nvSpPr>
            <p:spPr>
              <a:xfrm rot="16200000" flipH="1">
                <a:off x="4549140" y="-2904170"/>
                <a:ext cx="45719" cy="9144000"/>
              </a:xfrm>
              <a:prstGeom prst="rect">
                <a:avLst/>
              </a:prstGeom>
              <a:solidFill>
                <a:srgbClr val="0CEC1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56" y="6176963"/>
              <a:ext cx="1264720" cy="609583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0506" y="6350901"/>
              <a:ext cx="1797114" cy="3892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CEF7-0501-4C68-B66C-2A281A54E9E3}" type="datetimeFigureOut">
              <a:rPr lang="de-AT" smtClean="0"/>
              <a:t>22.01.2020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9329-9F0E-4136-A9A5-B88995E104F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642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6" y="6176963"/>
            <a:ext cx="1264720" cy="6095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06" y="6350901"/>
            <a:ext cx="1797114" cy="3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5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DCEF7-0501-4C68-B66C-2A281A54E9E3}" type="datetimeFigureOut">
              <a:rPr lang="de-AT" smtClean="0"/>
              <a:t>22.01.2020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E9329-9F0E-4136-A9A5-B88995E104F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909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cap="all" dirty="0" smtClean="0"/>
              <a:t>Unit 4.1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="1" cap="all" dirty="0"/>
              <a:t>Mainstreaming </a:t>
            </a:r>
            <a:r>
              <a:rPr lang="en-GB" sz="2800" b="1" cap="all" dirty="0" smtClean="0"/>
              <a:t/>
            </a:r>
            <a:br>
              <a:rPr lang="en-GB" sz="2800" b="1" cap="all" dirty="0" smtClean="0"/>
            </a:br>
            <a:r>
              <a:rPr lang="en-GB" sz="2800" b="1" cap="all" dirty="0" smtClean="0"/>
              <a:t>Viral </a:t>
            </a:r>
            <a:r>
              <a:rPr lang="en-GB" sz="2800" b="1" cap="all" dirty="0"/>
              <a:t>Skills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4159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862" t="-2985" r="2387" b="12178"/>
          <a:stretch/>
        </p:blipFill>
        <p:spPr>
          <a:xfrm>
            <a:off x="934487" y="1574778"/>
            <a:ext cx="7275025" cy="4735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Lesson</a:t>
            </a:r>
            <a:r>
              <a:rPr lang="de-AT" dirty="0" smtClean="0"/>
              <a:t> plan </a:t>
            </a:r>
            <a:r>
              <a:rPr lang="de-AT" dirty="0" err="1" smtClean="0"/>
              <a:t>template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 rot="20748512">
            <a:off x="5664222" y="4582994"/>
            <a:ext cx="3407267" cy="1015663"/>
          </a:xfrm>
          <a:prstGeom prst="rect">
            <a:avLst/>
          </a:prstGeom>
          <a:solidFill>
            <a:srgbClr val="0BD71E"/>
          </a:solidFill>
          <a:ln w="57150">
            <a:solidFill>
              <a:srgbClr val="292A5A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AT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You</a:t>
            </a:r>
            <a:r>
              <a:rPr lang="de-AT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can</a:t>
            </a:r>
            <a:r>
              <a:rPr lang="de-AT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use</a:t>
            </a:r>
            <a:r>
              <a:rPr lang="de-AT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this</a:t>
            </a:r>
            <a:r>
              <a:rPr lang="de-AT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  <a:endParaRPr lang="de-D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3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0688"/>
            <a:ext cx="9144001" cy="53992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VR Lesson </a:t>
            </a:r>
            <a:r>
              <a:rPr lang="en-GB" dirty="0" smtClean="0"/>
              <a:t>Plan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13158" y="1993732"/>
            <a:ext cx="3886200" cy="4351338"/>
          </a:xfrm>
        </p:spPr>
        <p:txBody>
          <a:bodyPr/>
          <a:lstStyle/>
          <a:p>
            <a:r>
              <a:rPr lang="de-AT" dirty="0" smtClean="0"/>
              <a:t>Find a </a:t>
            </a:r>
            <a:r>
              <a:rPr lang="de-AT" dirty="0" err="1" smtClean="0"/>
              <a:t>topic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/>
              <a:t> </a:t>
            </a:r>
            <a:r>
              <a:rPr lang="de-AT" dirty="0" err="1"/>
              <a:t>interested</a:t>
            </a:r>
            <a:r>
              <a:rPr lang="de-AT" dirty="0"/>
              <a:t> </a:t>
            </a:r>
            <a:r>
              <a:rPr lang="de-AT" dirty="0" smtClean="0"/>
              <a:t>in</a:t>
            </a:r>
          </a:p>
          <a:p>
            <a:endParaRPr lang="de-AT" dirty="0" smtClean="0"/>
          </a:p>
          <a:p>
            <a:r>
              <a:rPr lang="de-AT" dirty="0" smtClean="0"/>
              <a:t>Professional </a:t>
            </a:r>
            <a:r>
              <a:rPr lang="de-AT" dirty="0" err="1" smtClean="0"/>
              <a:t>or</a:t>
            </a:r>
            <a:r>
              <a:rPr lang="de-AT" dirty="0" smtClean="0"/>
              <a:t> individual </a:t>
            </a:r>
            <a:r>
              <a:rPr lang="de-AT" dirty="0" err="1" smtClean="0"/>
              <a:t>context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Create </a:t>
            </a:r>
            <a:r>
              <a:rPr lang="de-AT" dirty="0" smtClean="0"/>
              <a:t>an </a:t>
            </a:r>
            <a:r>
              <a:rPr lang="de-AT" dirty="0" err="1" smtClean="0"/>
              <a:t>lesson</a:t>
            </a:r>
            <a:r>
              <a:rPr lang="de-AT" dirty="0" smtClean="0"/>
              <a:t> plan </a:t>
            </a:r>
            <a:r>
              <a:rPr lang="de-AT" dirty="0" err="1" smtClean="0"/>
              <a:t>with</a:t>
            </a:r>
            <a:r>
              <a:rPr lang="de-AT" dirty="0" smtClean="0"/>
              <a:t> VR </a:t>
            </a:r>
            <a:r>
              <a:rPr lang="de-AT" dirty="0" err="1" smtClean="0"/>
              <a:t>about</a:t>
            </a:r>
            <a:r>
              <a:rPr lang="de-AT" dirty="0" smtClean="0"/>
              <a:t> </a:t>
            </a:r>
            <a:r>
              <a:rPr lang="de-AT" dirty="0" err="1" smtClean="0"/>
              <a:t>this</a:t>
            </a:r>
            <a:r>
              <a:rPr lang="de-AT" dirty="0" smtClean="0"/>
              <a:t> </a:t>
            </a:r>
          </a:p>
          <a:p>
            <a:endParaRPr lang="de-AT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1" t="63206"/>
          <a:stretch/>
        </p:blipFill>
        <p:spPr>
          <a:xfrm>
            <a:off x="105929" y="6345070"/>
            <a:ext cx="1045441" cy="5292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82" y="6436482"/>
            <a:ext cx="1743318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45"/>
          <a:stretch/>
        </p:blipFill>
        <p:spPr>
          <a:xfrm>
            <a:off x="4937807" y="2255515"/>
            <a:ext cx="4206193" cy="34915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Time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VR </a:t>
            </a:r>
            <a:r>
              <a:rPr lang="de-AT" dirty="0" err="1" smtClean="0"/>
              <a:t>Lesson</a:t>
            </a:r>
            <a:r>
              <a:rPr lang="de-AT" dirty="0" smtClean="0"/>
              <a:t> Plan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b="1" dirty="0" smtClean="0"/>
              <a:t>Today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have</a:t>
            </a:r>
            <a:r>
              <a:rPr lang="de-AT" dirty="0" smtClean="0"/>
              <a:t> 90 </a:t>
            </a:r>
            <a:r>
              <a:rPr lang="de-AT" dirty="0" err="1" smtClean="0"/>
              <a:t>minutes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VR </a:t>
            </a:r>
            <a:r>
              <a:rPr lang="de-AT" dirty="0" err="1" smtClean="0"/>
              <a:t>lesson</a:t>
            </a:r>
            <a:r>
              <a:rPr lang="de-AT" dirty="0" smtClean="0"/>
              <a:t> plan</a:t>
            </a:r>
          </a:p>
          <a:p>
            <a:endParaRPr lang="de-AT" dirty="0" smtClean="0"/>
          </a:p>
          <a:p>
            <a:r>
              <a:rPr lang="de-AT" b="1" dirty="0" smtClean="0"/>
              <a:t>Tomorrow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have</a:t>
            </a:r>
            <a:r>
              <a:rPr lang="de-AT" dirty="0" smtClean="0"/>
              <a:t> 50 </a:t>
            </a:r>
            <a:r>
              <a:rPr lang="de-AT" dirty="0" err="1" smtClean="0"/>
              <a:t>minutes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finish </a:t>
            </a:r>
          </a:p>
          <a:p>
            <a:endParaRPr lang="de-AT" dirty="0" smtClean="0"/>
          </a:p>
          <a:p>
            <a:r>
              <a:rPr lang="de-AT" dirty="0" smtClean="0"/>
              <a:t> </a:t>
            </a:r>
            <a:r>
              <a:rPr lang="en-US" dirty="0"/>
              <a:t>Then we </a:t>
            </a:r>
            <a:r>
              <a:rPr lang="en-US" dirty="0" smtClean="0"/>
              <a:t>will have </a:t>
            </a:r>
            <a:r>
              <a:rPr lang="en-US" dirty="0"/>
              <a:t>the presentations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6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Thank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!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0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8063287" cy="4351338"/>
          </a:xfrm>
        </p:spPr>
        <p:txBody>
          <a:bodyPr>
            <a:normAutofit/>
          </a:bodyPr>
          <a:lstStyle/>
          <a:p>
            <a:r>
              <a:rPr lang="en-US" dirty="0"/>
              <a:t>Reflection On Key Elements From Previous </a:t>
            </a:r>
            <a:r>
              <a:rPr lang="en-US" dirty="0" smtClean="0"/>
              <a:t>Units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Personal Application of VR in Training </a:t>
            </a:r>
            <a:r>
              <a:rPr lang="en-US" dirty="0" smtClean="0"/>
              <a:t>Offers</a:t>
            </a:r>
            <a:br>
              <a:rPr lang="en-US" dirty="0" smtClean="0"/>
            </a:br>
            <a:endParaRPr lang="en-US" dirty="0" smtClean="0"/>
          </a:p>
          <a:p>
            <a:r>
              <a:rPr lang="de-DE" dirty="0" smtClean="0"/>
              <a:t>Elevator </a:t>
            </a:r>
            <a:r>
              <a:rPr lang="de-DE" dirty="0" smtClean="0"/>
              <a:t>Pitch</a:t>
            </a:r>
            <a:br>
              <a:rPr lang="de-DE" dirty="0" smtClean="0"/>
            </a:br>
            <a:endParaRPr lang="de-DE" dirty="0" smtClean="0"/>
          </a:p>
          <a:p>
            <a:r>
              <a:rPr lang="en-US" dirty="0"/>
              <a:t>Didactical Development of VR Lesson Plans (Working phase I)</a:t>
            </a:r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4209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/>
              </a:rPr>
              <a:t>What is your take-away?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362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Reflection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sz="half" idx="1"/>
          </p:nvPr>
        </p:nvSpPr>
        <p:spPr>
          <a:xfrm>
            <a:off x="513066" y="3003210"/>
            <a:ext cx="3886200" cy="2940603"/>
          </a:xfrm>
        </p:spPr>
        <p:txBody>
          <a:bodyPr>
            <a:normAutofit/>
          </a:bodyPr>
          <a:lstStyle/>
          <a:p>
            <a:pPr>
              <a:buClr>
                <a:srgbClr val="0CEC1B"/>
              </a:buClr>
              <a:buFont typeface="Wingdings 3" panose="05040102010807070707" pitchFamily="18" charset="2"/>
              <a:buChar char=""/>
            </a:pPr>
            <a:r>
              <a:rPr lang="en-GB" dirty="0" smtClean="0"/>
              <a:t> Considering </a:t>
            </a:r>
            <a:r>
              <a:rPr lang="en-GB" dirty="0"/>
              <a:t>the technical </a:t>
            </a:r>
            <a:r>
              <a:rPr lang="en-GB" dirty="0"/>
              <a:t>aspects of VR in an educational </a:t>
            </a:r>
            <a:r>
              <a:rPr lang="en-GB" dirty="0" smtClean="0"/>
              <a:t>setting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72051" y="2919627"/>
            <a:ext cx="3886200" cy="2940604"/>
          </a:xfrm>
        </p:spPr>
        <p:txBody>
          <a:bodyPr>
            <a:normAutofit/>
          </a:bodyPr>
          <a:lstStyle/>
          <a:p>
            <a:pPr>
              <a:buClr>
                <a:srgbClr val="0CEC1B"/>
              </a:buClr>
              <a:buFont typeface="Wingdings 3" panose="05040102010807070707" pitchFamily="18" charset="2"/>
              <a:buChar char=""/>
            </a:pPr>
            <a:r>
              <a:rPr lang="en-GB" dirty="0" smtClean="0">
                <a:solidFill>
                  <a:schemeClr val="tx1"/>
                </a:solidFill>
              </a:rPr>
              <a:t> Considering </a:t>
            </a: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aspects relevant when working with the target group of adults and low-qualified/-skilled persons. 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 rot="348835">
            <a:off x="6194225" y="134723"/>
            <a:ext cx="2744344" cy="1661993"/>
          </a:xfrm>
          <a:prstGeom prst="rect">
            <a:avLst/>
          </a:prstGeom>
          <a:solidFill>
            <a:schemeClr val="bg1"/>
          </a:solidFill>
          <a:ln w="57150">
            <a:solidFill>
              <a:srgbClr val="292A5A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solidFill>
                <a:srgbClr val="0BD71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0BD71E"/>
                </a:solidFill>
                <a:latin typeface="Century Gothic" panose="020B0502020202020204" pitchFamily="34" charset="0"/>
              </a:rPr>
              <a:t>You</a:t>
            </a:r>
            <a:r>
              <a:rPr lang="en-GB" sz="1600" dirty="0" smtClean="0">
                <a:solidFill>
                  <a:srgbClr val="0BD71E"/>
                </a:solidFill>
              </a:rPr>
              <a:t> </a:t>
            </a:r>
            <a:r>
              <a:rPr lang="en-GB" sz="2400" dirty="0">
                <a:solidFill>
                  <a:srgbClr val="0BD71E"/>
                </a:solidFill>
                <a:latin typeface="Century Gothic" panose="020B0502020202020204" pitchFamily="34" charset="0"/>
              </a:rPr>
              <a:t>have</a:t>
            </a:r>
            <a:r>
              <a:rPr lang="en-GB" sz="1600" dirty="0">
                <a:solidFill>
                  <a:srgbClr val="0BD71E"/>
                </a:solidFill>
              </a:rPr>
              <a:t> </a:t>
            </a:r>
            <a:endParaRPr lang="en-GB" sz="1600" dirty="0" smtClean="0">
              <a:solidFill>
                <a:srgbClr val="0BD71E"/>
              </a:solidFill>
            </a:endParaRPr>
          </a:p>
          <a:p>
            <a:pPr algn="ctr"/>
            <a:r>
              <a:rPr lang="en-GB" sz="2400" dirty="0" smtClean="0">
                <a:solidFill>
                  <a:srgbClr val="0BD71E"/>
                </a:solidFill>
                <a:latin typeface="Century Gothic" panose="020B0502020202020204" pitchFamily="34" charset="0"/>
              </a:rPr>
              <a:t>5 </a:t>
            </a:r>
            <a:r>
              <a:rPr lang="en-GB" sz="1600" dirty="0" smtClean="0">
                <a:solidFill>
                  <a:srgbClr val="0BD71E"/>
                </a:solidFill>
              </a:rPr>
              <a:t> </a:t>
            </a:r>
            <a:r>
              <a:rPr lang="en-GB" sz="2400" dirty="0" smtClean="0">
                <a:solidFill>
                  <a:srgbClr val="0BD71E"/>
                </a:solidFill>
                <a:latin typeface="Century Gothic" panose="020B0502020202020204" pitchFamily="34" charset="0"/>
              </a:rPr>
              <a:t>Minutes for each round!</a:t>
            </a:r>
            <a:endParaRPr lang="de-DE" sz="2400" dirty="0">
              <a:solidFill>
                <a:srgbClr val="0BD71E"/>
              </a:solidFill>
              <a:latin typeface="Century Gothic" panose="020B0502020202020204" pitchFamily="34" charset="0"/>
            </a:endParaRPr>
          </a:p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28650" y="1869896"/>
            <a:ext cx="7541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Which key points are most important to you personally?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8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/>
              </a:rPr>
              <a:t>Personal Application of VR in Training Offers</a:t>
            </a:r>
            <a:endParaRPr lang="de-DE" dirty="0">
              <a:effectLst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Answer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reflection</a:t>
            </a:r>
            <a:r>
              <a:rPr lang="de-AT" dirty="0" smtClean="0"/>
              <a:t> </a:t>
            </a:r>
            <a:r>
              <a:rPr lang="de-AT" dirty="0" err="1" smtClean="0"/>
              <a:t>questions</a:t>
            </a:r>
            <a:r>
              <a:rPr lang="de-AT" dirty="0" smtClean="0"/>
              <a:t> 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handout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130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31" y="1540008"/>
            <a:ext cx="6883686" cy="37758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752" y="518385"/>
            <a:ext cx="7770812" cy="1703769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effectLst/>
              </a:rPr>
              <a:t>Elevator Pitch</a:t>
            </a:r>
            <a:endParaRPr lang="de-DE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38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8" b="20045"/>
          <a:stretch/>
        </p:blipFill>
        <p:spPr>
          <a:xfrm>
            <a:off x="5131515" y="0"/>
            <a:ext cx="4012485" cy="16419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Elevator Pitch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51383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Convince </a:t>
            </a:r>
            <a:r>
              <a:rPr lang="en-GB" dirty="0" smtClean="0"/>
              <a:t>your employer</a:t>
            </a:r>
            <a:r>
              <a:rPr lang="en-GB" dirty="0"/>
              <a:t>, </a:t>
            </a:r>
            <a:r>
              <a:rPr lang="en-GB" dirty="0" smtClean="0"/>
              <a:t>your funding </a:t>
            </a:r>
            <a:r>
              <a:rPr lang="en-GB" dirty="0"/>
              <a:t>partner/policy maker or </a:t>
            </a:r>
            <a:r>
              <a:rPr lang="en-GB" dirty="0" smtClean="0"/>
              <a:t>your target </a:t>
            </a:r>
            <a:r>
              <a:rPr lang="en-GB" dirty="0"/>
              <a:t>group </a:t>
            </a:r>
            <a:r>
              <a:rPr lang="en-GB" b="1" dirty="0"/>
              <a:t>why the use of VR would be beneficial </a:t>
            </a:r>
            <a:r>
              <a:rPr lang="en-GB" dirty="0"/>
              <a:t>to achieve learning </a:t>
            </a:r>
            <a:r>
              <a:rPr lang="en-GB" dirty="0" smtClean="0"/>
              <a:t>goals!</a:t>
            </a:r>
          </a:p>
        </p:txBody>
      </p:sp>
      <p:sp>
        <p:nvSpPr>
          <p:cNvPr id="5" name="Textfeld 4"/>
          <p:cNvSpPr txBox="1"/>
          <p:nvPr/>
        </p:nvSpPr>
        <p:spPr>
          <a:xfrm rot="20748512">
            <a:off x="5275706" y="4154288"/>
            <a:ext cx="3407267" cy="2031325"/>
          </a:xfrm>
          <a:prstGeom prst="rect">
            <a:avLst/>
          </a:prstGeom>
          <a:noFill/>
          <a:ln w="57150">
            <a:solidFill>
              <a:srgbClr val="292A5A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dirty="0" smtClean="0">
              <a:solidFill>
                <a:srgbClr val="0BD71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0BD71E"/>
                </a:solidFill>
                <a:latin typeface="Century Gothic" panose="020B0502020202020204" pitchFamily="34" charset="0"/>
              </a:rPr>
              <a:t>You have </a:t>
            </a:r>
            <a:r>
              <a:rPr lang="en-GB" sz="2800" dirty="0" smtClean="0">
                <a:solidFill>
                  <a:srgbClr val="0BD71E"/>
                </a:solidFill>
                <a:latin typeface="Century Gothic" panose="020B0502020202020204" pitchFamily="34" charset="0"/>
              </a:rPr>
              <a:t>only</a:t>
            </a:r>
            <a:endParaRPr lang="en-GB" sz="2800" dirty="0" smtClean="0">
              <a:solidFill>
                <a:srgbClr val="0BD71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0BD71E"/>
                </a:solidFill>
                <a:latin typeface="Century Gothic" panose="020B0502020202020204" pitchFamily="34" charset="0"/>
              </a:rPr>
              <a:t>60 </a:t>
            </a:r>
            <a:r>
              <a:rPr lang="en-GB" sz="2800" dirty="0" smtClean="0">
                <a:solidFill>
                  <a:srgbClr val="0BD71E"/>
                </a:solidFill>
                <a:latin typeface="Century Gothic" panose="020B0502020202020204" pitchFamily="34" charset="0"/>
              </a:rPr>
              <a:t>seconds to make your point!</a:t>
            </a:r>
            <a:endParaRPr lang="en-GB" sz="2800" dirty="0" smtClean="0">
              <a:solidFill>
                <a:srgbClr val="0BD71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0BD71E"/>
                </a:solidFill>
                <a:latin typeface="Century Gothic" panose="020B0502020202020204" pitchFamily="34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3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Elevator Pitch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CEC1B"/>
              </a:buClr>
              <a:buFont typeface="Wingdings 3" panose="05040102010807070707" pitchFamily="18" charset="2"/>
              <a:buChar char=""/>
            </a:pPr>
            <a:r>
              <a:rPr lang="de-AT" dirty="0" smtClean="0"/>
              <a:t>60 </a:t>
            </a:r>
            <a:r>
              <a:rPr lang="de-AT" dirty="0" err="1" smtClean="0"/>
              <a:t>seconds</a:t>
            </a:r>
            <a:r>
              <a:rPr lang="de-AT" dirty="0" smtClean="0"/>
              <a:t> time </a:t>
            </a:r>
          </a:p>
          <a:p>
            <a:pPr>
              <a:buClr>
                <a:srgbClr val="0CEC1B"/>
              </a:buClr>
              <a:buFont typeface="Wingdings 3" panose="05040102010807070707" pitchFamily="18" charset="2"/>
              <a:buChar char=""/>
            </a:pPr>
            <a:r>
              <a:rPr lang="de-AT" dirty="0" err="1" smtClean="0"/>
              <a:t>Descripe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VR-</a:t>
            </a:r>
            <a:r>
              <a:rPr lang="de-AT" dirty="0" err="1" smtClean="0"/>
              <a:t>Ideas</a:t>
            </a:r>
            <a:endParaRPr lang="de-AT" dirty="0" smtClean="0"/>
          </a:p>
          <a:p>
            <a:pPr>
              <a:buFont typeface="Wingdings 3" panose="05040102010807070707" pitchFamily="18" charset="2"/>
              <a:buChar char=""/>
            </a:pPr>
            <a:r>
              <a:rPr lang="de-AT" dirty="0" err="1"/>
              <a:t>Convince</a:t>
            </a:r>
            <a:r>
              <a:rPr lang="de-AT" dirty="0"/>
              <a:t>!</a:t>
            </a:r>
            <a:endParaRPr lang="de-AT" dirty="0" smtClean="0"/>
          </a:p>
          <a:p>
            <a:pPr>
              <a:buClr>
                <a:srgbClr val="0CEC1B"/>
              </a:buClr>
              <a:buFont typeface="Wingdings 3" panose="05040102010807070707" pitchFamily="18" charset="2"/>
              <a:buChar char=""/>
            </a:pPr>
            <a:endParaRPr lang="de-AT" dirty="0" smtClean="0"/>
          </a:p>
          <a:p>
            <a:pPr>
              <a:buClr>
                <a:srgbClr val="0CEC1B"/>
              </a:buClr>
              <a:buFont typeface="Wingdings 3" panose="05040102010807070707" pitchFamily="18" charset="2"/>
              <a:buChar char=""/>
            </a:pPr>
            <a:endParaRPr lang="de-AT" dirty="0"/>
          </a:p>
          <a:p>
            <a:pPr>
              <a:buClr>
                <a:srgbClr val="0CEC1B"/>
              </a:buClr>
              <a:buFont typeface="Wingdings 3" panose="05040102010807070707" pitchFamily="18" charset="2"/>
              <a:buChar char=""/>
            </a:pPr>
            <a:endParaRPr lang="de-AT" dirty="0" smtClean="0"/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2243840737"/>
              </p:ext>
            </p:extLst>
          </p:nvPr>
        </p:nvGraphicFramePr>
        <p:xfrm>
          <a:off x="32577" y="2697397"/>
          <a:ext cx="898263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84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/>
              </a:rPr>
              <a:t>Didactical Development of VR Lesson Plans </a:t>
            </a:r>
            <a:endParaRPr lang="de-DE" dirty="0">
              <a:effectLst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08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241</Words>
  <Application>Microsoft Office PowerPoint</Application>
  <PresentationFormat>Bildschirmpräsentation (4:3)</PresentationFormat>
  <Paragraphs>62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Office Theme</vt:lpstr>
      <vt:lpstr>Unit 4.1</vt:lpstr>
      <vt:lpstr>Agenda</vt:lpstr>
      <vt:lpstr>What is your take-away?</vt:lpstr>
      <vt:lpstr>Reflection</vt:lpstr>
      <vt:lpstr>Personal Application of VR in Training Offers</vt:lpstr>
      <vt:lpstr>Elevator Pitch</vt:lpstr>
      <vt:lpstr>Elevator Pitch</vt:lpstr>
      <vt:lpstr>Elevator Pitch</vt:lpstr>
      <vt:lpstr>Didactical Development of VR Lesson Plans </vt:lpstr>
      <vt:lpstr>Lesson plan template</vt:lpstr>
      <vt:lpstr>VR Lesson Plan </vt:lpstr>
      <vt:lpstr>Time for the VR Lesson Plan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Carina</dc:creator>
  <cp:lastModifiedBy>Carina Maas</cp:lastModifiedBy>
  <cp:revision>65</cp:revision>
  <cp:lastPrinted>2020-01-17T09:54:04Z</cp:lastPrinted>
  <dcterms:created xsi:type="dcterms:W3CDTF">2019-04-05T13:50:14Z</dcterms:created>
  <dcterms:modified xsi:type="dcterms:W3CDTF">2020-01-23T13:17:49Z</dcterms:modified>
</cp:coreProperties>
</file>