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71" r:id="rId4"/>
    <p:sldId id="272" r:id="rId5"/>
    <p:sldId id="273" r:id="rId6"/>
    <p:sldId id="264" r:id="rId7"/>
    <p:sldId id="268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EC1B"/>
    <a:srgbClr val="292A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709" autoAdjust="0"/>
  </p:normalViewPr>
  <p:slideViewPr>
    <p:cSldViewPr snapToGrid="0">
      <p:cViewPr>
        <p:scale>
          <a:sx n="60" d="100"/>
          <a:sy n="60" d="100"/>
        </p:scale>
        <p:origin x="171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784DF-DF5E-4E23-8996-BAE3FEAAC70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6B00E-93E0-4BD9-91FA-605B19454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5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B00E-93E0-4BD9-91FA-605B19454E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5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</a:t>
            </a:r>
            <a:r>
              <a:rPr lang="en-US" baseline="0" dirty="0" smtClean="0"/>
              <a:t> responses by participants: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facilitate their learning experiences.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increase their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improve their overall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Also, hands-on learning techniques like VR education directly contribute to increased cognitive abilities such as memory, attention, and concentration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more a learner is able to participate in life-like engagement, the easier it is to personally feel a connection to the subject material, making it easier for application and retention of the subject matter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B00E-93E0-4BD9-91FA-605B19454E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6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1" y="-93264"/>
            <a:ext cx="9134375" cy="6998399"/>
            <a:chOff x="-1" y="-93264"/>
            <a:chExt cx="9134375" cy="6998399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" t="29310" r="38171"/>
            <a:stretch/>
          </p:blipFill>
          <p:spPr>
            <a:xfrm flipH="1">
              <a:off x="4543123" y="-93264"/>
              <a:ext cx="4591251" cy="6951264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7"/>
            <a:stretch/>
          </p:blipFill>
          <p:spPr bwMode="auto">
            <a:xfrm>
              <a:off x="-1" y="-55047"/>
              <a:ext cx="6920565" cy="696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134" y="1858993"/>
            <a:ext cx="4620126" cy="2387600"/>
          </a:xfrm>
        </p:spPr>
        <p:txBody>
          <a:bodyPr anchor="b">
            <a:normAutofit/>
          </a:bodyPr>
          <a:lstStyle>
            <a:lvl1pPr algn="l">
              <a:defRPr sz="4000" cap="sm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134" y="4397925"/>
            <a:ext cx="46201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8" y="183300"/>
            <a:ext cx="3457792" cy="16666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6" y="6350901"/>
            <a:ext cx="1797114" cy="3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0" y="0"/>
            <a:ext cx="9144000" cy="1690689"/>
            <a:chOff x="0" y="0"/>
            <a:chExt cx="9144000" cy="1690689"/>
          </a:xfrm>
        </p:grpSpPr>
        <p:sp>
          <p:nvSpPr>
            <p:cNvPr id="10" name="Rechteck 9"/>
            <p:cNvSpPr/>
            <p:nvPr userDrawn="1"/>
          </p:nvSpPr>
          <p:spPr>
            <a:xfrm>
              <a:off x="0" y="0"/>
              <a:ext cx="9144000" cy="1690689"/>
            </a:xfrm>
            <a:prstGeom prst="rect">
              <a:avLst/>
            </a:prstGeom>
            <a:solidFill>
              <a:srgbClr val="292A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hteck 7"/>
            <p:cNvSpPr/>
            <p:nvPr userDrawn="1"/>
          </p:nvSpPr>
          <p:spPr>
            <a:xfrm rot="16200000" flipH="1">
              <a:off x="4549140" y="-2904170"/>
              <a:ext cx="45719" cy="9144000"/>
            </a:xfrm>
            <a:prstGeom prst="rect">
              <a:avLst/>
            </a:prstGeom>
            <a:solidFill>
              <a:srgbClr val="0CEC1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CEC1B"/>
              </a:buClr>
              <a:buFont typeface="Wingdings 3" panose="05040102010807070707" pitchFamily="18" charset="2"/>
              <a:buChar char=""/>
              <a:defRPr/>
            </a:lvl1pPr>
            <a:lvl2pPr marL="685800" indent="-228600">
              <a:buClr>
                <a:srgbClr val="0CEC1B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rgbClr val="0CEC1B"/>
              </a:buClr>
              <a:defRPr/>
            </a:lvl3pPr>
            <a:lvl4pPr>
              <a:buClr>
                <a:srgbClr val="0CEC1B"/>
              </a:buClr>
              <a:defRPr/>
            </a:lvl4pPr>
            <a:lvl5pPr>
              <a:buClr>
                <a:srgbClr val="0CEC1B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" y="6176963"/>
            <a:ext cx="1264720" cy="60958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6" y="6350901"/>
            <a:ext cx="1797114" cy="3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9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/>
          <a:stretch/>
        </p:blipFill>
        <p:spPr>
          <a:xfrm>
            <a:off x="9426" y="0"/>
            <a:ext cx="9134573" cy="6858000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>
          <a:xfrm>
            <a:off x="481627" y="1373956"/>
            <a:ext cx="8180747" cy="4619134"/>
          </a:xfrm>
          <a:prstGeom prst="rect">
            <a:avLst/>
          </a:prstGeom>
          <a:solidFill>
            <a:schemeClr val="bg1"/>
          </a:solidFill>
          <a:ln w="28575">
            <a:solidFill>
              <a:srgbClr val="0CEC1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25864"/>
            <a:ext cx="7770812" cy="1703769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rgbClr val="292A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7019"/>
            <a:ext cx="77708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92A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7" y="69197"/>
            <a:ext cx="2035392" cy="981039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47" y="5482957"/>
            <a:ext cx="1797114" cy="389291"/>
          </a:xfrm>
          <a:prstGeom prst="rect">
            <a:avLst/>
          </a:prstGeom>
        </p:spPr>
      </p:pic>
      <p:sp>
        <p:nvSpPr>
          <p:cNvPr id="26" name="Rechteck 25"/>
          <p:cNvSpPr/>
          <p:nvPr userDrawn="1"/>
        </p:nvSpPr>
        <p:spPr>
          <a:xfrm rot="16200000">
            <a:off x="4549141" y="306134"/>
            <a:ext cx="45719" cy="6840000"/>
          </a:xfrm>
          <a:prstGeom prst="rect">
            <a:avLst/>
          </a:prstGeom>
          <a:solidFill>
            <a:srgbClr val="0CEC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260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0" y="0"/>
            <a:ext cx="9144000" cy="6786546"/>
            <a:chOff x="0" y="0"/>
            <a:chExt cx="9144000" cy="6786546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0" y="0"/>
              <a:ext cx="9144000" cy="1690689"/>
              <a:chOff x="0" y="0"/>
              <a:chExt cx="9144000" cy="1690689"/>
            </a:xfrm>
          </p:grpSpPr>
          <p:sp>
            <p:nvSpPr>
              <p:cNvPr id="12" name="Rechteck 11"/>
              <p:cNvSpPr/>
              <p:nvPr userDrawn="1"/>
            </p:nvSpPr>
            <p:spPr>
              <a:xfrm>
                <a:off x="0" y="0"/>
                <a:ext cx="9144000" cy="1690689"/>
              </a:xfrm>
              <a:prstGeom prst="rect">
                <a:avLst/>
              </a:prstGeom>
              <a:solidFill>
                <a:srgbClr val="292A5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3" name="Rechteck 12"/>
              <p:cNvSpPr/>
              <p:nvPr userDrawn="1"/>
            </p:nvSpPr>
            <p:spPr>
              <a:xfrm rot="16200000" flipH="1">
                <a:off x="4549140" y="-2904170"/>
                <a:ext cx="45719" cy="9144000"/>
              </a:xfrm>
              <a:prstGeom prst="rect">
                <a:avLst/>
              </a:prstGeom>
              <a:solidFill>
                <a:srgbClr val="0CEC1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6" y="6176963"/>
              <a:ext cx="1264720" cy="609583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506" y="6350901"/>
              <a:ext cx="1797114" cy="3892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2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24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20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EC1B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Textmasterformat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def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>
              <a:def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EC1B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/>
              <a:t>Zweite Ebene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7473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0" y="0"/>
            <a:ext cx="9144000" cy="6786546"/>
            <a:chOff x="0" y="0"/>
            <a:chExt cx="9144000" cy="6786546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0" y="0"/>
              <a:ext cx="9144000" cy="1690689"/>
              <a:chOff x="0" y="0"/>
              <a:chExt cx="9144000" cy="1690689"/>
            </a:xfrm>
          </p:grpSpPr>
          <p:sp>
            <p:nvSpPr>
              <p:cNvPr id="14" name="Rechteck 13"/>
              <p:cNvSpPr/>
              <p:nvPr userDrawn="1"/>
            </p:nvSpPr>
            <p:spPr>
              <a:xfrm>
                <a:off x="0" y="0"/>
                <a:ext cx="9144000" cy="1690689"/>
              </a:xfrm>
              <a:prstGeom prst="rect">
                <a:avLst/>
              </a:prstGeom>
              <a:solidFill>
                <a:srgbClr val="292A5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5" name="Rechteck 14"/>
              <p:cNvSpPr/>
              <p:nvPr userDrawn="1"/>
            </p:nvSpPr>
            <p:spPr>
              <a:xfrm rot="16200000" flipH="1">
                <a:off x="4549140" y="-2904170"/>
                <a:ext cx="45719" cy="9144000"/>
              </a:xfrm>
              <a:prstGeom prst="rect">
                <a:avLst/>
              </a:prstGeom>
              <a:solidFill>
                <a:srgbClr val="0CEC1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6" y="6176963"/>
              <a:ext cx="1264720" cy="609583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506" y="6350901"/>
              <a:ext cx="1797114" cy="3892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def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>
              <a:def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buClr>
                <a:srgbClr val="0CEC1B"/>
              </a:buClr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EC1B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def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>
              <a:def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buClr>
                <a:srgbClr val="0CEC1B"/>
              </a:buClr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EC1B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EF7-0501-4C68-B66C-2A281A54E9E3}" type="datetimeFigureOut">
              <a:rPr lang="de-AT" smtClean="0"/>
              <a:t>26.11.2019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9329-9F0E-4136-A9A5-B88995E104F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29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0" y="0"/>
            <a:ext cx="9144000" cy="6786546"/>
            <a:chOff x="0" y="0"/>
            <a:chExt cx="9144000" cy="6786546"/>
          </a:xfrm>
        </p:grpSpPr>
        <p:grpSp>
          <p:nvGrpSpPr>
            <p:cNvPr id="7" name="Gruppieren 6"/>
            <p:cNvGrpSpPr/>
            <p:nvPr userDrawn="1"/>
          </p:nvGrpSpPr>
          <p:grpSpPr>
            <a:xfrm>
              <a:off x="0" y="0"/>
              <a:ext cx="9144000" cy="1690689"/>
              <a:chOff x="0" y="0"/>
              <a:chExt cx="9144000" cy="1690689"/>
            </a:xfrm>
          </p:grpSpPr>
          <p:sp>
            <p:nvSpPr>
              <p:cNvPr id="10" name="Rechteck 9"/>
              <p:cNvSpPr/>
              <p:nvPr userDrawn="1"/>
            </p:nvSpPr>
            <p:spPr>
              <a:xfrm>
                <a:off x="0" y="0"/>
                <a:ext cx="9144000" cy="1690689"/>
              </a:xfrm>
              <a:prstGeom prst="rect">
                <a:avLst/>
              </a:prstGeom>
              <a:solidFill>
                <a:srgbClr val="292A5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Rechteck 10"/>
              <p:cNvSpPr/>
              <p:nvPr userDrawn="1"/>
            </p:nvSpPr>
            <p:spPr>
              <a:xfrm rot="16200000" flipH="1">
                <a:off x="4549140" y="-2904170"/>
                <a:ext cx="45719" cy="9144000"/>
              </a:xfrm>
              <a:prstGeom prst="rect">
                <a:avLst/>
              </a:prstGeom>
              <a:solidFill>
                <a:srgbClr val="0CEC1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6" y="6176963"/>
              <a:ext cx="1264720" cy="609583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506" y="6350901"/>
              <a:ext cx="1797114" cy="3892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EF7-0501-4C68-B66C-2A281A54E9E3}" type="datetimeFigureOut">
              <a:rPr lang="de-AT" smtClean="0"/>
              <a:t>26.11.2019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9329-9F0E-4136-A9A5-B88995E104F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642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" y="6176963"/>
            <a:ext cx="1264720" cy="6095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6" y="6350901"/>
            <a:ext cx="1797114" cy="3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CEF7-0501-4C68-B66C-2A281A54E9E3}" type="datetimeFigureOut">
              <a:rPr lang="de-AT" smtClean="0"/>
              <a:t>26.11.2019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E9329-9F0E-4136-A9A5-B88995E104F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909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virtualSpeech.android&amp;hl=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9134" y="1858993"/>
            <a:ext cx="4212656" cy="2387600"/>
          </a:xfrm>
        </p:spPr>
        <p:txBody>
          <a:bodyPr/>
          <a:lstStyle/>
          <a:p>
            <a:r>
              <a:rPr lang="de-AT" dirty="0" smtClean="0"/>
              <a:t>Unit 7:</a:t>
            </a:r>
            <a:br>
              <a:rPr lang="de-AT" dirty="0" smtClean="0"/>
            </a:br>
            <a:r>
              <a:rPr lang="de-AT" dirty="0" smtClean="0"/>
              <a:t>Testing Phase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92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so much for your participation!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Testing session 1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858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VR applications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soon as the list is ready by consortium will be added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76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learning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consider as most important to be tested? </a:t>
            </a:r>
            <a:endParaRPr lang="en-GB" dirty="0"/>
          </a:p>
        </p:txBody>
      </p:sp>
      <p:pic>
        <p:nvPicPr>
          <p:cNvPr id="5122" name="Picture 2" descr="Thought, Idea, Innovation, Imagination, I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95" y="2836553"/>
            <a:ext cx="4807786" cy="33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7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your turn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team test 3 VR apps and complete the handout you have developed.</a:t>
            </a:r>
          </a:p>
          <a:p>
            <a:endParaRPr lang="en-US" dirty="0"/>
          </a:p>
          <a:p>
            <a:r>
              <a:rPr lang="en-US" dirty="0" smtClean="0"/>
              <a:t>You have a total of 2 hours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19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Testing session </a:t>
            </a:r>
            <a:r>
              <a:rPr lang="de-AT" dirty="0" smtClean="0"/>
              <a:t>3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Subtitle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9374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 and low-skilled adults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a VR app supports low-skilled adults?</a:t>
            </a:r>
            <a:endParaRPr lang="en-GB" dirty="0"/>
          </a:p>
        </p:txBody>
      </p:sp>
      <p:pic>
        <p:nvPicPr>
          <p:cNvPr id="6146" name="Picture 2" descr="Mobile Phone, Smartphone, 3D, Manipulation, Screen,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83" y="2857248"/>
            <a:ext cx="4979570" cy="3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0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applications used for low-skilled adults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List with applications (when the list is completed by consortium it will be added here)</a:t>
            </a:r>
          </a:p>
          <a:p>
            <a:endParaRPr lang="en-US" dirty="0"/>
          </a:p>
          <a:p>
            <a:pPr lvl="0"/>
            <a:r>
              <a:rPr lang="en-US" dirty="0">
                <a:hlinkClick r:id="rId2"/>
              </a:rPr>
              <a:t>Public Speaking VR</a:t>
            </a:r>
            <a:r>
              <a:rPr lang="en-US" dirty="0"/>
              <a:t> </a:t>
            </a:r>
            <a:endParaRPr lang="en-US" dirty="0" smtClean="0"/>
          </a:p>
          <a:p>
            <a:pPr lvl="0"/>
            <a:r>
              <a:rPr lang="en-US" dirty="0" err="1" smtClean="0"/>
              <a:t>Nearpod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Alchemy VR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69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your turn!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one application that is suitable for low-skilled adults</a:t>
            </a:r>
          </a:p>
          <a:p>
            <a:r>
              <a:rPr lang="en-US" dirty="0" smtClean="0"/>
              <a:t>Note down the advantages/benefits an adult can have while using this app</a:t>
            </a:r>
          </a:p>
          <a:p>
            <a:r>
              <a:rPr lang="en-US" dirty="0" smtClean="0"/>
              <a:t>Present the results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04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218</Words>
  <Application>Microsoft Office PowerPoint</Application>
  <PresentationFormat>On-screen Show (4:3)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Office Theme</vt:lpstr>
      <vt:lpstr>Unit 7: Testing Phase</vt:lpstr>
      <vt:lpstr>Testing session 1</vt:lpstr>
      <vt:lpstr>Recommended VR applications</vt:lpstr>
      <vt:lpstr>VR learning applications</vt:lpstr>
      <vt:lpstr>It’s your turn</vt:lpstr>
      <vt:lpstr>Testing session 3</vt:lpstr>
      <vt:lpstr>VR and low-skilled adults</vt:lpstr>
      <vt:lpstr>VR applications used for low-skilled adults</vt:lpstr>
      <vt:lpstr>It’s your turn!</vt:lpstr>
      <vt:lpstr>Thank you so much for your participation!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Carina</dc:creator>
  <cp:lastModifiedBy>Eria Makridou</cp:lastModifiedBy>
  <cp:revision>21</cp:revision>
  <dcterms:created xsi:type="dcterms:W3CDTF">2019-04-05T13:50:14Z</dcterms:created>
  <dcterms:modified xsi:type="dcterms:W3CDTF">2019-11-27T07:04:48Z</dcterms:modified>
</cp:coreProperties>
</file>